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 r:id="rId2"/>
    <p:sldId id="259" r:id="rId3"/>
    <p:sldId id="399" r:id="rId4"/>
    <p:sldId id="415" r:id="rId5"/>
    <p:sldId id="258" r:id="rId6"/>
    <p:sldId id="265" r:id="rId7"/>
    <p:sldId id="276" r:id="rId8"/>
    <p:sldId id="261" r:id="rId9"/>
    <p:sldId id="308" r:id="rId10"/>
    <p:sldId id="307" r:id="rId11"/>
    <p:sldId id="310" r:id="rId12"/>
    <p:sldId id="311" r:id="rId13"/>
    <p:sldId id="326" r:id="rId14"/>
    <p:sldId id="414" r:id="rId15"/>
    <p:sldId id="328" r:id="rId16"/>
    <p:sldId id="329" r:id="rId17"/>
    <p:sldId id="305" r:id="rId18"/>
    <p:sldId id="391" r:id="rId19"/>
    <p:sldId id="392" r:id="rId20"/>
    <p:sldId id="306" r:id="rId21"/>
    <p:sldId id="271" r:id="rId22"/>
    <p:sldId id="301" r:id="rId23"/>
    <p:sldId id="302" r:id="rId24"/>
    <p:sldId id="268" r:id="rId25"/>
    <p:sldId id="304" r:id="rId26"/>
    <p:sldId id="303" r:id="rId27"/>
    <p:sldId id="321" r:id="rId28"/>
    <p:sldId id="330" r:id="rId29"/>
    <p:sldId id="332" r:id="rId30"/>
    <p:sldId id="331" r:id="rId31"/>
    <p:sldId id="322" r:id="rId32"/>
    <p:sldId id="341" r:id="rId33"/>
    <p:sldId id="350" r:id="rId34"/>
    <p:sldId id="342" r:id="rId35"/>
    <p:sldId id="351" r:id="rId36"/>
    <p:sldId id="323" r:id="rId37"/>
    <p:sldId id="338" r:id="rId38"/>
    <p:sldId id="339" r:id="rId39"/>
    <p:sldId id="401" r:id="rId40"/>
    <p:sldId id="402" r:id="rId41"/>
    <p:sldId id="409" r:id="rId42"/>
    <p:sldId id="405" r:id="rId43"/>
    <p:sldId id="406" r:id="rId44"/>
    <p:sldId id="404" r:id="rId45"/>
    <p:sldId id="407" r:id="rId46"/>
    <p:sldId id="397" r:id="rId47"/>
    <p:sldId id="398" r:id="rId48"/>
    <p:sldId id="393" r:id="rId49"/>
    <p:sldId id="394" r:id="rId50"/>
    <p:sldId id="396" r:id="rId51"/>
    <p:sldId id="395" r:id="rId52"/>
    <p:sldId id="320" r:id="rId53"/>
    <p:sldId id="411" r:id="rId54"/>
    <p:sldId id="412" r:id="rId55"/>
    <p:sldId id="333" r:id="rId56"/>
    <p:sldId id="410" r:id="rId57"/>
    <p:sldId id="335" r:id="rId58"/>
    <p:sldId id="413" r:id="rId59"/>
    <p:sldId id="260" r:id="rId60"/>
    <p:sldId id="416" r:id="rId6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9D18E"/>
    <a:srgbClr val="4472C4"/>
    <a:srgbClr val="E9EBF5"/>
    <a:srgbClr val="CFD5EA"/>
    <a:srgbClr val="3D3D3D"/>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091" autoAdjust="0"/>
    <p:restoredTop sz="94660"/>
  </p:normalViewPr>
  <p:slideViewPr>
    <p:cSldViewPr snapToGrid="0">
      <p:cViewPr>
        <p:scale>
          <a:sx n="83" d="100"/>
          <a:sy n="83" d="100"/>
        </p:scale>
        <p:origin x="498"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525123-329B-48A0-8B94-E7E7207A4933}" type="datetimeFigureOut">
              <a:rPr lang="fr-FR" smtClean="0"/>
              <a:t>27/03/2019</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F1758F-6925-49CA-9C76-5C5E11E4181B}" type="slidenum">
              <a:rPr lang="fr-FR" smtClean="0"/>
              <a:t>‹N°›</a:t>
            </a:fld>
            <a:endParaRPr lang="fr-FR"/>
          </a:p>
        </p:txBody>
      </p:sp>
    </p:spTree>
    <p:extLst>
      <p:ext uri="{BB962C8B-B14F-4D97-AF65-F5344CB8AC3E}">
        <p14:creationId xmlns:p14="http://schemas.microsoft.com/office/powerpoint/2010/main" val="681517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0"/>
        <p:cNvGrpSpPr/>
        <p:nvPr/>
      </p:nvGrpSpPr>
      <p:grpSpPr>
        <a:xfrm>
          <a:off x="0" y="0"/>
          <a:ext cx="0" cy="0"/>
          <a:chOff x="0" y="0"/>
          <a:chExt cx="0" cy="0"/>
        </a:xfrm>
      </p:grpSpPr>
      <p:sp>
        <p:nvSpPr>
          <p:cNvPr id="4691" name="Google Shape;4691;g12846a6162_0_4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2" name="Google Shape;4692;g12846a6162_0_4471:notes"/>
          <p:cNvSpPr txBox="1">
            <a:spLocks noGrp="1"/>
          </p:cNvSpPr>
          <p:nvPr>
            <p:ph type="body" idx="1"/>
          </p:nvPr>
        </p:nvSpPr>
        <p:spPr>
          <a:xfrm>
            <a:off x="223630" y="4272197"/>
            <a:ext cx="5367000" cy="4047300"/>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r>
              <a:rPr lang="en"/>
              <a:t>Here the blue axis is event time and the green access is processing time. </a:t>
            </a:r>
            <a:endParaRPr/>
          </a:p>
          <a:p>
            <a:pPr marL="0" lvl="0" indent="0" algn="l" rtl="0">
              <a:spcBef>
                <a:spcPts val="0"/>
              </a:spcBef>
              <a:spcAft>
                <a:spcPts val="0"/>
              </a:spcAft>
              <a:buNone/>
            </a:pPr>
            <a:endParaRPr/>
          </a:p>
          <a:p>
            <a:pPr marL="0" lvl="0" indent="0" algn="l" rtl="0">
              <a:spcBef>
                <a:spcPts val="0"/>
              </a:spcBef>
              <a:spcAft>
                <a:spcPts val="0"/>
              </a:spcAft>
              <a:buNone/>
            </a:pPr>
            <a:r>
              <a:rPr lang="en"/>
              <a:t>In an ideal world, there’d be no delay between event time and processing time, so our elements would be processed right when they occurred, right along the dashed line. But reality looks more like that red squiggly line, where processing time is slightly delayed off event time. </a:t>
            </a:r>
            <a:endParaRPr/>
          </a:p>
          <a:p>
            <a:pPr marL="0" lvl="0" indent="0" algn="l" rtl="0">
              <a:spcBef>
                <a:spcPts val="0"/>
              </a:spcBef>
              <a:spcAft>
                <a:spcPts val="0"/>
              </a:spcAft>
              <a:buNone/>
            </a:pPr>
            <a:endParaRPr/>
          </a:p>
          <a:p>
            <a:pPr marL="0" lvl="0" indent="0" algn="l" rtl="0">
              <a:spcBef>
                <a:spcPts val="0"/>
              </a:spcBef>
              <a:spcAft>
                <a:spcPts val="0"/>
              </a:spcAft>
              <a:buNone/>
            </a:pPr>
            <a:r>
              <a:rPr lang="en"/>
              <a:t>The distance between reality and ideal is called skew. And variable skew is what makes it really hard to reason about completeness.</a:t>
            </a:r>
            <a:endParaRPr/>
          </a:p>
          <a:p>
            <a:pPr marL="0" lvl="0" indent="0" algn="l" rtl="0">
              <a:spcBef>
                <a:spcPts val="0"/>
              </a:spcBef>
              <a:spcAft>
                <a:spcPts val="0"/>
              </a:spcAft>
              <a:buNone/>
            </a:pPr>
            <a:endParaRPr/>
          </a:p>
          <a:p>
            <a:pPr marL="0" lvl="0" indent="0" algn="l" rtl="0">
              <a:spcBef>
                <a:spcPts val="0"/>
              </a:spcBef>
              <a:spcAft>
                <a:spcPts val="0"/>
              </a:spcAft>
              <a:buNone/>
            </a:pPr>
            <a:r>
              <a:rPr lang="en"/>
              <a:t>We call this red line the watermark. It declares that no event times earlier than this point are expected to appear in the future.</a:t>
            </a:r>
            <a:endParaRPr/>
          </a:p>
          <a:p>
            <a:pPr marL="0" lvl="0" indent="0" algn="l" rtl="0">
              <a:spcBef>
                <a:spcPts val="0"/>
              </a:spcBef>
              <a:spcAft>
                <a:spcPts val="0"/>
              </a:spcAft>
              <a:buNone/>
            </a:pPr>
            <a:endParaRPr/>
          </a:p>
          <a:p>
            <a:pPr marL="0" lvl="0" indent="0" algn="l" rtl="0">
              <a:spcBef>
                <a:spcPts val="0"/>
              </a:spcBef>
              <a:spcAft>
                <a:spcPts val="0"/>
              </a:spcAft>
              <a:buNone/>
            </a:pPr>
            <a:r>
              <a:rPr lang="en"/>
              <a:t>Ideally, we’d have perfect knowledge about this and our watermark would be correct. Some input sources, like monotonically increasing log file entries, support a perfect watermark. But others, like our arbitrary stream from mobile devices make this much harder, and we have to rely on a heuristic. If our heuristic is too slow, then we’re waiting longer than needed to process results, introducing unnecessary latency. If our heuristic is too fast, then some data comes in </a:t>
            </a:r>
            <a:r>
              <a:rPr lang="en" i="1"/>
              <a:t>late</a:t>
            </a:r>
            <a:r>
              <a:rPr lang="en"/>
              <a:t> after we thought we were done for a given time period.</a:t>
            </a:r>
            <a:endParaRPr/>
          </a:p>
          <a:p>
            <a:pPr marL="0" lvl="0" indent="0" algn="l" rtl="0">
              <a:spcBef>
                <a:spcPts val="0"/>
              </a:spcBef>
              <a:spcAft>
                <a:spcPts val="0"/>
              </a:spcAft>
              <a:buNone/>
            </a:pPr>
            <a:endParaRPr/>
          </a:p>
          <a:p>
            <a:pPr marL="0" lvl="0" indent="0" algn="l" rtl="0">
              <a:spcBef>
                <a:spcPts val="0"/>
              </a:spcBef>
              <a:spcAft>
                <a:spcPts val="0"/>
              </a:spcAft>
              <a:buNone/>
            </a:pPr>
            <a:r>
              <a:rPr lang="en"/>
              <a:t>The watermark, and the complications it causes, lead us straight back to those underlying tradeoffs...</a:t>
            </a:r>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7"/>
        <p:cNvGrpSpPr/>
        <p:nvPr/>
      </p:nvGrpSpPr>
      <p:grpSpPr>
        <a:xfrm>
          <a:off x="0" y="0"/>
          <a:ext cx="0" cy="0"/>
          <a:chOff x="0" y="0"/>
          <a:chExt cx="0" cy="0"/>
        </a:xfrm>
      </p:grpSpPr>
      <p:sp>
        <p:nvSpPr>
          <p:cNvPr id="4968" name="Google Shape;4968;g12846a6162_0_4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9" name="Google Shape;4969;g12846a6162_0_4729:notes"/>
          <p:cNvSpPr txBox="1">
            <a:spLocks noGrp="1"/>
          </p:cNvSpPr>
          <p:nvPr>
            <p:ph type="body" idx="1"/>
          </p:nvPr>
        </p:nvSpPr>
        <p:spPr>
          <a:xfrm>
            <a:off x="685800" y="4343400"/>
            <a:ext cx="5486400" cy="4114800"/>
          </a:xfrm>
          <a:prstGeom prst="rect">
            <a:avLst/>
          </a:prstGeom>
          <a:noFill/>
          <a:ln>
            <a:noFill/>
          </a:ln>
        </p:spPr>
        <p:txBody>
          <a:bodyPr spcFirstLastPara="1" wrap="square" lIns="89600" tIns="89600" rIns="89600" bIns="89600" anchor="ctr" anchorCtr="0">
            <a:noAutofit/>
          </a:bodyPr>
          <a:lstStyle/>
          <a:p>
            <a:pPr marL="0" lvl="0" indent="0" algn="l" rtl="0">
              <a:spcBef>
                <a:spcPts val="0"/>
              </a:spcBef>
              <a:spcAft>
                <a:spcPts val="0"/>
              </a:spcAft>
              <a:buNone/>
            </a:pPr>
            <a:r>
              <a:rPr lang="en" sz="1100"/>
              <a:t>By tuning our what/where/when/how knobs, we’ve covered a wide spectrum of use cases:</a:t>
            </a:r>
            <a:endParaRPr sz="1100"/>
          </a:p>
          <a:p>
            <a:pPr marL="0" lvl="0" indent="0" algn="l" rtl="0">
              <a:spcBef>
                <a:spcPts val="0"/>
              </a:spcBef>
              <a:spcAft>
                <a:spcPts val="0"/>
              </a:spcAft>
              <a:buNone/>
            </a:pPr>
            <a:endParaRPr sz="1100"/>
          </a:p>
          <a:p>
            <a:pPr marL="457200" lvl="0" indent="-298450" algn="l" rtl="0">
              <a:spcBef>
                <a:spcPts val="0"/>
              </a:spcBef>
              <a:spcAft>
                <a:spcPts val="0"/>
              </a:spcAft>
              <a:buSzPts val="1100"/>
              <a:buChar char="●"/>
            </a:pPr>
            <a:r>
              <a:rPr lang="en" sz="1100"/>
              <a:t>We started with classic batch</a:t>
            </a:r>
            <a:endParaRPr sz="1100"/>
          </a:p>
          <a:p>
            <a:pPr marL="457200" lvl="0" indent="-298450" algn="l" rtl="0">
              <a:spcBef>
                <a:spcPts val="0"/>
              </a:spcBef>
              <a:spcAft>
                <a:spcPts val="0"/>
              </a:spcAft>
              <a:buSzPts val="1100"/>
              <a:buChar char="●"/>
            </a:pPr>
            <a:r>
              <a:rPr lang="en" sz="1100"/>
              <a:t>Then we divided that up into event-time based windows</a:t>
            </a:r>
            <a:endParaRPr sz="1100"/>
          </a:p>
          <a:p>
            <a:pPr marL="457200" lvl="0" indent="-298450" algn="l" rtl="0">
              <a:spcBef>
                <a:spcPts val="0"/>
              </a:spcBef>
              <a:spcAft>
                <a:spcPts val="0"/>
              </a:spcAft>
              <a:buSzPts val="1100"/>
              <a:buChar char="●"/>
            </a:pPr>
            <a:r>
              <a:rPr lang="en" sz="1100"/>
              <a:t>We started emitting those windows in a streaming fashion by triggering at the water mark.</a:t>
            </a:r>
            <a:endParaRPr sz="1100"/>
          </a:p>
          <a:p>
            <a:pPr marL="457200" lvl="0" indent="-298450" algn="l" rtl="0">
              <a:spcBef>
                <a:spcPts val="0"/>
              </a:spcBef>
              <a:spcAft>
                <a:spcPts val="0"/>
              </a:spcAft>
              <a:buSzPts val="1100"/>
              <a:buChar char="●"/>
            </a:pPr>
            <a:r>
              <a:rPr lang="en" sz="1100"/>
              <a:t>We added in speculative and late data with a more advanced trigger</a:t>
            </a:r>
            <a:endParaRPr sz="1100"/>
          </a:p>
          <a:p>
            <a:pPr marL="457200" lvl="0" indent="-298450" algn="l" rtl="0">
              <a:spcBef>
                <a:spcPts val="0"/>
              </a:spcBef>
              <a:spcAft>
                <a:spcPts val="0"/>
              </a:spcAft>
              <a:buSzPts val="1100"/>
              <a:buChar char="●"/>
            </a:pPr>
            <a:r>
              <a:rPr lang="en" sz="1100"/>
              <a:t>And finally, we went totally bonkers with sessions and retractions</a:t>
            </a:r>
            <a:endParaRPr sz="1100"/>
          </a:p>
          <a:p>
            <a:pPr marL="0" lvl="0" indent="0" algn="l" rtl="0">
              <a:spcBef>
                <a:spcPts val="0"/>
              </a:spcBef>
              <a:spcAft>
                <a:spcPts val="0"/>
              </a:spcAft>
              <a:buNone/>
            </a:pPr>
            <a:endParaRPr sz="1100"/>
          </a:p>
          <a:p>
            <a:pPr marL="0" lvl="0" indent="0" algn="l" rtl="0">
              <a:spcBef>
                <a:spcPts val="0"/>
              </a:spcBef>
              <a:spcAft>
                <a:spcPts val="0"/>
              </a:spcAft>
              <a:buNone/>
            </a:pPr>
            <a:r>
              <a:rPr lang="en" sz="1100"/>
              <a:t>And all throughout this -- we didn’t change our core algorithm at all.</a:t>
            </a:r>
            <a:endParaRPr sz="1100"/>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75C4E7-0E78-4B4F-9D27-89B9818BDC66}"/>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30FAEE5B-D123-4F94-910B-DDD75D2C47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68D334F4-226F-4230-BA07-5F409621BC3A}"/>
              </a:ext>
            </a:extLst>
          </p:cNvPr>
          <p:cNvSpPr>
            <a:spLocks noGrp="1"/>
          </p:cNvSpPr>
          <p:nvPr>
            <p:ph type="dt" sz="half" idx="10"/>
          </p:nvPr>
        </p:nvSpPr>
        <p:spPr/>
        <p:txBody>
          <a:bodyPr/>
          <a:lstStyle/>
          <a:p>
            <a:fld id="{689838A0-0EBF-4B7A-B76E-9D89F64CFA1E}" type="datetimeFigureOut">
              <a:rPr lang="fr-FR" smtClean="0"/>
              <a:t>27/03/2019</a:t>
            </a:fld>
            <a:endParaRPr lang="fr-FR"/>
          </a:p>
        </p:txBody>
      </p:sp>
      <p:sp>
        <p:nvSpPr>
          <p:cNvPr id="5" name="Espace réservé du pied de page 4">
            <a:extLst>
              <a:ext uri="{FF2B5EF4-FFF2-40B4-BE49-F238E27FC236}">
                <a16:creationId xmlns:a16="http://schemas.microsoft.com/office/drawing/2014/main" id="{B1EF4897-D721-4BB8-BA33-9034288099A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D700F01-8750-413B-BA2B-245DB764E8FD}"/>
              </a:ext>
            </a:extLst>
          </p:cNvPr>
          <p:cNvSpPr>
            <a:spLocks noGrp="1"/>
          </p:cNvSpPr>
          <p:nvPr>
            <p:ph type="sldNum" sz="quarter" idx="12"/>
          </p:nvPr>
        </p:nvSpPr>
        <p:spPr/>
        <p:txBody>
          <a:bodyPr/>
          <a:lstStyle/>
          <a:p>
            <a:fld id="{81602020-54F8-4CFE-86F6-E13890B29029}" type="slidenum">
              <a:rPr lang="fr-FR" smtClean="0"/>
              <a:t>‹N°›</a:t>
            </a:fld>
            <a:endParaRPr lang="fr-FR"/>
          </a:p>
        </p:txBody>
      </p:sp>
    </p:spTree>
    <p:extLst>
      <p:ext uri="{BB962C8B-B14F-4D97-AF65-F5344CB8AC3E}">
        <p14:creationId xmlns:p14="http://schemas.microsoft.com/office/powerpoint/2010/main" val="19330674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9E65A8-4E4D-4C23-A692-1BDB04B8EF79}"/>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C3294649-08A9-4A34-AE6D-ED09D1F883DF}"/>
              </a:ext>
            </a:extLst>
          </p:cNvPr>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F9BA286-1DC0-4D7F-A495-FE15375DFD8E}"/>
              </a:ext>
            </a:extLst>
          </p:cNvPr>
          <p:cNvSpPr>
            <a:spLocks noGrp="1"/>
          </p:cNvSpPr>
          <p:nvPr>
            <p:ph type="dt" sz="half" idx="10"/>
          </p:nvPr>
        </p:nvSpPr>
        <p:spPr/>
        <p:txBody>
          <a:bodyPr/>
          <a:lstStyle/>
          <a:p>
            <a:fld id="{689838A0-0EBF-4B7A-B76E-9D89F64CFA1E}" type="datetimeFigureOut">
              <a:rPr lang="fr-FR" smtClean="0"/>
              <a:t>27/03/2019</a:t>
            </a:fld>
            <a:endParaRPr lang="fr-FR"/>
          </a:p>
        </p:txBody>
      </p:sp>
      <p:sp>
        <p:nvSpPr>
          <p:cNvPr id="5" name="Espace réservé du pied de page 4">
            <a:extLst>
              <a:ext uri="{FF2B5EF4-FFF2-40B4-BE49-F238E27FC236}">
                <a16:creationId xmlns:a16="http://schemas.microsoft.com/office/drawing/2014/main" id="{DA10C9C6-5895-494B-89E4-56A82357F69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0875E51-F2B1-4AE3-BB10-1B77F4F21F7D}"/>
              </a:ext>
            </a:extLst>
          </p:cNvPr>
          <p:cNvSpPr>
            <a:spLocks noGrp="1"/>
          </p:cNvSpPr>
          <p:nvPr>
            <p:ph type="sldNum" sz="quarter" idx="12"/>
          </p:nvPr>
        </p:nvSpPr>
        <p:spPr/>
        <p:txBody>
          <a:bodyPr/>
          <a:lstStyle/>
          <a:p>
            <a:fld id="{81602020-54F8-4CFE-86F6-E13890B29029}" type="slidenum">
              <a:rPr lang="fr-FR" smtClean="0"/>
              <a:t>‹N°›</a:t>
            </a:fld>
            <a:endParaRPr lang="fr-FR"/>
          </a:p>
        </p:txBody>
      </p:sp>
    </p:spTree>
    <p:extLst>
      <p:ext uri="{BB962C8B-B14F-4D97-AF65-F5344CB8AC3E}">
        <p14:creationId xmlns:p14="http://schemas.microsoft.com/office/powerpoint/2010/main" val="1556362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46FC677-AD3F-41C4-AF75-EA5D36708661}"/>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7BCD9431-FCB0-4649-BCA2-2E18061A4AD2}"/>
              </a:ext>
            </a:extLst>
          </p:cNvPr>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83850AD-EA34-4C1A-91CF-34613A2F8786}"/>
              </a:ext>
            </a:extLst>
          </p:cNvPr>
          <p:cNvSpPr>
            <a:spLocks noGrp="1"/>
          </p:cNvSpPr>
          <p:nvPr>
            <p:ph type="dt" sz="half" idx="10"/>
          </p:nvPr>
        </p:nvSpPr>
        <p:spPr/>
        <p:txBody>
          <a:bodyPr/>
          <a:lstStyle/>
          <a:p>
            <a:fld id="{689838A0-0EBF-4B7A-B76E-9D89F64CFA1E}" type="datetimeFigureOut">
              <a:rPr lang="fr-FR" smtClean="0"/>
              <a:t>27/03/2019</a:t>
            </a:fld>
            <a:endParaRPr lang="fr-FR"/>
          </a:p>
        </p:txBody>
      </p:sp>
      <p:sp>
        <p:nvSpPr>
          <p:cNvPr id="5" name="Espace réservé du pied de page 4">
            <a:extLst>
              <a:ext uri="{FF2B5EF4-FFF2-40B4-BE49-F238E27FC236}">
                <a16:creationId xmlns:a16="http://schemas.microsoft.com/office/drawing/2014/main" id="{C71F6840-2945-4D28-AD1B-F039DEA7412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7EC0C9C-D3D9-4DA6-8BBB-5AE683C7CE5D}"/>
              </a:ext>
            </a:extLst>
          </p:cNvPr>
          <p:cNvSpPr>
            <a:spLocks noGrp="1"/>
          </p:cNvSpPr>
          <p:nvPr>
            <p:ph type="sldNum" sz="quarter" idx="12"/>
          </p:nvPr>
        </p:nvSpPr>
        <p:spPr/>
        <p:txBody>
          <a:bodyPr/>
          <a:lstStyle/>
          <a:p>
            <a:fld id="{81602020-54F8-4CFE-86F6-E13890B29029}" type="slidenum">
              <a:rPr lang="fr-FR" smtClean="0"/>
              <a:t>‹N°›</a:t>
            </a:fld>
            <a:endParaRPr lang="fr-FR"/>
          </a:p>
        </p:txBody>
      </p:sp>
    </p:spTree>
    <p:extLst>
      <p:ext uri="{BB962C8B-B14F-4D97-AF65-F5344CB8AC3E}">
        <p14:creationId xmlns:p14="http://schemas.microsoft.com/office/powerpoint/2010/main" val="19438755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2"/>
        <p:cNvGrpSpPr/>
        <p:nvPr/>
      </p:nvGrpSpPr>
      <p:grpSpPr>
        <a:xfrm>
          <a:off x="0" y="0"/>
          <a:ext cx="0" cy="0"/>
          <a:chOff x="0" y="0"/>
          <a:chExt cx="0" cy="0"/>
        </a:xfrm>
      </p:grpSpPr>
      <p:sp>
        <p:nvSpPr>
          <p:cNvPr id="123" name="Google Shape;123;p21"/>
          <p:cNvSpPr txBox="1">
            <a:spLocks noGrp="1"/>
          </p:cNvSpPr>
          <p:nvPr>
            <p:ph type="ctrTitle"/>
          </p:nvPr>
        </p:nvSpPr>
        <p:spPr>
          <a:xfrm>
            <a:off x="0" y="2065575"/>
            <a:ext cx="12192000" cy="1320800"/>
          </a:xfrm>
          <a:prstGeom prst="rect">
            <a:avLst/>
          </a:prstGeom>
          <a:noFill/>
          <a:ln>
            <a:noFill/>
          </a:ln>
        </p:spPr>
        <p:txBody>
          <a:bodyPr spcFirstLastPara="1" wrap="square" lIns="68575" tIns="68575" rIns="68575" bIns="68575" anchor="b" anchorCtr="0"/>
          <a:lstStyle>
            <a:lvl1pPr marL="0" marR="0" lvl="0" indent="0" algn="ctr" rtl="0">
              <a:spcBef>
                <a:spcPts val="0"/>
              </a:spcBef>
              <a:spcAft>
                <a:spcPts val="0"/>
              </a:spcAft>
              <a:buSzPts val="3000"/>
              <a:buFont typeface="Open Sans"/>
              <a:buNone/>
              <a:defRPr sz="4000" b="0" i="0" u="none" strike="noStrike" cap="none">
                <a:latin typeface="Open Sans"/>
                <a:ea typeface="Open Sans"/>
                <a:cs typeface="Open Sans"/>
                <a:sym typeface="Open Sans"/>
              </a:defRPr>
            </a:lvl1pPr>
            <a:lvl2pPr marL="0" marR="0" lvl="1" indent="-93131" algn="ctr" rtl="0">
              <a:spcBef>
                <a:spcPts val="0"/>
              </a:spcBef>
              <a:spcAft>
                <a:spcPts val="0"/>
              </a:spcAft>
              <a:buSzPts val="1100"/>
              <a:buChar char="○"/>
              <a:defRPr/>
            </a:lvl2pPr>
            <a:lvl3pPr marL="0" marR="0" lvl="2" indent="-93131" algn="ctr" rtl="0">
              <a:spcBef>
                <a:spcPts val="0"/>
              </a:spcBef>
              <a:spcAft>
                <a:spcPts val="0"/>
              </a:spcAft>
              <a:buSzPts val="1100"/>
              <a:buChar char="■"/>
              <a:defRPr/>
            </a:lvl3pPr>
            <a:lvl4pPr marL="0" marR="0" lvl="3" indent="-93131" algn="ctr" rtl="0">
              <a:spcBef>
                <a:spcPts val="0"/>
              </a:spcBef>
              <a:spcAft>
                <a:spcPts val="0"/>
              </a:spcAft>
              <a:buSzPts val="1100"/>
              <a:buChar char="●"/>
              <a:defRPr/>
            </a:lvl4pPr>
            <a:lvl5pPr marL="0" marR="0" lvl="4" indent="-93131" algn="ctr" rtl="0">
              <a:spcBef>
                <a:spcPts val="0"/>
              </a:spcBef>
              <a:spcAft>
                <a:spcPts val="0"/>
              </a:spcAft>
              <a:buSzPts val="1100"/>
              <a:buChar char="○"/>
              <a:defRPr/>
            </a:lvl5pPr>
            <a:lvl6pPr marL="0" marR="0" lvl="5" indent="-93131" algn="ctr" rtl="0">
              <a:spcBef>
                <a:spcPts val="0"/>
              </a:spcBef>
              <a:spcAft>
                <a:spcPts val="0"/>
              </a:spcAft>
              <a:buSzPts val="1100"/>
              <a:buChar char="■"/>
              <a:defRPr/>
            </a:lvl6pPr>
            <a:lvl7pPr marL="0" marR="0" lvl="6" indent="-93131" algn="ctr" rtl="0">
              <a:spcBef>
                <a:spcPts val="0"/>
              </a:spcBef>
              <a:spcAft>
                <a:spcPts val="0"/>
              </a:spcAft>
              <a:buSzPts val="1100"/>
              <a:buChar char="●"/>
              <a:defRPr/>
            </a:lvl7pPr>
            <a:lvl8pPr marL="0" marR="0" lvl="7" indent="-93131" algn="ctr" rtl="0">
              <a:spcBef>
                <a:spcPts val="0"/>
              </a:spcBef>
              <a:spcAft>
                <a:spcPts val="0"/>
              </a:spcAft>
              <a:buSzPts val="1100"/>
              <a:buChar char="○"/>
              <a:defRPr/>
            </a:lvl8pPr>
            <a:lvl9pPr marL="0" marR="0" lvl="8" indent="-93131" algn="ctr" rtl="0">
              <a:spcBef>
                <a:spcPts val="0"/>
              </a:spcBef>
              <a:spcAft>
                <a:spcPts val="0"/>
              </a:spcAft>
              <a:buSzPts val="1100"/>
              <a:buChar char="■"/>
              <a:defRPr/>
            </a:lvl9pPr>
          </a:lstStyle>
          <a:p>
            <a:endParaRPr/>
          </a:p>
        </p:txBody>
      </p:sp>
      <p:sp>
        <p:nvSpPr>
          <p:cNvPr id="124" name="Google Shape;124;p21"/>
          <p:cNvSpPr txBox="1">
            <a:spLocks noGrp="1"/>
          </p:cNvSpPr>
          <p:nvPr>
            <p:ph type="subTitle" idx="1"/>
          </p:nvPr>
        </p:nvSpPr>
        <p:spPr>
          <a:xfrm>
            <a:off x="0" y="3235525"/>
            <a:ext cx="12192000" cy="722000"/>
          </a:xfrm>
          <a:prstGeom prst="rect">
            <a:avLst/>
          </a:prstGeom>
          <a:noFill/>
          <a:ln>
            <a:noFill/>
          </a:ln>
        </p:spPr>
        <p:txBody>
          <a:bodyPr spcFirstLastPara="1" wrap="square" lIns="68575" tIns="68575" rIns="68575" bIns="68575" anchor="t" anchorCtr="0"/>
          <a:lstStyle>
            <a:lvl1pPr marL="0" marR="0" lvl="0" indent="0" algn="ctr" rtl="0">
              <a:spcBef>
                <a:spcPts val="0"/>
              </a:spcBef>
              <a:spcAft>
                <a:spcPts val="0"/>
              </a:spcAft>
              <a:buClr>
                <a:srgbClr val="808080"/>
              </a:buClr>
              <a:buSzPts val="2200"/>
              <a:buFont typeface="Open Sans"/>
              <a:buNone/>
              <a:defRPr sz="2933" b="0" i="0" u="none" strike="noStrike" cap="none">
                <a:solidFill>
                  <a:srgbClr val="808080"/>
                </a:solidFill>
                <a:latin typeface="Open Sans"/>
                <a:ea typeface="Open Sans"/>
                <a:cs typeface="Open Sans"/>
                <a:sym typeface="Open Sans"/>
              </a:defRPr>
            </a:lvl1pPr>
            <a:lvl2pPr marL="609585" marR="0" lvl="1" indent="-16933" algn="ctr" rtl="0">
              <a:spcBef>
                <a:spcPts val="0"/>
              </a:spcBef>
              <a:spcAft>
                <a:spcPts val="0"/>
              </a:spcAft>
              <a:buClr>
                <a:srgbClr val="989898"/>
              </a:buClr>
              <a:buSzPts val="1400"/>
              <a:buFont typeface="Open Sans"/>
              <a:buNone/>
              <a:defRPr sz="2000" b="0" i="0" u="none" strike="noStrike" cap="none">
                <a:solidFill>
                  <a:srgbClr val="989898"/>
                </a:solidFill>
                <a:latin typeface="Open Sans"/>
                <a:ea typeface="Open Sans"/>
                <a:cs typeface="Open Sans"/>
                <a:sym typeface="Open Sans"/>
              </a:defRPr>
            </a:lvl2pPr>
            <a:lvl3pPr marL="1219170" marR="0" lvl="2" indent="-16933" algn="ctr" rtl="0">
              <a:spcBef>
                <a:spcPts val="0"/>
              </a:spcBef>
              <a:spcAft>
                <a:spcPts val="0"/>
              </a:spcAft>
              <a:buClr>
                <a:srgbClr val="989898"/>
              </a:buClr>
              <a:buSzPts val="1400"/>
              <a:buFont typeface="Open Sans"/>
              <a:buNone/>
              <a:defRPr sz="2000" b="0" i="0" u="none" strike="noStrike" cap="none">
                <a:solidFill>
                  <a:srgbClr val="989898"/>
                </a:solidFill>
                <a:latin typeface="Open Sans"/>
                <a:ea typeface="Open Sans"/>
                <a:cs typeface="Open Sans"/>
                <a:sym typeface="Open Sans"/>
              </a:defRPr>
            </a:lvl3pPr>
            <a:lvl4pPr marL="1828754" marR="0" lvl="3" indent="-16933" algn="ctr" rtl="0">
              <a:spcBef>
                <a:spcPts val="0"/>
              </a:spcBef>
              <a:spcAft>
                <a:spcPts val="0"/>
              </a:spcAft>
              <a:buClr>
                <a:srgbClr val="989898"/>
              </a:buClr>
              <a:buSzPts val="1400"/>
              <a:buFont typeface="Open Sans"/>
              <a:buNone/>
              <a:defRPr sz="1867" b="0" i="0" u="none" strike="noStrike" cap="none">
                <a:solidFill>
                  <a:srgbClr val="989898"/>
                </a:solidFill>
                <a:latin typeface="Open Sans"/>
                <a:ea typeface="Open Sans"/>
                <a:cs typeface="Open Sans"/>
                <a:sym typeface="Open Sans"/>
              </a:defRPr>
            </a:lvl4pPr>
            <a:lvl5pPr marL="2438339" marR="0" lvl="4" indent="-16933" algn="ctr" rtl="0">
              <a:spcBef>
                <a:spcPts val="0"/>
              </a:spcBef>
              <a:spcAft>
                <a:spcPts val="0"/>
              </a:spcAft>
              <a:buClr>
                <a:srgbClr val="989898"/>
              </a:buClr>
              <a:buSzPts val="1400"/>
              <a:buFont typeface="Open Sans"/>
              <a:buNone/>
              <a:defRPr sz="1867" b="0" i="0" u="none" strike="noStrike" cap="none">
                <a:solidFill>
                  <a:srgbClr val="989898"/>
                </a:solidFill>
                <a:latin typeface="Open Sans"/>
                <a:ea typeface="Open Sans"/>
                <a:cs typeface="Open Sans"/>
                <a:sym typeface="Open Sans"/>
              </a:defRPr>
            </a:lvl5pPr>
            <a:lvl6pPr marL="3047924" marR="0" lvl="5" indent="-16933" algn="ctr" rtl="0">
              <a:spcBef>
                <a:spcPts val="0"/>
              </a:spcBef>
              <a:spcAft>
                <a:spcPts val="0"/>
              </a:spcAft>
              <a:buClr>
                <a:srgbClr val="989898"/>
              </a:buClr>
              <a:buSzPts val="1400"/>
              <a:buFont typeface="Open Sans"/>
              <a:buNone/>
              <a:defRPr sz="2667" b="0" i="0" u="none" strike="noStrike" cap="none">
                <a:solidFill>
                  <a:srgbClr val="989898"/>
                </a:solidFill>
                <a:latin typeface="Open Sans"/>
                <a:ea typeface="Open Sans"/>
                <a:cs typeface="Open Sans"/>
                <a:sym typeface="Open Sans"/>
              </a:defRPr>
            </a:lvl6pPr>
            <a:lvl7pPr marL="3657509" marR="0" lvl="6" indent="-16933" algn="ctr" rtl="0">
              <a:spcBef>
                <a:spcPts val="0"/>
              </a:spcBef>
              <a:spcAft>
                <a:spcPts val="0"/>
              </a:spcAft>
              <a:buClr>
                <a:srgbClr val="989898"/>
              </a:buClr>
              <a:buSzPts val="1400"/>
              <a:buFont typeface="Open Sans"/>
              <a:buNone/>
              <a:defRPr sz="2667" b="0" i="0" u="none" strike="noStrike" cap="none">
                <a:solidFill>
                  <a:srgbClr val="989898"/>
                </a:solidFill>
                <a:latin typeface="Open Sans"/>
                <a:ea typeface="Open Sans"/>
                <a:cs typeface="Open Sans"/>
                <a:sym typeface="Open Sans"/>
              </a:defRPr>
            </a:lvl7pPr>
            <a:lvl8pPr marL="4267093" marR="0" lvl="7" indent="-16933" algn="ctr" rtl="0">
              <a:spcBef>
                <a:spcPts val="0"/>
              </a:spcBef>
              <a:spcAft>
                <a:spcPts val="0"/>
              </a:spcAft>
              <a:buClr>
                <a:srgbClr val="989898"/>
              </a:buClr>
              <a:buSzPts val="1400"/>
              <a:buFont typeface="Open Sans"/>
              <a:buNone/>
              <a:defRPr sz="2667" b="0" i="0" u="none" strike="noStrike" cap="none">
                <a:solidFill>
                  <a:srgbClr val="989898"/>
                </a:solidFill>
                <a:latin typeface="Open Sans"/>
                <a:ea typeface="Open Sans"/>
                <a:cs typeface="Open Sans"/>
                <a:sym typeface="Open Sans"/>
              </a:defRPr>
            </a:lvl8pPr>
            <a:lvl9pPr marL="4876678" marR="0" lvl="8" indent="-16933" algn="ctr" rtl="0">
              <a:spcBef>
                <a:spcPts val="0"/>
              </a:spcBef>
              <a:spcAft>
                <a:spcPts val="0"/>
              </a:spcAft>
              <a:buClr>
                <a:srgbClr val="989898"/>
              </a:buClr>
              <a:buSzPts val="1400"/>
              <a:buFont typeface="Open Sans"/>
              <a:buNone/>
              <a:defRPr sz="2667" b="0" i="0" u="none" strike="noStrike" cap="none">
                <a:solidFill>
                  <a:srgbClr val="989898"/>
                </a:solidFill>
                <a:latin typeface="Open Sans"/>
                <a:ea typeface="Open Sans"/>
                <a:cs typeface="Open Sans"/>
                <a:sym typeface="Open Sans"/>
              </a:defRPr>
            </a:lvl9pPr>
          </a:lstStyle>
          <a:p>
            <a:endParaRPr/>
          </a:p>
        </p:txBody>
      </p:sp>
      <p:sp>
        <p:nvSpPr>
          <p:cNvPr id="125" name="Google Shape;125;p21"/>
          <p:cNvSpPr txBox="1">
            <a:spLocks noGrp="1"/>
          </p:cNvSpPr>
          <p:nvPr>
            <p:ph type="sldNum" idx="12"/>
          </p:nvPr>
        </p:nvSpPr>
        <p:spPr>
          <a:xfrm>
            <a:off x="11409045" y="6333135"/>
            <a:ext cx="731600" cy="524800"/>
          </a:xfrm>
          <a:prstGeom prst="rect">
            <a:avLst/>
          </a:prstGeom>
        </p:spPr>
        <p:txBody>
          <a:bodyPr spcFirstLastPara="1" wrap="square" lIns="68575" tIns="68575" rIns="68575" bIns="685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fr-FR" smtClean="0"/>
              <a:pPr/>
              <a:t>‹N°›</a:t>
            </a:fld>
            <a:endParaRPr lang="fr-FR"/>
          </a:p>
        </p:txBody>
      </p:sp>
    </p:spTree>
    <p:extLst>
      <p:ext uri="{BB962C8B-B14F-4D97-AF65-F5344CB8AC3E}">
        <p14:creationId xmlns:p14="http://schemas.microsoft.com/office/powerpoint/2010/main" val="23686828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entered">
  <p:cSld name="Centered">
    <p:spTree>
      <p:nvGrpSpPr>
        <p:cNvPr id="1" name="Shape 126"/>
        <p:cNvGrpSpPr/>
        <p:nvPr/>
      </p:nvGrpSpPr>
      <p:grpSpPr>
        <a:xfrm>
          <a:off x="0" y="0"/>
          <a:ext cx="0" cy="0"/>
          <a:chOff x="0" y="0"/>
          <a:chExt cx="0" cy="0"/>
        </a:xfrm>
      </p:grpSpPr>
      <p:sp>
        <p:nvSpPr>
          <p:cNvPr id="127" name="Google Shape;127;p22"/>
          <p:cNvSpPr txBox="1">
            <a:spLocks noGrp="1"/>
          </p:cNvSpPr>
          <p:nvPr>
            <p:ph type="title"/>
          </p:nvPr>
        </p:nvSpPr>
        <p:spPr>
          <a:xfrm>
            <a:off x="0" y="405940"/>
            <a:ext cx="12192000" cy="502400"/>
          </a:xfrm>
          <a:prstGeom prst="rect">
            <a:avLst/>
          </a:prstGeom>
        </p:spPr>
        <p:txBody>
          <a:bodyPr spcFirstLastPara="1" wrap="square" lIns="68575" tIns="68575" rIns="68575" bIns="68575" anchor="b" anchorCtr="0"/>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22"/>
          <p:cNvSpPr txBox="1">
            <a:spLocks noGrp="1"/>
          </p:cNvSpPr>
          <p:nvPr>
            <p:ph type="body" idx="1"/>
          </p:nvPr>
        </p:nvSpPr>
        <p:spPr>
          <a:xfrm>
            <a:off x="518147" y="1741927"/>
            <a:ext cx="11155600" cy="4526000"/>
          </a:xfrm>
          <a:prstGeom prst="rect">
            <a:avLst/>
          </a:prstGeom>
          <a:noFill/>
          <a:ln>
            <a:noFill/>
          </a:ln>
        </p:spPr>
        <p:txBody>
          <a:bodyPr spcFirstLastPara="1" wrap="square" lIns="68575" tIns="68575" rIns="68575" bIns="68575" anchor="t" anchorCtr="0"/>
          <a:lstStyle>
            <a:lvl1pPr marL="609585" marR="0" lvl="0" indent="-423323" rtl="0">
              <a:lnSpc>
                <a:spcPct val="115000"/>
              </a:lnSpc>
              <a:spcBef>
                <a:spcPts val="0"/>
              </a:spcBef>
              <a:spcAft>
                <a:spcPts val="0"/>
              </a:spcAft>
              <a:buClr>
                <a:srgbClr val="666666"/>
              </a:buClr>
              <a:buSzPts val="1400"/>
              <a:buFont typeface="Open Sans"/>
              <a:buChar char="•"/>
              <a:defRPr sz="1867" b="0" i="0" u="none" strike="noStrike" cap="none">
                <a:solidFill>
                  <a:srgbClr val="666666"/>
                </a:solidFill>
                <a:latin typeface="Open Sans"/>
                <a:ea typeface="Open Sans"/>
                <a:cs typeface="Open Sans"/>
                <a:sym typeface="Open Sans"/>
              </a:defRPr>
            </a:lvl1pPr>
            <a:lvl2pPr marL="1219170" marR="0" lvl="1" indent="-423323" rtl="0">
              <a:lnSpc>
                <a:spcPct val="115000"/>
              </a:lnSpc>
              <a:spcBef>
                <a:spcPts val="0"/>
              </a:spcBef>
              <a:spcAft>
                <a:spcPts val="0"/>
              </a:spcAft>
              <a:buClr>
                <a:srgbClr val="666666"/>
              </a:buClr>
              <a:buSzPts val="1400"/>
              <a:buFont typeface="Open Sans"/>
              <a:buChar char="•"/>
              <a:defRPr sz="1867" b="0" i="0" u="none" strike="noStrike" cap="none">
                <a:solidFill>
                  <a:srgbClr val="666666"/>
                </a:solidFill>
                <a:latin typeface="Open Sans"/>
                <a:ea typeface="Open Sans"/>
                <a:cs typeface="Open Sans"/>
                <a:sym typeface="Open Sans"/>
              </a:defRPr>
            </a:lvl2pPr>
            <a:lvl3pPr marL="1828754" marR="0" lvl="2" indent="-423323" rtl="0">
              <a:lnSpc>
                <a:spcPct val="115000"/>
              </a:lnSpc>
              <a:spcBef>
                <a:spcPts val="0"/>
              </a:spcBef>
              <a:spcAft>
                <a:spcPts val="0"/>
              </a:spcAft>
              <a:buClr>
                <a:srgbClr val="666666"/>
              </a:buClr>
              <a:buSzPts val="1400"/>
              <a:buFont typeface="Open Sans"/>
              <a:buChar char="•"/>
              <a:defRPr sz="1867" b="0" i="0" u="none" strike="noStrike" cap="none">
                <a:solidFill>
                  <a:srgbClr val="666666"/>
                </a:solidFill>
                <a:latin typeface="Open Sans"/>
                <a:ea typeface="Open Sans"/>
                <a:cs typeface="Open Sans"/>
                <a:sym typeface="Open Sans"/>
              </a:defRPr>
            </a:lvl3pPr>
            <a:lvl4pPr marL="2438339" marR="0" lvl="3" indent="-423323" rtl="0">
              <a:lnSpc>
                <a:spcPct val="115000"/>
              </a:lnSpc>
              <a:spcBef>
                <a:spcPts val="0"/>
              </a:spcBef>
              <a:spcAft>
                <a:spcPts val="0"/>
              </a:spcAft>
              <a:buClr>
                <a:srgbClr val="666666"/>
              </a:buClr>
              <a:buSzPts val="1400"/>
              <a:buFont typeface="Open Sans"/>
              <a:buChar char="•"/>
              <a:defRPr sz="1867" b="0" i="0" u="none" strike="noStrike" cap="none">
                <a:solidFill>
                  <a:srgbClr val="666666"/>
                </a:solidFill>
                <a:latin typeface="Open Sans"/>
                <a:ea typeface="Open Sans"/>
                <a:cs typeface="Open Sans"/>
                <a:sym typeface="Open Sans"/>
              </a:defRPr>
            </a:lvl4pPr>
            <a:lvl5pPr marL="3047924" marR="0" lvl="4" indent="-423323" rtl="0">
              <a:lnSpc>
                <a:spcPct val="115000"/>
              </a:lnSpc>
              <a:spcBef>
                <a:spcPts val="0"/>
              </a:spcBef>
              <a:spcAft>
                <a:spcPts val="0"/>
              </a:spcAft>
              <a:buClr>
                <a:srgbClr val="666666"/>
              </a:buClr>
              <a:buSzPts val="1400"/>
              <a:buFont typeface="Open Sans"/>
              <a:buChar char="•"/>
              <a:defRPr sz="1867" b="0" i="0" u="none" strike="noStrike" cap="none">
                <a:solidFill>
                  <a:srgbClr val="666666"/>
                </a:solidFill>
                <a:latin typeface="Open Sans"/>
                <a:ea typeface="Open Sans"/>
                <a:cs typeface="Open Sans"/>
                <a:sym typeface="Open Sans"/>
              </a:defRPr>
            </a:lvl5pPr>
            <a:lvl6pPr marL="3657509" marR="0" lvl="5" indent="-423323" rtl="0">
              <a:lnSpc>
                <a:spcPct val="115000"/>
              </a:lnSpc>
              <a:spcBef>
                <a:spcPts val="0"/>
              </a:spcBef>
              <a:spcAft>
                <a:spcPts val="0"/>
              </a:spcAft>
              <a:buClr>
                <a:srgbClr val="666666"/>
              </a:buClr>
              <a:buSzPts val="1400"/>
              <a:buFont typeface="Open Sans"/>
              <a:buChar char="•"/>
              <a:defRPr sz="1867" b="0" i="0" u="none" strike="noStrike" cap="none">
                <a:solidFill>
                  <a:srgbClr val="666666"/>
                </a:solidFill>
                <a:latin typeface="Open Sans"/>
                <a:ea typeface="Open Sans"/>
                <a:cs typeface="Open Sans"/>
                <a:sym typeface="Open Sans"/>
              </a:defRPr>
            </a:lvl6pPr>
            <a:lvl7pPr marL="4267093" marR="0" lvl="6" indent="-423323" rtl="0">
              <a:lnSpc>
                <a:spcPct val="115000"/>
              </a:lnSpc>
              <a:spcBef>
                <a:spcPts val="0"/>
              </a:spcBef>
              <a:spcAft>
                <a:spcPts val="0"/>
              </a:spcAft>
              <a:buClr>
                <a:srgbClr val="666666"/>
              </a:buClr>
              <a:buSzPts val="1400"/>
              <a:buFont typeface="Open Sans"/>
              <a:buChar char="•"/>
              <a:defRPr sz="1867" b="0" i="0" u="none" strike="noStrike" cap="none">
                <a:solidFill>
                  <a:srgbClr val="666666"/>
                </a:solidFill>
                <a:latin typeface="Open Sans"/>
                <a:ea typeface="Open Sans"/>
                <a:cs typeface="Open Sans"/>
                <a:sym typeface="Open Sans"/>
              </a:defRPr>
            </a:lvl7pPr>
            <a:lvl8pPr marL="4876678" marR="0" lvl="7" indent="-423323" rtl="0">
              <a:lnSpc>
                <a:spcPct val="115000"/>
              </a:lnSpc>
              <a:spcBef>
                <a:spcPts val="0"/>
              </a:spcBef>
              <a:spcAft>
                <a:spcPts val="0"/>
              </a:spcAft>
              <a:buClr>
                <a:srgbClr val="666666"/>
              </a:buClr>
              <a:buSzPts val="1400"/>
              <a:buFont typeface="Open Sans"/>
              <a:buChar char="•"/>
              <a:defRPr sz="1867" b="0" i="0" u="none" strike="noStrike" cap="none">
                <a:solidFill>
                  <a:srgbClr val="666666"/>
                </a:solidFill>
                <a:latin typeface="Open Sans"/>
                <a:ea typeface="Open Sans"/>
                <a:cs typeface="Open Sans"/>
                <a:sym typeface="Open Sans"/>
              </a:defRPr>
            </a:lvl8pPr>
            <a:lvl9pPr marL="5486263" marR="0" lvl="8" indent="-423323" rtl="0">
              <a:lnSpc>
                <a:spcPct val="115000"/>
              </a:lnSpc>
              <a:spcBef>
                <a:spcPts val="0"/>
              </a:spcBef>
              <a:spcAft>
                <a:spcPts val="0"/>
              </a:spcAft>
              <a:buClr>
                <a:srgbClr val="666666"/>
              </a:buClr>
              <a:buSzPts val="1400"/>
              <a:buFont typeface="Open Sans"/>
              <a:buChar char="•"/>
              <a:defRPr sz="1867" b="0" i="0" u="none" strike="noStrike" cap="none">
                <a:solidFill>
                  <a:srgbClr val="666666"/>
                </a:solidFill>
                <a:latin typeface="Open Sans"/>
                <a:ea typeface="Open Sans"/>
                <a:cs typeface="Open Sans"/>
                <a:sym typeface="Open Sans"/>
              </a:defRPr>
            </a:lvl9pPr>
          </a:lstStyle>
          <a:p>
            <a:endParaRPr/>
          </a:p>
        </p:txBody>
      </p:sp>
      <p:sp>
        <p:nvSpPr>
          <p:cNvPr id="129" name="Google Shape;129;p22"/>
          <p:cNvSpPr txBox="1">
            <a:spLocks noGrp="1"/>
          </p:cNvSpPr>
          <p:nvPr>
            <p:ph type="sldNum" idx="12"/>
          </p:nvPr>
        </p:nvSpPr>
        <p:spPr>
          <a:xfrm>
            <a:off x="11409045" y="6333135"/>
            <a:ext cx="731600" cy="524800"/>
          </a:xfrm>
          <a:prstGeom prst="rect">
            <a:avLst/>
          </a:prstGeom>
        </p:spPr>
        <p:txBody>
          <a:bodyPr spcFirstLastPara="1" wrap="square" lIns="68575" tIns="68575" rIns="68575" bIns="68575" anchor="ctr" anchorCtr="0">
            <a:noAutofit/>
          </a:bodyPr>
          <a:lstStyle>
            <a:lvl1pPr lvl="0" rtl="0">
              <a:buNone/>
              <a:defRPr>
                <a:solidFill>
                  <a:srgbClr val="666666"/>
                </a:solidFill>
              </a:defRPr>
            </a:lvl1pPr>
            <a:lvl2pPr lvl="1" rtl="0">
              <a:buNone/>
              <a:defRPr>
                <a:solidFill>
                  <a:srgbClr val="666666"/>
                </a:solidFill>
              </a:defRPr>
            </a:lvl2pPr>
            <a:lvl3pPr lvl="2" rtl="0">
              <a:buNone/>
              <a:defRPr>
                <a:solidFill>
                  <a:srgbClr val="666666"/>
                </a:solidFill>
              </a:defRPr>
            </a:lvl3pPr>
            <a:lvl4pPr lvl="3" rtl="0">
              <a:buNone/>
              <a:defRPr>
                <a:solidFill>
                  <a:srgbClr val="666666"/>
                </a:solidFill>
              </a:defRPr>
            </a:lvl4pPr>
            <a:lvl5pPr lvl="4" rtl="0">
              <a:buNone/>
              <a:defRPr>
                <a:solidFill>
                  <a:srgbClr val="666666"/>
                </a:solidFill>
              </a:defRPr>
            </a:lvl5pPr>
            <a:lvl6pPr lvl="5" rtl="0">
              <a:buNone/>
              <a:defRPr>
                <a:solidFill>
                  <a:srgbClr val="666666"/>
                </a:solidFill>
              </a:defRPr>
            </a:lvl6pPr>
            <a:lvl7pPr lvl="6" rtl="0">
              <a:buNone/>
              <a:defRPr>
                <a:solidFill>
                  <a:srgbClr val="666666"/>
                </a:solidFill>
              </a:defRPr>
            </a:lvl7pPr>
            <a:lvl8pPr lvl="7" rtl="0">
              <a:buNone/>
              <a:defRPr>
                <a:solidFill>
                  <a:srgbClr val="666666"/>
                </a:solidFill>
              </a:defRPr>
            </a:lvl8pPr>
            <a:lvl9pPr lvl="8" rtl="0">
              <a:buNone/>
              <a:defRPr>
                <a:solidFill>
                  <a:srgbClr val="666666"/>
                </a:solidFill>
              </a:defRPr>
            </a:lvl9pPr>
          </a:lstStyle>
          <a:p>
            <a:fld id="{00000000-1234-1234-1234-123412341234}" type="slidenum">
              <a:rPr lang="fr-FR" smtClean="0"/>
              <a:pPr/>
              <a:t>‹N°›</a:t>
            </a:fld>
            <a:endParaRPr lang="fr-FR"/>
          </a:p>
        </p:txBody>
      </p:sp>
    </p:spTree>
    <p:extLst>
      <p:ext uri="{BB962C8B-B14F-4D97-AF65-F5344CB8AC3E}">
        <p14:creationId xmlns:p14="http://schemas.microsoft.com/office/powerpoint/2010/main" val="4192925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68F692-8C90-4D13-8724-D9F45DE96B5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DD2F4F7-69BB-4ED1-99CE-A7F5A9CDC6E6}"/>
              </a:ext>
            </a:extLst>
          </p:cNvPr>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7275191-6A62-4A28-9DD4-ACC37C8C4BE8}"/>
              </a:ext>
            </a:extLst>
          </p:cNvPr>
          <p:cNvSpPr>
            <a:spLocks noGrp="1"/>
          </p:cNvSpPr>
          <p:nvPr>
            <p:ph type="dt" sz="half" idx="10"/>
          </p:nvPr>
        </p:nvSpPr>
        <p:spPr/>
        <p:txBody>
          <a:bodyPr/>
          <a:lstStyle/>
          <a:p>
            <a:fld id="{689838A0-0EBF-4B7A-B76E-9D89F64CFA1E}" type="datetimeFigureOut">
              <a:rPr lang="fr-FR" smtClean="0"/>
              <a:t>27/03/2019</a:t>
            </a:fld>
            <a:endParaRPr lang="fr-FR"/>
          </a:p>
        </p:txBody>
      </p:sp>
      <p:sp>
        <p:nvSpPr>
          <p:cNvPr id="5" name="Espace réservé du pied de page 4">
            <a:extLst>
              <a:ext uri="{FF2B5EF4-FFF2-40B4-BE49-F238E27FC236}">
                <a16:creationId xmlns:a16="http://schemas.microsoft.com/office/drawing/2014/main" id="{1C624423-03B2-45EA-88E7-16B58B7881B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FA1230D-5463-4EE8-BF0A-B4298996AD14}"/>
              </a:ext>
            </a:extLst>
          </p:cNvPr>
          <p:cNvSpPr>
            <a:spLocks noGrp="1"/>
          </p:cNvSpPr>
          <p:nvPr>
            <p:ph type="sldNum" sz="quarter" idx="12"/>
          </p:nvPr>
        </p:nvSpPr>
        <p:spPr/>
        <p:txBody>
          <a:bodyPr/>
          <a:lstStyle/>
          <a:p>
            <a:fld id="{81602020-54F8-4CFE-86F6-E13890B29029}" type="slidenum">
              <a:rPr lang="fr-FR" smtClean="0"/>
              <a:t>‹N°›</a:t>
            </a:fld>
            <a:endParaRPr lang="fr-FR"/>
          </a:p>
        </p:txBody>
      </p:sp>
    </p:spTree>
    <p:extLst>
      <p:ext uri="{BB962C8B-B14F-4D97-AF65-F5344CB8AC3E}">
        <p14:creationId xmlns:p14="http://schemas.microsoft.com/office/powerpoint/2010/main" val="3328064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3E4631-253B-4C08-9E18-0AEA52739DAA}"/>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3F7B390E-1579-4111-85ED-4C5ED76B8B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a:extLst>
              <a:ext uri="{FF2B5EF4-FFF2-40B4-BE49-F238E27FC236}">
                <a16:creationId xmlns:a16="http://schemas.microsoft.com/office/drawing/2014/main" id="{2D95B0CD-F796-4897-A126-565B35C78230}"/>
              </a:ext>
            </a:extLst>
          </p:cNvPr>
          <p:cNvSpPr>
            <a:spLocks noGrp="1"/>
          </p:cNvSpPr>
          <p:nvPr>
            <p:ph type="dt" sz="half" idx="10"/>
          </p:nvPr>
        </p:nvSpPr>
        <p:spPr/>
        <p:txBody>
          <a:bodyPr/>
          <a:lstStyle/>
          <a:p>
            <a:fld id="{689838A0-0EBF-4B7A-B76E-9D89F64CFA1E}" type="datetimeFigureOut">
              <a:rPr lang="fr-FR" smtClean="0"/>
              <a:t>27/03/2019</a:t>
            </a:fld>
            <a:endParaRPr lang="fr-FR"/>
          </a:p>
        </p:txBody>
      </p:sp>
      <p:sp>
        <p:nvSpPr>
          <p:cNvPr id="5" name="Espace réservé du pied de page 4">
            <a:extLst>
              <a:ext uri="{FF2B5EF4-FFF2-40B4-BE49-F238E27FC236}">
                <a16:creationId xmlns:a16="http://schemas.microsoft.com/office/drawing/2014/main" id="{997CFF9B-AB6E-43B9-8725-3D2BB25CE20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AED3F4B-F6A7-41DE-957A-47D8B9E7DD08}"/>
              </a:ext>
            </a:extLst>
          </p:cNvPr>
          <p:cNvSpPr>
            <a:spLocks noGrp="1"/>
          </p:cNvSpPr>
          <p:nvPr>
            <p:ph type="sldNum" sz="quarter" idx="12"/>
          </p:nvPr>
        </p:nvSpPr>
        <p:spPr/>
        <p:txBody>
          <a:bodyPr/>
          <a:lstStyle/>
          <a:p>
            <a:fld id="{81602020-54F8-4CFE-86F6-E13890B29029}" type="slidenum">
              <a:rPr lang="fr-FR" smtClean="0"/>
              <a:t>‹N°›</a:t>
            </a:fld>
            <a:endParaRPr lang="fr-FR"/>
          </a:p>
        </p:txBody>
      </p:sp>
    </p:spTree>
    <p:extLst>
      <p:ext uri="{BB962C8B-B14F-4D97-AF65-F5344CB8AC3E}">
        <p14:creationId xmlns:p14="http://schemas.microsoft.com/office/powerpoint/2010/main" val="4105121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C0E03A-E08C-494E-B71C-47C7FC98487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708EC92-82DF-46C5-B431-8646E3A0DFFF}"/>
              </a:ext>
            </a:extLst>
          </p:cNvPr>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2BFC2C7D-EEAE-40D1-B5AD-75F60FE1FEE1}"/>
              </a:ext>
            </a:extLst>
          </p:cNvPr>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F2EF545D-CC8F-4605-B50D-D94827C45753}"/>
              </a:ext>
            </a:extLst>
          </p:cNvPr>
          <p:cNvSpPr>
            <a:spLocks noGrp="1"/>
          </p:cNvSpPr>
          <p:nvPr>
            <p:ph type="dt" sz="half" idx="10"/>
          </p:nvPr>
        </p:nvSpPr>
        <p:spPr/>
        <p:txBody>
          <a:bodyPr/>
          <a:lstStyle/>
          <a:p>
            <a:fld id="{689838A0-0EBF-4B7A-B76E-9D89F64CFA1E}" type="datetimeFigureOut">
              <a:rPr lang="fr-FR" smtClean="0"/>
              <a:t>27/03/2019</a:t>
            </a:fld>
            <a:endParaRPr lang="fr-FR"/>
          </a:p>
        </p:txBody>
      </p:sp>
      <p:sp>
        <p:nvSpPr>
          <p:cNvPr id="6" name="Espace réservé du pied de page 5">
            <a:extLst>
              <a:ext uri="{FF2B5EF4-FFF2-40B4-BE49-F238E27FC236}">
                <a16:creationId xmlns:a16="http://schemas.microsoft.com/office/drawing/2014/main" id="{F2F39D8E-0269-42D2-94C5-F500C527540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1F8810A-1A8B-4CBD-A2E1-3DB2DC07ACE3}"/>
              </a:ext>
            </a:extLst>
          </p:cNvPr>
          <p:cNvSpPr>
            <a:spLocks noGrp="1"/>
          </p:cNvSpPr>
          <p:nvPr>
            <p:ph type="sldNum" sz="quarter" idx="12"/>
          </p:nvPr>
        </p:nvSpPr>
        <p:spPr/>
        <p:txBody>
          <a:bodyPr/>
          <a:lstStyle/>
          <a:p>
            <a:fld id="{81602020-54F8-4CFE-86F6-E13890B29029}" type="slidenum">
              <a:rPr lang="fr-FR" smtClean="0"/>
              <a:t>‹N°›</a:t>
            </a:fld>
            <a:endParaRPr lang="fr-FR"/>
          </a:p>
        </p:txBody>
      </p:sp>
    </p:spTree>
    <p:extLst>
      <p:ext uri="{BB962C8B-B14F-4D97-AF65-F5344CB8AC3E}">
        <p14:creationId xmlns:p14="http://schemas.microsoft.com/office/powerpoint/2010/main" val="1665670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964C2D-7CC5-4014-91F4-B9029881242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04327098-E3B6-4B77-9C84-149A430301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a:extLst>
              <a:ext uri="{FF2B5EF4-FFF2-40B4-BE49-F238E27FC236}">
                <a16:creationId xmlns:a16="http://schemas.microsoft.com/office/drawing/2014/main" id="{5B83B743-BC6B-43D6-A425-459794D92105}"/>
              </a:ext>
            </a:extLst>
          </p:cNvPr>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DAF4CAB-3DD6-41A6-B590-E0AE1BD1DE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a:extLst>
              <a:ext uri="{FF2B5EF4-FFF2-40B4-BE49-F238E27FC236}">
                <a16:creationId xmlns:a16="http://schemas.microsoft.com/office/drawing/2014/main" id="{7EADD912-DFE2-44DD-AD6C-18817F7E214D}"/>
              </a:ext>
            </a:extLst>
          </p:cNvPr>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B74D94B3-7A1E-4087-9DAE-83EA24B41BB0}"/>
              </a:ext>
            </a:extLst>
          </p:cNvPr>
          <p:cNvSpPr>
            <a:spLocks noGrp="1"/>
          </p:cNvSpPr>
          <p:nvPr>
            <p:ph type="dt" sz="half" idx="10"/>
          </p:nvPr>
        </p:nvSpPr>
        <p:spPr/>
        <p:txBody>
          <a:bodyPr/>
          <a:lstStyle/>
          <a:p>
            <a:fld id="{689838A0-0EBF-4B7A-B76E-9D89F64CFA1E}" type="datetimeFigureOut">
              <a:rPr lang="fr-FR" smtClean="0"/>
              <a:t>27/03/2019</a:t>
            </a:fld>
            <a:endParaRPr lang="fr-FR"/>
          </a:p>
        </p:txBody>
      </p:sp>
      <p:sp>
        <p:nvSpPr>
          <p:cNvPr id="8" name="Espace réservé du pied de page 7">
            <a:extLst>
              <a:ext uri="{FF2B5EF4-FFF2-40B4-BE49-F238E27FC236}">
                <a16:creationId xmlns:a16="http://schemas.microsoft.com/office/drawing/2014/main" id="{6A6FA166-9008-490B-9278-E2398933C4A8}"/>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54D61B87-5CFA-4655-8243-27DAFC526492}"/>
              </a:ext>
            </a:extLst>
          </p:cNvPr>
          <p:cNvSpPr>
            <a:spLocks noGrp="1"/>
          </p:cNvSpPr>
          <p:nvPr>
            <p:ph type="sldNum" sz="quarter" idx="12"/>
          </p:nvPr>
        </p:nvSpPr>
        <p:spPr/>
        <p:txBody>
          <a:bodyPr/>
          <a:lstStyle/>
          <a:p>
            <a:fld id="{81602020-54F8-4CFE-86F6-E13890B29029}" type="slidenum">
              <a:rPr lang="fr-FR" smtClean="0"/>
              <a:t>‹N°›</a:t>
            </a:fld>
            <a:endParaRPr lang="fr-FR"/>
          </a:p>
        </p:txBody>
      </p:sp>
    </p:spTree>
    <p:extLst>
      <p:ext uri="{BB962C8B-B14F-4D97-AF65-F5344CB8AC3E}">
        <p14:creationId xmlns:p14="http://schemas.microsoft.com/office/powerpoint/2010/main" val="592610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901D54-384A-4924-A02A-4CCC2F8509C7}"/>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2775E4E4-C286-4923-B4FF-64ECA31A8155}"/>
              </a:ext>
            </a:extLst>
          </p:cNvPr>
          <p:cNvSpPr>
            <a:spLocks noGrp="1"/>
          </p:cNvSpPr>
          <p:nvPr>
            <p:ph type="dt" sz="half" idx="10"/>
          </p:nvPr>
        </p:nvSpPr>
        <p:spPr/>
        <p:txBody>
          <a:bodyPr/>
          <a:lstStyle/>
          <a:p>
            <a:fld id="{689838A0-0EBF-4B7A-B76E-9D89F64CFA1E}" type="datetimeFigureOut">
              <a:rPr lang="fr-FR" smtClean="0"/>
              <a:t>27/03/2019</a:t>
            </a:fld>
            <a:endParaRPr lang="fr-FR"/>
          </a:p>
        </p:txBody>
      </p:sp>
      <p:sp>
        <p:nvSpPr>
          <p:cNvPr id="4" name="Espace réservé du pied de page 3">
            <a:extLst>
              <a:ext uri="{FF2B5EF4-FFF2-40B4-BE49-F238E27FC236}">
                <a16:creationId xmlns:a16="http://schemas.microsoft.com/office/drawing/2014/main" id="{2DA4F1CA-F68E-4839-9F13-5D53A56D537E}"/>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B2CE44A3-E33A-494F-9560-E5F79A4E7E2A}"/>
              </a:ext>
            </a:extLst>
          </p:cNvPr>
          <p:cNvSpPr>
            <a:spLocks noGrp="1"/>
          </p:cNvSpPr>
          <p:nvPr>
            <p:ph type="sldNum" sz="quarter" idx="12"/>
          </p:nvPr>
        </p:nvSpPr>
        <p:spPr/>
        <p:txBody>
          <a:bodyPr/>
          <a:lstStyle/>
          <a:p>
            <a:fld id="{81602020-54F8-4CFE-86F6-E13890B29029}" type="slidenum">
              <a:rPr lang="fr-FR" smtClean="0"/>
              <a:t>‹N°›</a:t>
            </a:fld>
            <a:endParaRPr lang="fr-FR"/>
          </a:p>
        </p:txBody>
      </p:sp>
    </p:spTree>
    <p:extLst>
      <p:ext uri="{BB962C8B-B14F-4D97-AF65-F5344CB8AC3E}">
        <p14:creationId xmlns:p14="http://schemas.microsoft.com/office/powerpoint/2010/main" val="1508761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D46297A-7D67-4683-A5E8-FAF52B682365}"/>
              </a:ext>
            </a:extLst>
          </p:cNvPr>
          <p:cNvSpPr>
            <a:spLocks noGrp="1"/>
          </p:cNvSpPr>
          <p:nvPr>
            <p:ph type="dt" sz="half" idx="10"/>
          </p:nvPr>
        </p:nvSpPr>
        <p:spPr/>
        <p:txBody>
          <a:bodyPr/>
          <a:lstStyle/>
          <a:p>
            <a:fld id="{689838A0-0EBF-4B7A-B76E-9D89F64CFA1E}" type="datetimeFigureOut">
              <a:rPr lang="fr-FR" smtClean="0"/>
              <a:t>27/03/2019</a:t>
            </a:fld>
            <a:endParaRPr lang="fr-FR"/>
          </a:p>
        </p:txBody>
      </p:sp>
      <p:sp>
        <p:nvSpPr>
          <p:cNvPr id="3" name="Espace réservé du pied de page 2">
            <a:extLst>
              <a:ext uri="{FF2B5EF4-FFF2-40B4-BE49-F238E27FC236}">
                <a16:creationId xmlns:a16="http://schemas.microsoft.com/office/drawing/2014/main" id="{C931F519-1616-4F1D-8647-A4A7EAD5A8CF}"/>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54EE90D5-4C86-4BBD-91D8-415F51EE2ADB}"/>
              </a:ext>
            </a:extLst>
          </p:cNvPr>
          <p:cNvSpPr>
            <a:spLocks noGrp="1"/>
          </p:cNvSpPr>
          <p:nvPr>
            <p:ph type="sldNum" sz="quarter" idx="12"/>
          </p:nvPr>
        </p:nvSpPr>
        <p:spPr/>
        <p:txBody>
          <a:bodyPr/>
          <a:lstStyle/>
          <a:p>
            <a:fld id="{81602020-54F8-4CFE-86F6-E13890B29029}" type="slidenum">
              <a:rPr lang="fr-FR" smtClean="0"/>
              <a:t>‹N°›</a:t>
            </a:fld>
            <a:endParaRPr lang="fr-FR"/>
          </a:p>
        </p:txBody>
      </p:sp>
    </p:spTree>
    <p:extLst>
      <p:ext uri="{BB962C8B-B14F-4D97-AF65-F5344CB8AC3E}">
        <p14:creationId xmlns:p14="http://schemas.microsoft.com/office/powerpoint/2010/main" val="1784979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F6F8D9-7DB4-4FDE-BD51-812F261E443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80E97C25-4B34-46F7-8FC4-AF2F4F9CA4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95E3D00D-CD3E-46DE-A2C2-BBA01B70E5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59CD1BF6-C118-4FCA-B54B-3616B7472443}"/>
              </a:ext>
            </a:extLst>
          </p:cNvPr>
          <p:cNvSpPr>
            <a:spLocks noGrp="1"/>
          </p:cNvSpPr>
          <p:nvPr>
            <p:ph type="dt" sz="half" idx="10"/>
          </p:nvPr>
        </p:nvSpPr>
        <p:spPr/>
        <p:txBody>
          <a:bodyPr/>
          <a:lstStyle/>
          <a:p>
            <a:fld id="{689838A0-0EBF-4B7A-B76E-9D89F64CFA1E}" type="datetimeFigureOut">
              <a:rPr lang="fr-FR" smtClean="0"/>
              <a:t>27/03/2019</a:t>
            </a:fld>
            <a:endParaRPr lang="fr-FR"/>
          </a:p>
        </p:txBody>
      </p:sp>
      <p:sp>
        <p:nvSpPr>
          <p:cNvPr id="6" name="Espace réservé du pied de page 5">
            <a:extLst>
              <a:ext uri="{FF2B5EF4-FFF2-40B4-BE49-F238E27FC236}">
                <a16:creationId xmlns:a16="http://schemas.microsoft.com/office/drawing/2014/main" id="{2DC9CC29-000D-4E79-A505-46734269662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E65E204-5C7A-4EF0-B071-AE1F5B39B02B}"/>
              </a:ext>
            </a:extLst>
          </p:cNvPr>
          <p:cNvSpPr>
            <a:spLocks noGrp="1"/>
          </p:cNvSpPr>
          <p:nvPr>
            <p:ph type="sldNum" sz="quarter" idx="12"/>
          </p:nvPr>
        </p:nvSpPr>
        <p:spPr/>
        <p:txBody>
          <a:bodyPr/>
          <a:lstStyle/>
          <a:p>
            <a:fld id="{81602020-54F8-4CFE-86F6-E13890B29029}" type="slidenum">
              <a:rPr lang="fr-FR" smtClean="0"/>
              <a:t>‹N°›</a:t>
            </a:fld>
            <a:endParaRPr lang="fr-FR"/>
          </a:p>
        </p:txBody>
      </p:sp>
    </p:spTree>
    <p:extLst>
      <p:ext uri="{BB962C8B-B14F-4D97-AF65-F5344CB8AC3E}">
        <p14:creationId xmlns:p14="http://schemas.microsoft.com/office/powerpoint/2010/main" val="3141908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530B70-43CC-4547-B95D-364181434D5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9883A8B0-A757-4133-A274-ACFE9E6CE4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E416E307-D853-428C-A1A7-32E4CA536E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AB4CE664-919A-4D29-85FF-A547F5066615}"/>
              </a:ext>
            </a:extLst>
          </p:cNvPr>
          <p:cNvSpPr>
            <a:spLocks noGrp="1"/>
          </p:cNvSpPr>
          <p:nvPr>
            <p:ph type="dt" sz="half" idx="10"/>
          </p:nvPr>
        </p:nvSpPr>
        <p:spPr/>
        <p:txBody>
          <a:bodyPr/>
          <a:lstStyle/>
          <a:p>
            <a:fld id="{689838A0-0EBF-4B7A-B76E-9D89F64CFA1E}" type="datetimeFigureOut">
              <a:rPr lang="fr-FR" smtClean="0"/>
              <a:t>27/03/2019</a:t>
            </a:fld>
            <a:endParaRPr lang="fr-FR"/>
          </a:p>
        </p:txBody>
      </p:sp>
      <p:sp>
        <p:nvSpPr>
          <p:cNvPr id="6" name="Espace réservé du pied de page 5">
            <a:extLst>
              <a:ext uri="{FF2B5EF4-FFF2-40B4-BE49-F238E27FC236}">
                <a16:creationId xmlns:a16="http://schemas.microsoft.com/office/drawing/2014/main" id="{86D71C28-6B3F-410B-9EFB-FE6D767C546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0EBE9A9-65DB-4DBD-9964-51C5393EAAC4}"/>
              </a:ext>
            </a:extLst>
          </p:cNvPr>
          <p:cNvSpPr>
            <a:spLocks noGrp="1"/>
          </p:cNvSpPr>
          <p:nvPr>
            <p:ph type="sldNum" sz="quarter" idx="12"/>
          </p:nvPr>
        </p:nvSpPr>
        <p:spPr/>
        <p:txBody>
          <a:bodyPr/>
          <a:lstStyle/>
          <a:p>
            <a:fld id="{81602020-54F8-4CFE-86F6-E13890B29029}" type="slidenum">
              <a:rPr lang="fr-FR" smtClean="0"/>
              <a:t>‹N°›</a:t>
            </a:fld>
            <a:endParaRPr lang="fr-FR"/>
          </a:p>
        </p:txBody>
      </p:sp>
    </p:spTree>
    <p:extLst>
      <p:ext uri="{BB962C8B-B14F-4D97-AF65-F5344CB8AC3E}">
        <p14:creationId xmlns:p14="http://schemas.microsoft.com/office/powerpoint/2010/main" val="692775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28BD58BD-04A6-45B4-BE5D-36DFCD0F52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C916BA0-1AF4-44DF-9718-26CB88B1D5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943A6D6-0F55-4EF8-BA48-182BFB98CB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9838A0-0EBF-4B7A-B76E-9D89F64CFA1E}" type="datetimeFigureOut">
              <a:rPr lang="fr-FR" smtClean="0"/>
              <a:t>27/03/2019</a:t>
            </a:fld>
            <a:endParaRPr lang="fr-FR"/>
          </a:p>
        </p:txBody>
      </p:sp>
      <p:sp>
        <p:nvSpPr>
          <p:cNvPr id="5" name="Espace réservé du pied de page 4">
            <a:extLst>
              <a:ext uri="{FF2B5EF4-FFF2-40B4-BE49-F238E27FC236}">
                <a16:creationId xmlns:a16="http://schemas.microsoft.com/office/drawing/2014/main" id="{3BF1C501-A5D8-4D40-8F6E-213CD9429C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328E20E7-162C-436C-BE59-14467E6C63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602020-54F8-4CFE-86F6-E13890B29029}" type="slidenum">
              <a:rPr lang="fr-FR" smtClean="0"/>
              <a:t>‹N°›</a:t>
            </a:fld>
            <a:endParaRPr lang="fr-FR"/>
          </a:p>
        </p:txBody>
      </p:sp>
    </p:spTree>
    <p:extLst>
      <p:ext uri="{BB962C8B-B14F-4D97-AF65-F5344CB8AC3E}">
        <p14:creationId xmlns:p14="http://schemas.microsoft.com/office/powerpoint/2010/main" val="803215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hyperlink" Target="https://cloud.google.com/bigquery/audit-logs" TargetMode="Externa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github.com/googlecloudplatform/python-docs-samples"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5" name="ZoneTexte 4">
            <a:extLst>
              <a:ext uri="{FF2B5EF4-FFF2-40B4-BE49-F238E27FC236}">
                <a16:creationId xmlns:a16="http://schemas.microsoft.com/office/drawing/2014/main" id="{D8C06DB1-08C6-4E1D-B49B-A36778EF22DC}"/>
              </a:ext>
            </a:extLst>
          </p:cNvPr>
          <p:cNvSpPr txBox="1"/>
          <p:nvPr/>
        </p:nvSpPr>
        <p:spPr>
          <a:xfrm>
            <a:off x="804484" y="1191796"/>
            <a:ext cx="10021446" cy="297634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6600" kern="1200">
                <a:solidFill>
                  <a:srgbClr val="FFFFFF"/>
                </a:solidFill>
                <a:latin typeface="+mj-lt"/>
                <a:ea typeface="+mj-ea"/>
                <a:cs typeface="+mj-cs"/>
              </a:rPr>
              <a:t>GCP DATA ENGINEER REVIEW</a:t>
            </a:r>
          </a:p>
        </p:txBody>
      </p:sp>
    </p:spTree>
    <p:extLst>
      <p:ext uri="{BB962C8B-B14F-4D97-AF65-F5344CB8AC3E}">
        <p14:creationId xmlns:p14="http://schemas.microsoft.com/office/powerpoint/2010/main" val="704624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ZoneTexte 1">
            <a:extLst>
              <a:ext uri="{FF2B5EF4-FFF2-40B4-BE49-F238E27FC236}">
                <a16:creationId xmlns:a16="http://schemas.microsoft.com/office/drawing/2014/main" id="{C25A9BF7-7FC4-4AF2-B257-661FFFDB810B}"/>
              </a:ext>
            </a:extLst>
          </p:cNvPr>
          <p:cNvSpPr txBox="1"/>
          <p:nvPr/>
        </p:nvSpPr>
        <p:spPr>
          <a:xfrm>
            <a:off x="3043403" y="2413472"/>
            <a:ext cx="6105194" cy="203105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kern="1200" dirty="0">
                <a:solidFill>
                  <a:srgbClr val="FFFFFF"/>
                </a:solidFill>
                <a:latin typeface="+mj-lt"/>
                <a:ea typeface="+mj-ea"/>
                <a:cs typeface="+mj-cs"/>
              </a:rPr>
              <a:t>Cloud Spanner</a:t>
            </a:r>
          </a:p>
          <a:p>
            <a:pPr algn="ctr">
              <a:lnSpc>
                <a:spcPct val="90000"/>
              </a:lnSpc>
              <a:spcBef>
                <a:spcPct val="0"/>
              </a:spcBef>
              <a:spcAft>
                <a:spcPts val="600"/>
              </a:spcAft>
            </a:pPr>
            <a:endParaRPr lang="en-US" sz="6000" kern="1200" dirty="0">
              <a:solidFill>
                <a:srgbClr val="FFFFFF"/>
              </a:solidFill>
              <a:latin typeface="+mj-lt"/>
              <a:ea typeface="+mj-ea"/>
              <a:cs typeface="+mj-cs"/>
            </a:endParaRPr>
          </a:p>
        </p:txBody>
      </p:sp>
    </p:spTree>
    <p:extLst>
      <p:ext uri="{BB962C8B-B14F-4D97-AF65-F5344CB8AC3E}">
        <p14:creationId xmlns:p14="http://schemas.microsoft.com/office/powerpoint/2010/main" val="3983873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au 4">
            <a:extLst>
              <a:ext uri="{FF2B5EF4-FFF2-40B4-BE49-F238E27FC236}">
                <a16:creationId xmlns:a16="http://schemas.microsoft.com/office/drawing/2014/main" id="{6C79DEC6-27E4-49FE-8822-A2DBE93FAF82}"/>
              </a:ext>
            </a:extLst>
          </p:cNvPr>
          <p:cNvGraphicFramePr>
            <a:graphicFrameLocks noGrp="1"/>
          </p:cNvGraphicFramePr>
          <p:nvPr>
            <p:extLst>
              <p:ext uri="{D42A27DB-BD31-4B8C-83A1-F6EECF244321}">
                <p14:modId xmlns:p14="http://schemas.microsoft.com/office/powerpoint/2010/main" val="3009318632"/>
              </p:ext>
            </p:extLst>
          </p:nvPr>
        </p:nvGraphicFramePr>
        <p:xfrm>
          <a:off x="0" y="0"/>
          <a:ext cx="12192000" cy="6857998"/>
        </p:xfrm>
        <a:graphic>
          <a:graphicData uri="http://schemas.openxmlformats.org/drawingml/2006/table">
            <a:tbl>
              <a:tblPr firstRow="1" bandRow="1">
                <a:tableStyleId>{5C22544A-7EE6-4342-B048-85BDC9FD1C3A}</a:tableStyleId>
              </a:tblPr>
              <a:tblGrid>
                <a:gridCol w="1490133">
                  <a:extLst>
                    <a:ext uri="{9D8B030D-6E8A-4147-A177-3AD203B41FA5}">
                      <a16:colId xmlns:a16="http://schemas.microsoft.com/office/drawing/2014/main" val="2002927538"/>
                    </a:ext>
                  </a:extLst>
                </a:gridCol>
                <a:gridCol w="3826934">
                  <a:extLst>
                    <a:ext uri="{9D8B030D-6E8A-4147-A177-3AD203B41FA5}">
                      <a16:colId xmlns:a16="http://schemas.microsoft.com/office/drawing/2014/main" val="2996600054"/>
                    </a:ext>
                  </a:extLst>
                </a:gridCol>
                <a:gridCol w="6874933">
                  <a:extLst>
                    <a:ext uri="{9D8B030D-6E8A-4147-A177-3AD203B41FA5}">
                      <a16:colId xmlns:a16="http://schemas.microsoft.com/office/drawing/2014/main" val="1705684142"/>
                    </a:ext>
                  </a:extLst>
                </a:gridCol>
              </a:tblGrid>
              <a:tr h="1064479">
                <a:tc>
                  <a:txBody>
                    <a:bodyPr/>
                    <a:lstStyle/>
                    <a:p>
                      <a:pPr algn="l" fontAlgn="ctr"/>
                      <a:r>
                        <a:rPr lang="fr-FR" sz="1600" b="1" dirty="0">
                          <a:solidFill>
                            <a:schemeClr val="bg1"/>
                          </a:solidFill>
                          <a:effectLst/>
                          <a:latin typeface="Roboto"/>
                        </a:rPr>
                        <a:t> </a:t>
                      </a:r>
                    </a:p>
                  </a:txBody>
                  <a:tcPr marL="95250" marR="381000" marT="247650" marB="247650" anchor="ctr"/>
                </a:tc>
                <a:tc>
                  <a:txBody>
                    <a:bodyPr/>
                    <a:lstStyle/>
                    <a:p>
                      <a:pPr algn="l" fontAlgn="ctr"/>
                      <a:r>
                        <a:rPr lang="fr-FR" sz="1600" b="1">
                          <a:solidFill>
                            <a:schemeClr val="bg1"/>
                          </a:solidFill>
                          <a:effectLst/>
                          <a:latin typeface="Roboto"/>
                        </a:rPr>
                        <a:t>Use Case</a:t>
                      </a:r>
                      <a:endParaRPr lang="fr-FR" sz="1600" b="1" dirty="0">
                        <a:solidFill>
                          <a:schemeClr val="bg1"/>
                        </a:solidFill>
                        <a:effectLst/>
                        <a:latin typeface="Roboto"/>
                      </a:endParaRPr>
                    </a:p>
                  </a:txBody>
                  <a:tcPr marL="95250" marR="381000" marT="247650" marB="247650" anchor="ctr"/>
                </a:tc>
                <a:tc>
                  <a:txBody>
                    <a:bodyPr/>
                    <a:lstStyle/>
                    <a:p>
                      <a:pPr algn="l" fontAlgn="ctr"/>
                      <a:r>
                        <a:rPr lang="fr-FR" sz="1600" b="1" dirty="0">
                          <a:solidFill>
                            <a:schemeClr val="bg1"/>
                          </a:solidFill>
                          <a:effectLst/>
                          <a:latin typeface="Roboto"/>
                        </a:rPr>
                        <a:t>Don’t Use</a:t>
                      </a:r>
                    </a:p>
                  </a:txBody>
                  <a:tcPr marL="95250" marR="381000" marT="247650" marB="247650" anchor="ctr"/>
                </a:tc>
                <a:extLst>
                  <a:ext uri="{0D108BD9-81ED-4DB2-BD59-A6C34878D82A}">
                    <a16:rowId xmlns:a16="http://schemas.microsoft.com/office/drawing/2014/main" val="3063404381"/>
                  </a:ext>
                </a:extLst>
              </a:tr>
              <a:tr h="89980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400" b="1" kern="1200" dirty="0">
                          <a:solidFill>
                            <a:schemeClr val="tx1"/>
                          </a:solidFill>
                          <a:effectLst/>
                          <a:latin typeface="Roboto"/>
                          <a:ea typeface="+mn-ea"/>
                          <a:cs typeface="+mn-cs"/>
                        </a:rPr>
                        <a:t>Cloud </a:t>
                      </a:r>
                      <a:r>
                        <a:rPr lang="fr-FR" sz="1400" b="1" kern="1200" dirty="0" err="1">
                          <a:solidFill>
                            <a:schemeClr val="tx1"/>
                          </a:solidFill>
                          <a:effectLst/>
                          <a:latin typeface="Roboto"/>
                          <a:ea typeface="+mn-ea"/>
                          <a:cs typeface="+mn-cs"/>
                        </a:rPr>
                        <a:t>Spanner</a:t>
                      </a:r>
                      <a:endParaRPr lang="fr-FR" sz="1400" b="1" kern="1200" dirty="0">
                        <a:solidFill>
                          <a:schemeClr val="tx1"/>
                        </a:solidFill>
                        <a:effectLst/>
                        <a:latin typeface="Roboto"/>
                        <a:ea typeface="+mn-ea"/>
                        <a:cs typeface="+mn-cs"/>
                      </a:endParaRPr>
                    </a:p>
                    <a:p>
                      <a:pPr algn="l" fontAlgn="t"/>
                      <a:endParaRPr lang="fr-FR" sz="1400" b="0" i="0" kern="1200" dirty="0">
                        <a:solidFill>
                          <a:schemeClr val="dk1"/>
                        </a:solidFill>
                        <a:effectLst/>
                        <a:latin typeface="+mn-lt"/>
                        <a:ea typeface="+mn-ea"/>
                        <a:cs typeface="+mn-cs"/>
                      </a:endParaRPr>
                    </a:p>
                  </a:txBody>
                  <a:tcPr marL="95250" marR="381000" marT="247650" marB="0"/>
                </a:tc>
                <a:tc>
                  <a:txBody>
                    <a:bodyPr/>
                    <a:lstStyle/>
                    <a:p>
                      <a:pPr marL="285750" indent="-285750" algn="l" fontAlgn="t">
                        <a:buFontTx/>
                        <a:buChar char="-"/>
                      </a:pPr>
                      <a:r>
                        <a:rPr lang="fr-FR" sz="1400" b="0" i="0" kern="1200" dirty="0">
                          <a:solidFill>
                            <a:schemeClr val="dk1"/>
                          </a:solidFill>
                          <a:effectLst/>
                          <a:latin typeface="+mn-lt"/>
                          <a:ea typeface="+mn-ea"/>
                          <a:cs typeface="+mn-cs"/>
                        </a:rPr>
                        <a:t>Need High </a:t>
                      </a:r>
                      <a:r>
                        <a:rPr lang="fr-FR" sz="1400" b="0" i="0" kern="1200" dirty="0" err="1">
                          <a:solidFill>
                            <a:schemeClr val="dk1"/>
                          </a:solidFill>
                          <a:effectLst/>
                          <a:latin typeface="+mn-lt"/>
                          <a:ea typeface="+mn-ea"/>
                          <a:cs typeface="+mn-cs"/>
                        </a:rPr>
                        <a:t>Availability</a:t>
                      </a:r>
                      <a:r>
                        <a:rPr lang="fr-FR" sz="1400" b="0" i="0" kern="1200" dirty="0">
                          <a:solidFill>
                            <a:schemeClr val="dk1"/>
                          </a:solidFill>
                          <a:effectLst/>
                          <a:latin typeface="+mn-lt"/>
                          <a:ea typeface="+mn-ea"/>
                          <a:cs typeface="+mn-cs"/>
                        </a:rPr>
                        <a:t>.</a:t>
                      </a:r>
                    </a:p>
                    <a:p>
                      <a:pPr marL="285750" indent="-285750" algn="l" fontAlgn="t">
                        <a:buFontTx/>
                        <a:buChar char="-"/>
                      </a:pPr>
                      <a:r>
                        <a:rPr lang="fr-FR" sz="1400" b="0" i="0" kern="1200" dirty="0">
                          <a:solidFill>
                            <a:schemeClr val="dk1"/>
                          </a:solidFill>
                          <a:effectLst/>
                          <a:latin typeface="+mn-lt"/>
                          <a:ea typeface="+mn-ea"/>
                          <a:cs typeface="+mn-cs"/>
                        </a:rPr>
                        <a:t>Strong </a:t>
                      </a:r>
                      <a:r>
                        <a:rPr lang="fr-FR" sz="1400" b="0" i="0" kern="1200" dirty="0" err="1">
                          <a:solidFill>
                            <a:schemeClr val="dk1"/>
                          </a:solidFill>
                          <a:effectLst/>
                          <a:latin typeface="+mn-lt"/>
                          <a:ea typeface="+mn-ea"/>
                          <a:cs typeface="+mn-cs"/>
                        </a:rPr>
                        <a:t>Consistency</a:t>
                      </a:r>
                      <a:r>
                        <a:rPr lang="fr-FR" sz="1400" b="0" i="0" kern="1200" dirty="0">
                          <a:solidFill>
                            <a:schemeClr val="dk1"/>
                          </a:solidFill>
                          <a:effectLst/>
                          <a:latin typeface="+mn-lt"/>
                          <a:ea typeface="+mn-ea"/>
                          <a:cs typeface="+mn-cs"/>
                        </a:rPr>
                        <a:t>.</a:t>
                      </a:r>
                    </a:p>
                    <a:p>
                      <a:pPr marL="285750" indent="-285750" algn="l" fontAlgn="t">
                        <a:buFontTx/>
                        <a:buChar char="-"/>
                      </a:pPr>
                      <a:r>
                        <a:rPr lang="fr-FR" sz="1400" b="0" i="0" kern="1200" dirty="0" err="1">
                          <a:solidFill>
                            <a:schemeClr val="dk1"/>
                          </a:solidFill>
                          <a:effectLst/>
                          <a:latin typeface="+mn-lt"/>
                          <a:ea typeface="+mn-ea"/>
                          <a:cs typeface="+mn-cs"/>
                        </a:rPr>
                        <a:t>Transactionnal</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reads</a:t>
                      </a:r>
                      <a:r>
                        <a:rPr lang="fr-FR" sz="1400" b="0" i="0" kern="1200" dirty="0">
                          <a:solidFill>
                            <a:schemeClr val="dk1"/>
                          </a:solidFill>
                          <a:effectLst/>
                          <a:latin typeface="+mn-lt"/>
                          <a:ea typeface="+mn-ea"/>
                          <a:cs typeface="+mn-cs"/>
                        </a:rPr>
                        <a:t> and </a:t>
                      </a:r>
                      <a:r>
                        <a:rPr lang="fr-FR" sz="1400" b="0" i="0" kern="1200" dirty="0" err="1">
                          <a:solidFill>
                            <a:schemeClr val="dk1"/>
                          </a:solidFill>
                          <a:effectLst/>
                          <a:latin typeface="+mn-lt"/>
                          <a:ea typeface="+mn-ea"/>
                          <a:cs typeface="+mn-cs"/>
                        </a:rPr>
                        <a:t>writes</a:t>
                      </a:r>
                      <a:r>
                        <a:rPr lang="fr-FR" sz="1400" b="0" i="0" kern="1200" dirty="0">
                          <a:solidFill>
                            <a:schemeClr val="dk1"/>
                          </a:solidFill>
                          <a:effectLst/>
                          <a:latin typeface="+mn-lt"/>
                          <a:ea typeface="+mn-ea"/>
                          <a:cs typeface="+mn-cs"/>
                        </a:rPr>
                        <a:t>.</a:t>
                      </a:r>
                    </a:p>
                    <a:p>
                      <a:pPr marL="285750" indent="-285750" algn="l" fontAlgn="t">
                        <a:buFontTx/>
                        <a:buChar char="-"/>
                      </a:pPr>
                      <a:r>
                        <a:rPr lang="fr-FR" sz="1400" b="0" i="0" kern="1200" dirty="0" err="1">
                          <a:solidFill>
                            <a:schemeClr val="dk1"/>
                          </a:solidFill>
                          <a:effectLst/>
                          <a:latin typeface="+mn-lt"/>
                          <a:ea typeface="+mn-ea"/>
                          <a:cs typeface="+mn-cs"/>
                        </a:rPr>
                        <a:t>Recommended</a:t>
                      </a:r>
                      <a:r>
                        <a:rPr lang="fr-FR" sz="1400" b="0" i="0" kern="1200" dirty="0">
                          <a:solidFill>
                            <a:schemeClr val="dk1"/>
                          </a:solidFill>
                          <a:effectLst/>
                          <a:latin typeface="+mn-lt"/>
                          <a:ea typeface="+mn-ea"/>
                          <a:cs typeface="+mn-cs"/>
                        </a:rPr>
                        <a:t> 3 </a:t>
                      </a:r>
                      <a:r>
                        <a:rPr lang="fr-FR" sz="1400" b="0" i="0" kern="1200" dirty="0" err="1">
                          <a:solidFill>
                            <a:schemeClr val="dk1"/>
                          </a:solidFill>
                          <a:effectLst/>
                          <a:latin typeface="+mn-lt"/>
                          <a:ea typeface="+mn-ea"/>
                          <a:cs typeface="+mn-cs"/>
                        </a:rPr>
                        <a:t>nodes</a:t>
                      </a:r>
                      <a:r>
                        <a:rPr lang="fr-FR" sz="1400" b="0" i="0" kern="1200" dirty="0">
                          <a:solidFill>
                            <a:schemeClr val="dk1"/>
                          </a:solidFill>
                          <a:effectLst/>
                          <a:latin typeface="+mn-lt"/>
                          <a:ea typeface="+mn-ea"/>
                          <a:cs typeface="+mn-cs"/>
                        </a:rPr>
                        <a:t> in production.</a:t>
                      </a:r>
                    </a:p>
                  </a:txBody>
                  <a:tcPr marL="95250" marR="381000" marT="0" marB="0"/>
                </a:tc>
                <a:tc>
                  <a:txBody>
                    <a:bodyPr/>
                    <a:lstStyle/>
                    <a:p>
                      <a:pPr marL="285750" indent="-285750" algn="l" fontAlgn="t">
                        <a:buFontTx/>
                        <a:buChar char="-"/>
                      </a:pPr>
                      <a:r>
                        <a:rPr lang="fr-FR" sz="1400" b="0" i="0" kern="1200" dirty="0">
                          <a:solidFill>
                            <a:schemeClr val="dk1"/>
                          </a:solidFill>
                          <a:effectLst/>
                          <a:latin typeface="+mn-lt"/>
                          <a:ea typeface="+mn-ea"/>
                          <a:cs typeface="+mn-cs"/>
                        </a:rPr>
                        <a:t>Data </a:t>
                      </a:r>
                      <a:r>
                        <a:rPr lang="fr-FR" sz="1400" b="0" i="0" kern="1200" dirty="0" err="1">
                          <a:solidFill>
                            <a:schemeClr val="dk1"/>
                          </a:solidFill>
                          <a:effectLst/>
                          <a:latin typeface="+mn-lt"/>
                          <a:ea typeface="+mn-ea"/>
                          <a:cs typeface="+mn-cs"/>
                        </a:rPr>
                        <a:t>is</a:t>
                      </a:r>
                      <a:r>
                        <a:rPr lang="fr-FR" sz="1400" b="0" i="0" kern="1200" dirty="0">
                          <a:solidFill>
                            <a:schemeClr val="dk1"/>
                          </a:solidFill>
                          <a:effectLst/>
                          <a:latin typeface="+mn-lt"/>
                          <a:ea typeface="+mn-ea"/>
                          <a:cs typeface="+mn-cs"/>
                        </a:rPr>
                        <a:t> not </a:t>
                      </a:r>
                      <a:r>
                        <a:rPr lang="fr-FR" sz="1400" b="0" i="0" kern="1200" dirty="0" err="1">
                          <a:solidFill>
                            <a:schemeClr val="dk1"/>
                          </a:solidFill>
                          <a:effectLst/>
                          <a:latin typeface="+mn-lt"/>
                          <a:ea typeface="+mn-ea"/>
                          <a:cs typeface="+mn-cs"/>
                        </a:rPr>
                        <a:t>relational</a:t>
                      </a:r>
                      <a:r>
                        <a:rPr lang="fr-FR" sz="1400" b="0" i="0" kern="1200" dirty="0">
                          <a:solidFill>
                            <a:schemeClr val="dk1"/>
                          </a:solidFill>
                          <a:effectLst/>
                          <a:latin typeface="+mn-lt"/>
                          <a:ea typeface="+mn-ea"/>
                          <a:cs typeface="+mn-cs"/>
                        </a:rPr>
                        <a:t> or </a:t>
                      </a:r>
                      <a:r>
                        <a:rPr lang="fr-FR" sz="1400" b="0" i="0" kern="1200" dirty="0" err="1">
                          <a:solidFill>
                            <a:schemeClr val="dk1"/>
                          </a:solidFill>
                          <a:effectLst/>
                          <a:latin typeface="+mn-lt"/>
                          <a:ea typeface="+mn-ea"/>
                          <a:cs typeface="+mn-cs"/>
                        </a:rPr>
                        <a:t>even</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structured</a:t>
                      </a:r>
                      <a:r>
                        <a:rPr lang="fr-FR" sz="1400" b="0" i="0" kern="1200" dirty="0">
                          <a:solidFill>
                            <a:schemeClr val="dk1"/>
                          </a:solidFill>
                          <a:effectLst/>
                          <a:latin typeface="+mn-lt"/>
                          <a:ea typeface="+mn-ea"/>
                          <a:cs typeface="+mn-cs"/>
                        </a:rPr>
                        <a:t>.</a:t>
                      </a:r>
                    </a:p>
                    <a:p>
                      <a:pPr marL="285750" indent="-285750" algn="l" fontAlgn="t">
                        <a:buFontTx/>
                        <a:buChar char="-"/>
                      </a:pPr>
                      <a:r>
                        <a:rPr lang="fr-FR" sz="1400" b="0" i="0" kern="1200" dirty="0" err="1">
                          <a:solidFill>
                            <a:schemeClr val="dk1"/>
                          </a:solidFill>
                          <a:effectLst/>
                          <a:latin typeface="+mn-lt"/>
                          <a:ea typeface="+mn-ea"/>
                          <a:cs typeface="+mn-cs"/>
                        </a:rPr>
                        <a:t>Want</a:t>
                      </a:r>
                      <a:r>
                        <a:rPr lang="fr-FR" sz="1400" b="0" i="0" kern="1200" dirty="0">
                          <a:solidFill>
                            <a:schemeClr val="dk1"/>
                          </a:solidFill>
                          <a:effectLst/>
                          <a:latin typeface="+mn-lt"/>
                          <a:ea typeface="+mn-ea"/>
                          <a:cs typeface="+mn-cs"/>
                        </a:rPr>
                        <a:t> an open source RDBMS.</a:t>
                      </a:r>
                    </a:p>
                    <a:p>
                      <a:pPr marL="285750" indent="-285750" algn="l" fontAlgn="t">
                        <a:buFontTx/>
                        <a:buChar char="-"/>
                      </a:pPr>
                      <a:r>
                        <a:rPr lang="fr-FR" sz="1400" b="0" i="0" kern="1200" dirty="0">
                          <a:solidFill>
                            <a:schemeClr val="dk1"/>
                          </a:solidFill>
                          <a:effectLst/>
                          <a:latin typeface="+mn-lt"/>
                          <a:ea typeface="+mn-ea"/>
                          <a:cs typeface="+mn-cs"/>
                        </a:rPr>
                        <a:t>Strong </a:t>
                      </a:r>
                      <a:r>
                        <a:rPr lang="fr-FR" sz="1400" b="0" i="0" kern="1200" dirty="0" err="1">
                          <a:solidFill>
                            <a:schemeClr val="dk1"/>
                          </a:solidFill>
                          <a:effectLst/>
                          <a:latin typeface="+mn-lt"/>
                          <a:ea typeface="+mn-ea"/>
                          <a:cs typeface="+mn-cs"/>
                        </a:rPr>
                        <a:t>consistency</a:t>
                      </a:r>
                      <a:r>
                        <a:rPr lang="fr-FR" sz="1400" b="0" i="0" kern="1200" dirty="0">
                          <a:solidFill>
                            <a:schemeClr val="dk1"/>
                          </a:solidFill>
                          <a:effectLst/>
                          <a:latin typeface="+mn-lt"/>
                          <a:ea typeface="+mn-ea"/>
                          <a:cs typeface="+mn-cs"/>
                        </a:rPr>
                        <a:t> and </a:t>
                      </a:r>
                      <a:r>
                        <a:rPr lang="fr-FR" sz="1400" b="0" i="0" kern="1200" dirty="0" err="1">
                          <a:solidFill>
                            <a:schemeClr val="dk1"/>
                          </a:solidFill>
                          <a:effectLst/>
                          <a:latin typeface="+mn-lt"/>
                          <a:ea typeface="+mn-ea"/>
                          <a:cs typeface="+mn-cs"/>
                        </a:rPr>
                        <a:t>availability</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is</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overkill</a:t>
                      </a:r>
                      <a:r>
                        <a:rPr lang="fr-FR" sz="1400" b="0" i="0" kern="1200" dirty="0">
                          <a:solidFill>
                            <a:schemeClr val="dk1"/>
                          </a:solidFill>
                          <a:effectLst/>
                          <a:latin typeface="+mn-lt"/>
                          <a:ea typeface="+mn-ea"/>
                          <a:cs typeface="+mn-cs"/>
                        </a:rPr>
                        <a:t>.</a:t>
                      </a:r>
                    </a:p>
                  </a:txBody>
                  <a:tcPr marL="95250" marR="381000" marT="0" marB="0"/>
                </a:tc>
                <a:extLst>
                  <a:ext uri="{0D108BD9-81ED-4DB2-BD59-A6C34878D82A}">
                    <a16:rowId xmlns:a16="http://schemas.microsoft.com/office/drawing/2014/main" val="1147361306"/>
                  </a:ext>
                </a:extLst>
              </a:tr>
              <a:tr h="216262">
                <a:tc gridSpan="3">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400" b="1" kern="1200" dirty="0">
                        <a:solidFill>
                          <a:schemeClr val="tx1"/>
                        </a:solidFill>
                        <a:effectLst/>
                        <a:latin typeface="Roboto"/>
                        <a:ea typeface="+mn-ea"/>
                        <a:cs typeface="+mn-cs"/>
                      </a:endParaRPr>
                    </a:p>
                  </a:txBody>
                  <a:tcPr marL="95250" marR="381000" marT="0" marB="0">
                    <a:solidFill>
                      <a:schemeClr val="tx1">
                        <a:lumMod val="85000"/>
                        <a:lumOff val="15000"/>
                      </a:schemeClr>
                    </a:solidFill>
                  </a:tcPr>
                </a:tc>
                <a:tc hMerge="1">
                  <a:txBody>
                    <a:bodyPr/>
                    <a:lstStyle/>
                    <a:p>
                      <a:endParaRPr lang="en-US"/>
                    </a:p>
                  </a:txBody>
                  <a:tcPr/>
                </a:tc>
                <a:tc hMerge="1">
                  <a:txBody>
                    <a:bodyPr/>
                    <a:lstStyle/>
                    <a:p>
                      <a:endParaRPr lang="fr-FR"/>
                    </a:p>
                  </a:txBody>
                  <a:tcPr/>
                </a:tc>
                <a:extLst>
                  <a:ext uri="{0D108BD9-81ED-4DB2-BD59-A6C34878D82A}">
                    <a16:rowId xmlns:a16="http://schemas.microsoft.com/office/drawing/2014/main" val="2232322644"/>
                  </a:ext>
                </a:extLst>
              </a:tr>
              <a:tr h="695043">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400" b="1" kern="1200" dirty="0">
                          <a:solidFill>
                            <a:schemeClr val="tx1"/>
                          </a:solidFill>
                          <a:effectLst/>
                          <a:latin typeface="Roboto"/>
                          <a:ea typeface="+mn-ea"/>
                          <a:cs typeface="+mn-cs"/>
                        </a:rPr>
                        <a:t> Data model</a:t>
                      </a:r>
                    </a:p>
                  </a:txBody>
                  <a:tcPr marL="95250" marR="381000" marT="247650" marB="0">
                    <a:solidFill>
                      <a:schemeClr val="bg2"/>
                    </a:solidFill>
                  </a:tcPr>
                </a:tc>
                <a:tc gridSpan="2">
                  <a:txBody>
                    <a:bodyPr/>
                    <a:lstStyle/>
                    <a:p>
                      <a:pPr marL="285750" indent="-285750">
                        <a:buFontTx/>
                        <a:buChar char="-"/>
                      </a:pPr>
                      <a:r>
                        <a:rPr lang="fr-FR" sz="1400" b="0" i="0" kern="1200" dirty="0" err="1">
                          <a:solidFill>
                            <a:schemeClr val="dk1"/>
                          </a:solidFill>
                          <a:effectLst/>
                          <a:latin typeface="+mn-lt"/>
                          <a:ea typeface="+mn-ea"/>
                          <a:cs typeface="+mn-cs"/>
                        </a:rPr>
                        <a:t>Databases</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contain</a:t>
                      </a:r>
                      <a:r>
                        <a:rPr lang="fr-FR" sz="1400" b="0" i="0" kern="1200" dirty="0">
                          <a:solidFill>
                            <a:schemeClr val="dk1"/>
                          </a:solidFill>
                          <a:effectLst/>
                          <a:latin typeface="+mn-lt"/>
                          <a:ea typeface="+mn-ea"/>
                          <a:cs typeface="+mn-cs"/>
                        </a:rPr>
                        <a:t> tables.</a:t>
                      </a:r>
                    </a:p>
                    <a:p>
                      <a:pPr marL="285750" indent="-285750">
                        <a:buFontTx/>
                        <a:buChar char="-"/>
                      </a:pPr>
                      <a:r>
                        <a:rPr lang="fr-FR" sz="1400" b="0" i="0" kern="1200" dirty="0">
                          <a:solidFill>
                            <a:schemeClr val="dk1"/>
                          </a:solidFill>
                          <a:effectLst/>
                          <a:latin typeface="+mn-lt"/>
                          <a:ea typeface="+mn-ea"/>
                          <a:cs typeface="+mn-cs"/>
                        </a:rPr>
                        <a:t>Tables « look » </a:t>
                      </a:r>
                      <a:r>
                        <a:rPr lang="fr-FR" sz="1400" b="0" i="0" kern="1200" dirty="0" err="1">
                          <a:solidFill>
                            <a:schemeClr val="dk1"/>
                          </a:solidFill>
                          <a:effectLst/>
                          <a:latin typeface="+mn-lt"/>
                          <a:ea typeface="+mn-ea"/>
                          <a:cs typeface="+mn-cs"/>
                        </a:rPr>
                        <a:t>relational</a:t>
                      </a:r>
                      <a:r>
                        <a:rPr lang="fr-FR" sz="1400" b="0" i="0" kern="1200" dirty="0">
                          <a:solidFill>
                            <a:schemeClr val="dk1"/>
                          </a:solidFill>
                          <a:effectLst/>
                          <a:latin typeface="+mn-lt"/>
                          <a:ea typeface="+mn-ea"/>
                          <a:cs typeface="+mn-cs"/>
                        </a:rPr>
                        <a:t> – </a:t>
                      </a:r>
                      <a:r>
                        <a:rPr lang="fr-FR" sz="1400" b="0" i="0" kern="1200" dirty="0" err="1">
                          <a:solidFill>
                            <a:schemeClr val="dk1"/>
                          </a:solidFill>
                          <a:effectLst/>
                          <a:latin typeface="+mn-lt"/>
                          <a:ea typeface="+mn-ea"/>
                          <a:cs typeface="+mn-cs"/>
                        </a:rPr>
                        <a:t>rows</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columns</a:t>
                      </a:r>
                      <a:r>
                        <a:rPr lang="fr-FR" sz="1400" b="0" i="0" kern="1200" dirty="0">
                          <a:solidFill>
                            <a:schemeClr val="dk1"/>
                          </a:solidFill>
                          <a:effectLst/>
                          <a:latin typeface="+mn-lt"/>
                          <a:ea typeface="+mn-ea"/>
                          <a:cs typeface="+mn-cs"/>
                        </a:rPr>
                        <a:t> and </a:t>
                      </a:r>
                      <a:r>
                        <a:rPr lang="fr-FR" sz="1400" b="0" i="0" kern="1200" dirty="0" err="1">
                          <a:solidFill>
                            <a:schemeClr val="dk1"/>
                          </a:solidFill>
                          <a:effectLst/>
                          <a:latin typeface="+mn-lt"/>
                          <a:ea typeface="+mn-ea"/>
                          <a:cs typeface="+mn-cs"/>
                        </a:rPr>
                        <a:t>strongly</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typed</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schemas</a:t>
                      </a:r>
                      <a:r>
                        <a:rPr lang="fr-FR" sz="1400" b="0" i="0" kern="1200" dirty="0">
                          <a:solidFill>
                            <a:schemeClr val="dk1"/>
                          </a:solidFill>
                          <a:effectLst/>
                          <a:latin typeface="+mn-lt"/>
                          <a:ea typeface="+mn-ea"/>
                          <a:cs typeface="+mn-cs"/>
                        </a:rPr>
                        <a:t>.</a:t>
                      </a:r>
                    </a:p>
                  </a:txBody>
                  <a:tcPr marL="95250" marR="381000" marT="0" marB="0">
                    <a:solidFill>
                      <a:schemeClr val="bg2"/>
                    </a:solidFill>
                  </a:tcPr>
                </a:tc>
                <a:tc hMerge="1">
                  <a:txBody>
                    <a:bodyPr/>
                    <a:lstStyle/>
                    <a:p>
                      <a:endParaRPr lang="fr-FR"/>
                    </a:p>
                  </a:txBody>
                  <a:tcPr/>
                </a:tc>
                <a:extLst>
                  <a:ext uri="{0D108BD9-81ED-4DB2-BD59-A6C34878D82A}">
                    <a16:rowId xmlns:a16="http://schemas.microsoft.com/office/drawing/2014/main" val="777451098"/>
                  </a:ext>
                </a:extLst>
              </a:tr>
              <a:tr h="1853450">
                <a:tc>
                  <a:txBody>
                    <a:bodyPr/>
                    <a:lstStyle/>
                    <a:p>
                      <a:pPr algn="l" fontAlgn="t"/>
                      <a:r>
                        <a:rPr lang="fr-FR" sz="1400" b="1" kern="1200" dirty="0">
                          <a:solidFill>
                            <a:schemeClr val="tx1"/>
                          </a:solidFill>
                          <a:effectLst/>
                          <a:latin typeface="Roboto"/>
                          <a:ea typeface="+mn-ea"/>
                          <a:cs typeface="+mn-cs"/>
                        </a:rPr>
                        <a:t>Parent-</a:t>
                      </a:r>
                      <a:r>
                        <a:rPr lang="fr-FR" sz="1400" b="1" kern="1200" dirty="0" err="1">
                          <a:solidFill>
                            <a:schemeClr val="tx1"/>
                          </a:solidFill>
                          <a:effectLst/>
                          <a:latin typeface="Roboto"/>
                          <a:ea typeface="+mn-ea"/>
                          <a:cs typeface="+mn-cs"/>
                        </a:rPr>
                        <a:t>child</a:t>
                      </a:r>
                      <a:endParaRPr lang="fr-FR" sz="1400" b="1" kern="1200" dirty="0">
                        <a:solidFill>
                          <a:schemeClr val="tx1"/>
                        </a:solidFill>
                        <a:effectLst/>
                        <a:latin typeface="Roboto"/>
                        <a:ea typeface="+mn-ea"/>
                        <a:cs typeface="+mn-cs"/>
                      </a:endParaRPr>
                    </a:p>
                  </a:txBody>
                  <a:tcPr marL="95250" marR="381000" marT="247650" marB="0"/>
                </a:tc>
                <a:tc gridSpan="2">
                  <a:txBody>
                    <a:bodyPr/>
                    <a:lstStyle/>
                    <a:p>
                      <a:pPr marL="285750" indent="-285750" algn="l" defTabSz="914400" rtl="0" eaLnBrk="1" latinLnBrk="0" hangingPunct="1">
                        <a:buFontTx/>
                        <a:buChar char="-"/>
                      </a:pPr>
                      <a:r>
                        <a:rPr lang="en-US" sz="1400" b="0" kern="1200" dirty="0">
                          <a:solidFill>
                            <a:schemeClr val="dk1"/>
                          </a:solidFill>
                          <a:effectLst/>
                          <a:latin typeface="+mn-lt"/>
                          <a:ea typeface="+mn-ea"/>
                          <a:cs typeface="+mn-cs"/>
                        </a:rPr>
                        <a:t>Parent-child relationships between tables.</a:t>
                      </a:r>
                    </a:p>
                    <a:p>
                      <a:pPr marL="285750" indent="-285750" algn="l" defTabSz="914400" rtl="0" eaLnBrk="1" latinLnBrk="0" hangingPunct="1">
                        <a:buFontTx/>
                        <a:buChar char="-"/>
                      </a:pPr>
                      <a:r>
                        <a:rPr lang="en-US" sz="1400" b="0" kern="1200" dirty="0">
                          <a:solidFill>
                            <a:schemeClr val="dk1"/>
                          </a:solidFill>
                          <a:effectLst/>
                          <a:latin typeface="+mn-lt"/>
                          <a:ea typeface="+mn-ea"/>
                          <a:cs typeface="+mn-cs"/>
                        </a:rPr>
                        <a:t>These cause physical location for fast access.</a:t>
                      </a:r>
                    </a:p>
                    <a:p>
                      <a:pPr marL="285750" indent="-285750" algn="l" defTabSz="914400" rtl="0" eaLnBrk="1" latinLnBrk="0" hangingPunct="1">
                        <a:buFontTx/>
                        <a:buChar char="-"/>
                      </a:pPr>
                      <a:r>
                        <a:rPr lang="en-US" sz="1400" b="0" kern="1200" dirty="0">
                          <a:solidFill>
                            <a:schemeClr val="dk1"/>
                          </a:solidFill>
                          <a:effectLst/>
                          <a:latin typeface="+mn-lt"/>
                          <a:ea typeface="+mn-ea"/>
                          <a:cs typeface="+mn-cs"/>
                        </a:rPr>
                        <a:t>Data locality will be enforced between 2 independent tables.</a:t>
                      </a:r>
                    </a:p>
                    <a:p>
                      <a:pPr marL="285750" indent="-285750" algn="l" defTabSz="914400" rtl="0" eaLnBrk="1" latinLnBrk="0" hangingPunct="1">
                        <a:buFontTx/>
                        <a:buChar char="-"/>
                      </a:pPr>
                      <a:r>
                        <a:rPr lang="en-US" sz="1400" b="0" kern="1200" dirty="0">
                          <a:solidFill>
                            <a:schemeClr val="dk1"/>
                          </a:solidFill>
                          <a:effectLst/>
                          <a:latin typeface="+mn-lt"/>
                          <a:ea typeface="+mn-ea"/>
                          <a:cs typeface="+mn-cs"/>
                        </a:rPr>
                        <a:t>Every tables must have primary keys.</a:t>
                      </a:r>
                    </a:p>
                    <a:p>
                      <a:pPr marL="285750" indent="-285750" algn="l" defTabSz="914400" rtl="0" eaLnBrk="1" latinLnBrk="0" hangingPunct="1">
                        <a:buFontTx/>
                        <a:buChar char="-"/>
                      </a:pPr>
                      <a:r>
                        <a:rPr lang="en-US" sz="1400" b="0" kern="1200" dirty="0">
                          <a:solidFill>
                            <a:schemeClr val="dk1"/>
                          </a:solidFill>
                          <a:effectLst/>
                          <a:latin typeface="+mn-lt"/>
                          <a:ea typeface="+mn-ea"/>
                          <a:cs typeface="+mn-cs"/>
                        </a:rPr>
                        <a:t>To declare table is child of another…</a:t>
                      </a:r>
                    </a:p>
                    <a:p>
                      <a:pPr marL="285750" indent="-285750" algn="l" defTabSz="914400" rtl="0" eaLnBrk="1" latinLnBrk="0" hangingPunct="1">
                        <a:buFontTx/>
                        <a:buChar char="-"/>
                      </a:pPr>
                      <a:r>
                        <a:rPr lang="en-US" sz="1400" b="0" kern="1200" dirty="0">
                          <a:solidFill>
                            <a:schemeClr val="dk1"/>
                          </a:solidFill>
                          <a:effectLst/>
                          <a:latin typeface="+mn-lt"/>
                          <a:ea typeface="+mn-ea"/>
                          <a:cs typeface="+mn-cs"/>
                        </a:rPr>
                        <a:t>Prefix </a:t>
                      </a:r>
                      <a:r>
                        <a:rPr lang="en-US" sz="1400" b="0" kern="1200" dirty="0" err="1">
                          <a:solidFill>
                            <a:schemeClr val="dk1"/>
                          </a:solidFill>
                          <a:effectLst/>
                          <a:latin typeface="+mn-lt"/>
                          <a:ea typeface="+mn-ea"/>
                          <a:cs typeface="+mn-cs"/>
                        </a:rPr>
                        <a:t>parents’s</a:t>
                      </a:r>
                      <a:r>
                        <a:rPr lang="en-US" sz="1400" b="0" kern="1200" dirty="0">
                          <a:solidFill>
                            <a:schemeClr val="dk1"/>
                          </a:solidFill>
                          <a:effectLst/>
                          <a:latin typeface="+mn-lt"/>
                          <a:ea typeface="+mn-ea"/>
                          <a:cs typeface="+mn-cs"/>
                        </a:rPr>
                        <a:t> primary key onto primary key of child.</a:t>
                      </a:r>
                    </a:p>
                    <a:p>
                      <a:pPr marL="285750" indent="-285750" algn="l" defTabSz="914400" rtl="0" eaLnBrk="1" latinLnBrk="0" hangingPunct="1">
                        <a:buFontTx/>
                        <a:buChar char="-"/>
                      </a:pPr>
                      <a:r>
                        <a:rPr lang="en-US" sz="1400" b="0" kern="1200" dirty="0">
                          <a:solidFill>
                            <a:schemeClr val="dk1"/>
                          </a:solidFill>
                          <a:effectLst/>
                          <a:latin typeface="+mn-lt"/>
                          <a:ea typeface="+mn-ea"/>
                          <a:cs typeface="+mn-cs"/>
                        </a:rPr>
                        <a:t>Storage model near from </a:t>
                      </a:r>
                      <a:r>
                        <a:rPr lang="en-US" sz="1400" b="0" kern="1200" dirty="0" err="1">
                          <a:solidFill>
                            <a:schemeClr val="dk1"/>
                          </a:solidFill>
                          <a:effectLst/>
                          <a:latin typeface="+mn-lt"/>
                          <a:ea typeface="+mn-ea"/>
                          <a:cs typeface="+mn-cs"/>
                        </a:rPr>
                        <a:t>Hbase</a:t>
                      </a:r>
                      <a:r>
                        <a:rPr lang="en-US" sz="1400" b="0" kern="1200" dirty="0">
                          <a:solidFill>
                            <a:schemeClr val="dk1"/>
                          </a:solidFill>
                          <a:effectLst/>
                          <a:latin typeface="+mn-lt"/>
                          <a:ea typeface="+mn-ea"/>
                          <a:cs typeface="+mn-cs"/>
                        </a:rPr>
                        <a:t>.</a:t>
                      </a:r>
                    </a:p>
                  </a:txBody>
                  <a:tcPr marL="95250" marR="381000" marT="0" marB="0"/>
                </a:tc>
                <a:tc hMerge="1">
                  <a:txBody>
                    <a:bodyPr/>
                    <a:lstStyle/>
                    <a:p>
                      <a:pPr algn="l" fontAlgn="t"/>
                      <a:endParaRPr lang="fr-FR">
                        <a:solidFill>
                          <a:srgbClr val="424242"/>
                        </a:solidFill>
                        <a:effectLst/>
                      </a:endParaRPr>
                    </a:p>
                  </a:txBody>
                  <a:tcPr marL="95250" marR="381000" marT="247650" marB="247650"/>
                </a:tc>
                <a:extLst>
                  <a:ext uri="{0D108BD9-81ED-4DB2-BD59-A6C34878D82A}">
                    <a16:rowId xmlns:a16="http://schemas.microsoft.com/office/drawing/2014/main" val="1469311979"/>
                  </a:ext>
                </a:extLst>
              </a:tr>
              <a:tr h="1064479">
                <a:tc>
                  <a:txBody>
                    <a:bodyPr/>
                    <a:lstStyle/>
                    <a:p>
                      <a:pPr algn="l" fontAlgn="t"/>
                      <a:r>
                        <a:rPr lang="fr-FR" sz="1400" b="1" kern="1200" dirty="0" err="1">
                          <a:solidFill>
                            <a:schemeClr val="tx1"/>
                          </a:solidFill>
                          <a:effectLst/>
                          <a:latin typeface="Roboto"/>
                          <a:ea typeface="+mn-ea"/>
                          <a:cs typeface="+mn-cs"/>
                        </a:rPr>
                        <a:t>Interleaving</a:t>
                      </a:r>
                      <a:endParaRPr lang="fr-FR" sz="1400" b="1" kern="1200" dirty="0">
                        <a:solidFill>
                          <a:schemeClr val="tx1"/>
                        </a:solidFill>
                        <a:effectLst/>
                        <a:latin typeface="Roboto"/>
                        <a:ea typeface="+mn-ea"/>
                        <a:cs typeface="+mn-cs"/>
                      </a:endParaRPr>
                    </a:p>
                  </a:txBody>
                  <a:tcPr marL="95250" marR="381000" marT="247650" marB="0"/>
                </a:tc>
                <a:tc gridSpan="2">
                  <a:txBody>
                    <a:bodyPr/>
                    <a:lstStyle/>
                    <a:p>
                      <a:pPr marL="285750" indent="-285750" algn="l" defTabSz="914400" rtl="0" eaLnBrk="1" latinLnBrk="0" hangingPunct="1">
                        <a:buFontTx/>
                        <a:buChar char="-"/>
                      </a:pPr>
                      <a:r>
                        <a:rPr lang="en-US" sz="1400" b="0" kern="1200" dirty="0">
                          <a:solidFill>
                            <a:schemeClr val="dk1"/>
                          </a:solidFill>
                          <a:effectLst/>
                          <a:latin typeface="+mn-lt"/>
                          <a:ea typeface="+mn-ea"/>
                          <a:cs typeface="+mn-cs"/>
                        </a:rPr>
                        <a:t>Rows are stored in sorted order of primary key values.</a:t>
                      </a:r>
                    </a:p>
                    <a:p>
                      <a:pPr marL="285750" indent="-285750" algn="l" defTabSz="914400" rtl="0" eaLnBrk="1" latinLnBrk="0" hangingPunct="1">
                        <a:buFontTx/>
                        <a:buChar char="-"/>
                      </a:pPr>
                      <a:r>
                        <a:rPr lang="en-US" sz="1400" b="0" kern="1200" dirty="0">
                          <a:solidFill>
                            <a:schemeClr val="dk1"/>
                          </a:solidFill>
                          <a:effectLst/>
                          <a:latin typeface="+mn-lt"/>
                          <a:ea typeface="+mn-ea"/>
                          <a:cs typeface="+mn-cs"/>
                        </a:rPr>
                        <a:t>Child rows are inserted between parent rows with that key prefix.</a:t>
                      </a:r>
                    </a:p>
                    <a:p>
                      <a:pPr marL="285750" indent="-285750" algn="l" defTabSz="914400" rtl="0" eaLnBrk="1" latinLnBrk="0" hangingPunct="1">
                        <a:buFontTx/>
                        <a:buChar char="-"/>
                      </a:pPr>
                      <a:r>
                        <a:rPr lang="en-US" sz="1400" b="0" kern="1200" dirty="0">
                          <a:solidFill>
                            <a:schemeClr val="dk1"/>
                          </a:solidFill>
                          <a:effectLst/>
                          <a:latin typeface="+mn-lt"/>
                          <a:ea typeface="+mn-ea"/>
                          <a:cs typeface="+mn-cs"/>
                        </a:rPr>
                        <a:t>Interleaving provides fast sequential access like </a:t>
                      </a:r>
                      <a:r>
                        <a:rPr lang="en-US" sz="1400" b="0" kern="1200" dirty="0" err="1">
                          <a:solidFill>
                            <a:schemeClr val="dk1"/>
                          </a:solidFill>
                          <a:effectLst/>
                          <a:latin typeface="+mn-lt"/>
                          <a:ea typeface="+mn-ea"/>
                          <a:cs typeface="+mn-cs"/>
                        </a:rPr>
                        <a:t>Hbase</a:t>
                      </a:r>
                      <a:r>
                        <a:rPr lang="en-US" sz="1400" b="0" kern="1200" dirty="0">
                          <a:solidFill>
                            <a:schemeClr val="dk1"/>
                          </a:solidFill>
                          <a:effectLst/>
                          <a:latin typeface="+mn-lt"/>
                          <a:ea typeface="+mn-ea"/>
                          <a:cs typeface="+mn-cs"/>
                        </a:rPr>
                        <a:t>.</a:t>
                      </a:r>
                      <a:endParaRPr lang="fr-FR" sz="1400" b="1" kern="1200" dirty="0">
                        <a:solidFill>
                          <a:schemeClr val="tx1"/>
                        </a:solidFill>
                        <a:effectLst/>
                        <a:latin typeface="Roboto"/>
                        <a:ea typeface="+mn-ea"/>
                        <a:cs typeface="+mn-cs"/>
                      </a:endParaRPr>
                    </a:p>
                  </a:txBody>
                  <a:tcPr marL="95250" marR="381000" marT="0" marB="0"/>
                </a:tc>
                <a:tc hMerge="1">
                  <a:txBody>
                    <a:bodyPr/>
                    <a:lstStyle/>
                    <a:p>
                      <a:endParaRPr lang="fr-FR"/>
                    </a:p>
                  </a:txBody>
                  <a:tcPr/>
                </a:tc>
                <a:extLst>
                  <a:ext uri="{0D108BD9-81ED-4DB2-BD59-A6C34878D82A}">
                    <a16:rowId xmlns:a16="http://schemas.microsoft.com/office/drawing/2014/main" val="3640415956"/>
                  </a:ext>
                </a:extLst>
              </a:tr>
              <a:tr h="1064479">
                <a:tc>
                  <a:txBody>
                    <a:bodyPr/>
                    <a:lstStyle/>
                    <a:p>
                      <a:pPr algn="l" fontAlgn="t"/>
                      <a:r>
                        <a:rPr lang="fr-FR" sz="1400" b="1" kern="1200" dirty="0" err="1">
                          <a:solidFill>
                            <a:schemeClr val="tx1"/>
                          </a:solidFill>
                          <a:effectLst/>
                          <a:latin typeface="Roboto"/>
                          <a:ea typeface="+mn-ea"/>
                          <a:cs typeface="+mn-cs"/>
                        </a:rPr>
                        <a:t>Hotspotting</a:t>
                      </a:r>
                      <a:endParaRPr lang="fr-FR" sz="1400" b="1" kern="1200" dirty="0">
                        <a:solidFill>
                          <a:schemeClr val="tx1"/>
                        </a:solidFill>
                        <a:effectLst/>
                        <a:latin typeface="Roboto"/>
                        <a:ea typeface="+mn-ea"/>
                        <a:cs typeface="+mn-cs"/>
                      </a:endParaRPr>
                    </a:p>
                  </a:txBody>
                  <a:tcPr marL="95250" marR="381000" marT="247650" marB="0"/>
                </a:tc>
                <a:tc gridSpan="2">
                  <a:txBody>
                    <a:bodyPr/>
                    <a:lstStyle/>
                    <a:p>
                      <a:pPr marL="285750" indent="-285750" algn="l" defTabSz="914400" rtl="0" eaLnBrk="1" latinLnBrk="0" hangingPunct="1">
                        <a:buFontTx/>
                        <a:buChar char="-"/>
                      </a:pPr>
                      <a:r>
                        <a:rPr lang="en-US" sz="1400" b="0" kern="1200" dirty="0">
                          <a:solidFill>
                            <a:schemeClr val="dk1"/>
                          </a:solidFill>
                          <a:effectLst/>
                          <a:latin typeface="+mn-lt"/>
                          <a:ea typeface="+mn-ea"/>
                          <a:cs typeface="+mn-cs"/>
                        </a:rPr>
                        <a:t>Choose your primary key wisely.</a:t>
                      </a:r>
                    </a:p>
                    <a:p>
                      <a:pPr marL="285750" indent="-285750" algn="l" defTabSz="914400" rtl="0" eaLnBrk="1" latinLnBrk="0" hangingPunct="1">
                        <a:buFontTx/>
                        <a:buChar char="-"/>
                      </a:pPr>
                      <a:r>
                        <a:rPr lang="en-US" sz="1400" b="0" kern="1200" dirty="0">
                          <a:solidFill>
                            <a:schemeClr val="dk1"/>
                          </a:solidFill>
                          <a:effectLst/>
                          <a:latin typeface="+mn-lt"/>
                          <a:ea typeface="+mn-ea"/>
                          <a:cs typeface="+mn-cs"/>
                        </a:rPr>
                        <a:t>Instead of monotonical ordered keys, use hash of KV. </a:t>
                      </a:r>
                    </a:p>
                    <a:p>
                      <a:pPr marL="285750" indent="-285750" algn="l" defTabSz="914400" rtl="0" eaLnBrk="1" latinLnBrk="0" hangingPunct="1">
                        <a:buFontTx/>
                        <a:buChar char="-"/>
                      </a:pPr>
                      <a:r>
                        <a:rPr lang="en-US" sz="1400" b="0" kern="1200" dirty="0">
                          <a:solidFill>
                            <a:schemeClr val="dk1"/>
                          </a:solidFill>
                          <a:effectLst/>
                          <a:latin typeface="+mn-lt"/>
                          <a:ea typeface="+mn-ea"/>
                          <a:cs typeface="+mn-cs"/>
                        </a:rPr>
                        <a:t>This will use different storage location and increase speed using data splits.</a:t>
                      </a:r>
                      <a:endParaRPr lang="fr-FR" sz="1400" b="1" kern="1200" dirty="0">
                        <a:solidFill>
                          <a:schemeClr val="tx1"/>
                        </a:solidFill>
                        <a:effectLst/>
                        <a:latin typeface="Roboto"/>
                        <a:ea typeface="+mn-ea"/>
                        <a:cs typeface="+mn-cs"/>
                      </a:endParaRPr>
                    </a:p>
                  </a:txBody>
                  <a:tcPr marL="95250" marR="381000" marT="0" marB="0"/>
                </a:tc>
                <a:tc hMerge="1">
                  <a:txBody>
                    <a:bodyPr/>
                    <a:lstStyle/>
                    <a:p>
                      <a:endParaRPr lang="fr-FR"/>
                    </a:p>
                  </a:txBody>
                  <a:tcPr/>
                </a:tc>
                <a:extLst>
                  <a:ext uri="{0D108BD9-81ED-4DB2-BD59-A6C34878D82A}">
                    <a16:rowId xmlns:a16="http://schemas.microsoft.com/office/drawing/2014/main" val="3171935186"/>
                  </a:ext>
                </a:extLst>
              </a:tr>
            </a:tbl>
          </a:graphicData>
        </a:graphic>
      </p:graphicFrame>
      <p:pic>
        <p:nvPicPr>
          <p:cNvPr id="3" name="Image 2">
            <a:extLst>
              <a:ext uri="{FF2B5EF4-FFF2-40B4-BE49-F238E27FC236}">
                <a16:creationId xmlns:a16="http://schemas.microsoft.com/office/drawing/2014/main" id="{18FC3719-6540-4081-AA1F-FF32B1CBA6FD}"/>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938990" y="2272010"/>
            <a:ext cx="5253010" cy="2469323"/>
          </a:xfrm>
          <a:prstGeom prst="rect">
            <a:avLst/>
          </a:prstGeom>
        </p:spPr>
      </p:pic>
    </p:spTree>
    <p:extLst>
      <p:ext uri="{BB962C8B-B14F-4D97-AF65-F5344CB8AC3E}">
        <p14:creationId xmlns:p14="http://schemas.microsoft.com/office/powerpoint/2010/main" val="1240694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au 4">
            <a:extLst>
              <a:ext uri="{FF2B5EF4-FFF2-40B4-BE49-F238E27FC236}">
                <a16:creationId xmlns:a16="http://schemas.microsoft.com/office/drawing/2014/main" id="{6C79DEC6-27E4-49FE-8822-A2DBE93FAF82}"/>
              </a:ext>
            </a:extLst>
          </p:cNvPr>
          <p:cNvGraphicFramePr>
            <a:graphicFrameLocks noGrp="1"/>
          </p:cNvGraphicFramePr>
          <p:nvPr>
            <p:extLst>
              <p:ext uri="{D42A27DB-BD31-4B8C-83A1-F6EECF244321}">
                <p14:modId xmlns:p14="http://schemas.microsoft.com/office/powerpoint/2010/main" val="1018419064"/>
              </p:ext>
            </p:extLst>
          </p:nvPr>
        </p:nvGraphicFramePr>
        <p:xfrm>
          <a:off x="-16778" y="0"/>
          <a:ext cx="12208778" cy="6858001"/>
        </p:xfrm>
        <a:graphic>
          <a:graphicData uri="http://schemas.openxmlformats.org/drawingml/2006/table">
            <a:tbl>
              <a:tblPr firstRow="1" bandRow="1">
                <a:tableStyleId>{5C22544A-7EE6-4342-B048-85BDC9FD1C3A}</a:tableStyleId>
              </a:tblPr>
              <a:tblGrid>
                <a:gridCol w="1642378">
                  <a:extLst>
                    <a:ext uri="{9D8B030D-6E8A-4147-A177-3AD203B41FA5}">
                      <a16:colId xmlns:a16="http://schemas.microsoft.com/office/drawing/2014/main" val="2002927538"/>
                    </a:ext>
                  </a:extLst>
                </a:gridCol>
                <a:gridCol w="10566400">
                  <a:extLst>
                    <a:ext uri="{9D8B030D-6E8A-4147-A177-3AD203B41FA5}">
                      <a16:colId xmlns:a16="http://schemas.microsoft.com/office/drawing/2014/main" val="432903157"/>
                    </a:ext>
                  </a:extLst>
                </a:gridCol>
              </a:tblGrid>
              <a:tr h="912954">
                <a:tc>
                  <a:txBody>
                    <a:bodyPr/>
                    <a:lstStyle/>
                    <a:p>
                      <a:pPr algn="l" fontAlgn="t"/>
                      <a:r>
                        <a:rPr lang="fr-FR" sz="1400" b="1" kern="1200" dirty="0" err="1">
                          <a:solidFill>
                            <a:schemeClr val="tx1"/>
                          </a:solidFill>
                          <a:effectLst/>
                          <a:latin typeface="Roboto"/>
                          <a:ea typeface="+mn-ea"/>
                          <a:cs typeface="+mn-cs"/>
                        </a:rPr>
                        <a:t>Splits</a:t>
                      </a:r>
                      <a:endParaRPr lang="fr-FR" sz="1400" b="1" kern="1200" dirty="0">
                        <a:solidFill>
                          <a:schemeClr val="tx1"/>
                        </a:solidFill>
                        <a:effectLst/>
                        <a:latin typeface="Roboto"/>
                        <a:ea typeface="+mn-ea"/>
                        <a:cs typeface="+mn-cs"/>
                      </a:endParaRPr>
                    </a:p>
                  </a:txBody>
                  <a:tcPr marL="95250" marR="381000" marT="247650" marB="0">
                    <a:solidFill>
                      <a:schemeClr val="bg2"/>
                    </a:solidFill>
                  </a:tcPr>
                </a:tc>
                <a:tc>
                  <a:txBody>
                    <a:bodyPr/>
                    <a:lstStyle/>
                    <a:p>
                      <a:pPr marL="285750" indent="-285750" algn="l" defTabSz="914400" rtl="0" eaLnBrk="1" latinLnBrk="0" hangingPunct="1">
                        <a:buFontTx/>
                        <a:buChar char="-"/>
                      </a:pPr>
                      <a:r>
                        <a:rPr lang="en-US" sz="1400" b="0" kern="1200" dirty="0">
                          <a:solidFill>
                            <a:schemeClr val="dk1"/>
                          </a:solidFill>
                          <a:effectLst/>
                          <a:latin typeface="+mn-lt"/>
                          <a:ea typeface="+mn-ea"/>
                          <a:cs typeface="+mn-cs"/>
                        </a:rPr>
                        <a:t>Parent Child relationships up to 7 layers.</a:t>
                      </a:r>
                    </a:p>
                    <a:p>
                      <a:pPr marL="285750" indent="-285750" algn="l" defTabSz="914400" rtl="0" eaLnBrk="1" latinLnBrk="0" hangingPunct="1">
                        <a:buFontTx/>
                        <a:buChar char="-"/>
                      </a:pPr>
                      <a:r>
                        <a:rPr lang="en-US" sz="1400" b="0" kern="1200" dirty="0" err="1">
                          <a:solidFill>
                            <a:schemeClr val="dk1"/>
                          </a:solidFill>
                          <a:effectLst/>
                          <a:latin typeface="+mn-lt"/>
                          <a:ea typeface="+mn-ea"/>
                          <a:cs typeface="+mn-cs"/>
                        </a:rPr>
                        <a:t>CloudSpanner</a:t>
                      </a:r>
                      <a:r>
                        <a:rPr lang="en-US" sz="1400" b="0" kern="1200" dirty="0">
                          <a:solidFill>
                            <a:schemeClr val="dk1"/>
                          </a:solidFill>
                          <a:effectLst/>
                          <a:latin typeface="+mn-lt"/>
                          <a:ea typeface="+mn-ea"/>
                          <a:cs typeface="+mn-cs"/>
                        </a:rPr>
                        <a:t> is distributed uses splits.</a:t>
                      </a:r>
                    </a:p>
                    <a:p>
                      <a:pPr marL="285750" indent="-285750" algn="l" defTabSz="914400" rtl="0" eaLnBrk="1" latinLnBrk="0" hangingPunct="1">
                        <a:buFontTx/>
                        <a:buChar char="-"/>
                      </a:pPr>
                      <a:r>
                        <a:rPr lang="en-US" sz="1400" b="0" kern="1200" dirty="0">
                          <a:solidFill>
                            <a:schemeClr val="dk1"/>
                          </a:solidFill>
                          <a:effectLst/>
                          <a:latin typeface="+mn-lt"/>
                          <a:ea typeface="+mn-ea"/>
                          <a:cs typeface="+mn-cs"/>
                        </a:rPr>
                        <a:t>A split is a range of rows that can be moved around independent of others.</a:t>
                      </a:r>
                    </a:p>
                    <a:p>
                      <a:pPr marL="285750" indent="-285750" algn="l" defTabSz="914400" rtl="0" eaLnBrk="1" latinLnBrk="0" hangingPunct="1">
                        <a:buFontTx/>
                        <a:buChar char="-"/>
                      </a:pPr>
                      <a:r>
                        <a:rPr lang="en-US" sz="1400" b="0" kern="1200" dirty="0">
                          <a:solidFill>
                            <a:schemeClr val="dk1"/>
                          </a:solidFill>
                          <a:effectLst/>
                          <a:latin typeface="+mn-lt"/>
                          <a:ea typeface="+mn-ea"/>
                          <a:cs typeface="+mn-cs"/>
                        </a:rPr>
                        <a:t>Splits are added to distribute high read-write data (to break up hotspots)</a:t>
                      </a:r>
                    </a:p>
                  </a:txBody>
                  <a:tcPr marL="95250" marR="381000" marT="0" marB="0">
                    <a:solidFill>
                      <a:schemeClr val="bg2"/>
                    </a:solidFill>
                  </a:tcPr>
                </a:tc>
                <a:extLst>
                  <a:ext uri="{0D108BD9-81ED-4DB2-BD59-A6C34878D82A}">
                    <a16:rowId xmlns:a16="http://schemas.microsoft.com/office/drawing/2014/main" val="3171935186"/>
                  </a:ext>
                </a:extLst>
              </a:tr>
              <a:tr h="87732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fr-FR" sz="1400" b="1" kern="1200" dirty="0" err="1">
                          <a:solidFill>
                            <a:schemeClr val="tx1"/>
                          </a:solidFill>
                          <a:effectLst/>
                          <a:latin typeface="Roboto"/>
                          <a:ea typeface="+mn-ea"/>
                          <a:cs typeface="+mn-cs"/>
                        </a:rPr>
                        <a:t>Secondary</a:t>
                      </a:r>
                      <a:r>
                        <a:rPr lang="fr-FR" sz="1400" b="1" kern="1200" dirty="0">
                          <a:solidFill>
                            <a:schemeClr val="tx1"/>
                          </a:solidFill>
                          <a:effectLst/>
                          <a:latin typeface="Roboto"/>
                          <a:ea typeface="+mn-ea"/>
                          <a:cs typeface="+mn-cs"/>
                        </a:rPr>
                        <a:t> indexes</a:t>
                      </a:r>
                    </a:p>
                  </a:txBody>
                  <a:tcPr marL="95250" marR="381000" marT="247650" marB="0"/>
                </a:tc>
                <a:tc>
                  <a:txBody>
                    <a:bodyPr/>
                    <a:lstStyle/>
                    <a:p>
                      <a:pPr marL="285750" indent="-285750" algn="l" defTabSz="914400" rtl="0" eaLnBrk="1" latinLnBrk="0" hangingPunct="1">
                        <a:buFontTx/>
                        <a:buChar char="-"/>
                      </a:pPr>
                      <a:r>
                        <a:rPr lang="en-US" sz="1400" b="0" kern="1200" dirty="0" err="1">
                          <a:solidFill>
                            <a:schemeClr val="dk1"/>
                          </a:solidFill>
                          <a:effectLst/>
                          <a:latin typeface="+mn-lt"/>
                          <a:ea typeface="+mn-ea"/>
                          <a:cs typeface="+mn-cs"/>
                        </a:rPr>
                        <a:t>Hbase</a:t>
                      </a:r>
                      <a:r>
                        <a:rPr lang="en-US" sz="1400" b="0" kern="1200" dirty="0">
                          <a:solidFill>
                            <a:schemeClr val="dk1"/>
                          </a:solidFill>
                          <a:effectLst/>
                          <a:latin typeface="+mn-lt"/>
                          <a:ea typeface="+mn-ea"/>
                          <a:cs typeface="+mn-cs"/>
                        </a:rPr>
                        <a:t>-like KV storage for fast sequential key scan.</a:t>
                      </a:r>
                    </a:p>
                    <a:p>
                      <a:pPr marL="285750" indent="-285750" algn="l" defTabSz="914400" rtl="0" eaLnBrk="1" latinLnBrk="0" hangingPunct="1">
                        <a:buFontTx/>
                        <a:buChar char="-"/>
                      </a:pPr>
                      <a:r>
                        <a:rPr lang="en-US" sz="1400" b="0" kern="1200" dirty="0">
                          <a:solidFill>
                            <a:schemeClr val="dk1"/>
                          </a:solidFill>
                          <a:effectLst/>
                          <a:latin typeface="+mn-lt"/>
                          <a:ea typeface="+mn-ea"/>
                          <a:cs typeface="+mn-cs"/>
                        </a:rPr>
                        <a:t>A secondary index can be also added (be careful of redundant data)</a:t>
                      </a:r>
                    </a:p>
                    <a:p>
                      <a:pPr marL="285750" indent="-285750" algn="l" defTabSz="914400" rtl="0" eaLnBrk="1" latinLnBrk="0" hangingPunct="1">
                        <a:buFontTx/>
                        <a:buChar char="-"/>
                      </a:pPr>
                      <a:r>
                        <a:rPr lang="en-US" sz="1400" b="0" kern="1200" dirty="0">
                          <a:solidFill>
                            <a:schemeClr val="dk1"/>
                          </a:solidFill>
                          <a:effectLst/>
                          <a:latin typeface="+mn-lt"/>
                          <a:ea typeface="+mn-ea"/>
                          <a:cs typeface="+mn-cs"/>
                        </a:rPr>
                        <a:t>We can force query to use a specific index with index directives.</a:t>
                      </a:r>
                    </a:p>
                    <a:p>
                      <a:pPr marL="285750" indent="-285750" algn="l" defTabSz="914400" rtl="0" eaLnBrk="1" latinLnBrk="0" hangingPunct="1">
                        <a:buFontTx/>
                        <a:buChar char="-"/>
                      </a:pPr>
                      <a:r>
                        <a:rPr lang="en-US" sz="1400" b="0" kern="1200" dirty="0">
                          <a:solidFill>
                            <a:schemeClr val="dk1"/>
                          </a:solidFill>
                          <a:effectLst/>
                          <a:latin typeface="+mn-lt"/>
                          <a:ea typeface="+mn-ea"/>
                          <a:cs typeface="+mn-cs"/>
                        </a:rPr>
                        <a:t>We can also force a column to be copied into a secondary index with storing clause.</a:t>
                      </a:r>
                    </a:p>
                  </a:txBody>
                  <a:tcPr marL="95250" marR="381000" marT="0" marB="0"/>
                </a:tc>
                <a:extLst>
                  <a:ext uri="{0D108BD9-81ED-4DB2-BD59-A6C34878D82A}">
                    <a16:rowId xmlns:a16="http://schemas.microsoft.com/office/drawing/2014/main" val="1615152512"/>
                  </a:ext>
                </a:extLst>
              </a:tr>
              <a:tr h="1141192">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fr-FR" sz="1400" b="1" kern="1200" dirty="0">
                          <a:solidFill>
                            <a:schemeClr val="tx1"/>
                          </a:solidFill>
                          <a:effectLst/>
                          <a:latin typeface="Roboto"/>
                          <a:ea typeface="+mn-ea"/>
                          <a:cs typeface="+mn-cs"/>
                        </a:rPr>
                        <a:t>Data Types</a:t>
                      </a:r>
                    </a:p>
                  </a:txBody>
                  <a:tcPr marL="95250" marR="381000" marT="247650" marB="0"/>
                </a:tc>
                <a:tc>
                  <a:txBody>
                    <a:bodyPr/>
                    <a:lstStyle/>
                    <a:p>
                      <a:pPr marL="285750" indent="-285750" algn="l" defTabSz="914400" rtl="0" eaLnBrk="1" latinLnBrk="0" hangingPunct="1">
                        <a:buFontTx/>
                        <a:buChar char="-"/>
                      </a:pPr>
                      <a:r>
                        <a:rPr lang="en-US" sz="1400" b="0" kern="1200" dirty="0">
                          <a:solidFill>
                            <a:schemeClr val="dk1"/>
                          </a:solidFill>
                          <a:effectLst/>
                          <a:latin typeface="+mn-lt"/>
                          <a:ea typeface="+mn-ea"/>
                          <a:cs typeface="+mn-cs"/>
                        </a:rPr>
                        <a:t>Strongly-Typed (schemas have types)</a:t>
                      </a:r>
                    </a:p>
                    <a:p>
                      <a:pPr marL="285750" indent="-285750" algn="l" defTabSz="914400" rtl="0" eaLnBrk="1" latinLnBrk="0" hangingPunct="1">
                        <a:buFontTx/>
                        <a:buChar char="-"/>
                      </a:pPr>
                      <a:r>
                        <a:rPr lang="en-US" sz="1400" b="0" kern="1200" dirty="0">
                          <a:solidFill>
                            <a:schemeClr val="dk1"/>
                          </a:solidFill>
                          <a:effectLst/>
                          <a:latin typeface="+mn-lt"/>
                          <a:ea typeface="+mn-ea"/>
                          <a:cs typeface="+mn-cs"/>
                        </a:rPr>
                        <a:t>Arrays and Struct available.</a:t>
                      </a:r>
                    </a:p>
                    <a:p>
                      <a:pPr marL="285750" indent="-285750" algn="l" defTabSz="914400" rtl="0" eaLnBrk="1" latinLnBrk="0" hangingPunct="1">
                        <a:buFontTx/>
                        <a:buChar char="-"/>
                      </a:pPr>
                      <a:r>
                        <a:rPr lang="en-US" sz="1400" b="0" kern="1200" dirty="0">
                          <a:solidFill>
                            <a:schemeClr val="dk1"/>
                          </a:solidFill>
                          <a:effectLst/>
                          <a:latin typeface="+mn-lt"/>
                          <a:ea typeface="+mn-ea"/>
                          <a:cs typeface="+mn-cs"/>
                        </a:rPr>
                        <a:t>STRUCTS are not OK in tables.</a:t>
                      </a:r>
                    </a:p>
                    <a:p>
                      <a:pPr marL="285750" indent="-285750" algn="l" defTabSz="914400" rtl="0" eaLnBrk="1" latinLnBrk="0" hangingPunct="1">
                        <a:buFontTx/>
                        <a:buChar char="-"/>
                      </a:pPr>
                      <a:r>
                        <a:rPr lang="en-US" sz="1400" b="0" kern="1200" dirty="0">
                          <a:solidFill>
                            <a:schemeClr val="dk1"/>
                          </a:solidFill>
                          <a:effectLst/>
                          <a:latin typeface="+mn-lt"/>
                          <a:ea typeface="+mn-ea"/>
                          <a:cs typeface="+mn-cs"/>
                        </a:rPr>
                        <a:t>ARRAYS are OK in tables but ARRAYS of ARRAYS are not.</a:t>
                      </a:r>
                    </a:p>
                  </a:txBody>
                  <a:tcPr marL="95250" marR="381000" marT="0" marB="0"/>
                </a:tc>
                <a:extLst>
                  <a:ext uri="{0D108BD9-81ED-4DB2-BD59-A6C34878D82A}">
                    <a16:rowId xmlns:a16="http://schemas.microsoft.com/office/drawing/2014/main" val="3822169786"/>
                  </a:ext>
                </a:extLst>
              </a:tr>
              <a:tr h="136943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fr-FR" sz="1400" b="1" kern="1200" dirty="0">
                          <a:solidFill>
                            <a:schemeClr val="tx1"/>
                          </a:solidFill>
                          <a:effectLst/>
                          <a:latin typeface="Roboto"/>
                          <a:ea typeface="+mn-ea"/>
                          <a:cs typeface="+mn-cs"/>
                        </a:rPr>
                        <a:t>Transactions</a:t>
                      </a:r>
                    </a:p>
                  </a:txBody>
                  <a:tcPr marL="95250" marR="381000" marT="247650" marB="0"/>
                </a:tc>
                <a:tc>
                  <a:txBody>
                    <a:bodyPr/>
                    <a:lstStyle/>
                    <a:p>
                      <a:pPr marL="285750" indent="-285750" algn="l" defTabSz="914400" rtl="0" eaLnBrk="1" latinLnBrk="0" hangingPunct="1">
                        <a:buFontTx/>
                        <a:buChar char="-"/>
                      </a:pPr>
                      <a:r>
                        <a:rPr lang="en-US" sz="1400" b="0" kern="1200" dirty="0">
                          <a:solidFill>
                            <a:schemeClr val="dk1"/>
                          </a:solidFill>
                          <a:effectLst/>
                          <a:latin typeface="+mn-lt"/>
                          <a:ea typeface="+mn-ea"/>
                          <a:cs typeface="+mn-cs"/>
                        </a:rPr>
                        <a:t>Supports serializability.</a:t>
                      </a:r>
                    </a:p>
                    <a:p>
                      <a:pPr marL="285750" indent="-285750" algn="l" defTabSz="914400" rtl="0" eaLnBrk="1" latinLnBrk="0" hangingPunct="1">
                        <a:buFontTx/>
                        <a:buChar char="-"/>
                      </a:pPr>
                      <a:r>
                        <a:rPr lang="en-US" sz="1400" b="0" kern="1200" dirty="0">
                          <a:solidFill>
                            <a:schemeClr val="dk1"/>
                          </a:solidFill>
                          <a:effectLst/>
                          <a:latin typeface="+mn-lt"/>
                          <a:ea typeface="+mn-ea"/>
                          <a:cs typeface="+mn-cs"/>
                        </a:rPr>
                        <a:t>Transaction support is super-strong.</a:t>
                      </a:r>
                    </a:p>
                    <a:p>
                      <a:pPr marL="285750" indent="-285750" algn="l" defTabSz="914400" rtl="0" eaLnBrk="1" latinLnBrk="0" hangingPunct="1">
                        <a:buFontTx/>
                        <a:buChar char="-"/>
                      </a:pPr>
                      <a:r>
                        <a:rPr lang="en-US" sz="1400" b="0" kern="1200" dirty="0">
                          <a:solidFill>
                            <a:schemeClr val="dk1"/>
                          </a:solidFill>
                          <a:effectLst/>
                          <a:latin typeface="+mn-lt"/>
                          <a:ea typeface="+mn-ea"/>
                          <a:cs typeface="+mn-cs"/>
                        </a:rPr>
                        <a:t>Transactions commit in order. </a:t>
                      </a:r>
                    </a:p>
                    <a:p>
                      <a:pPr marL="285750" indent="-285750" algn="l" defTabSz="914400" rtl="0" eaLnBrk="1" latinLnBrk="0" hangingPunct="1">
                        <a:buFontTx/>
                        <a:buChar char="-"/>
                      </a:pPr>
                      <a:r>
                        <a:rPr lang="en-US" sz="1400" b="0" kern="1200" dirty="0">
                          <a:solidFill>
                            <a:schemeClr val="dk1"/>
                          </a:solidFill>
                          <a:effectLst/>
                          <a:latin typeface="+mn-lt"/>
                          <a:ea typeface="+mn-ea"/>
                          <a:cs typeface="+mn-cs"/>
                        </a:rPr>
                        <a:t>Two transaction modes (R-W (slow) &amp; R-Only (fast))</a:t>
                      </a:r>
                    </a:p>
                    <a:p>
                      <a:pPr marL="285750" indent="-285750" algn="l" defTabSz="914400" rtl="0" eaLnBrk="1" latinLnBrk="0" hangingPunct="1">
                        <a:buFontTx/>
                        <a:buChar char="-"/>
                      </a:pPr>
                      <a:r>
                        <a:rPr lang="en-US" sz="1400" b="0" kern="1200" dirty="0">
                          <a:solidFill>
                            <a:schemeClr val="dk1"/>
                          </a:solidFill>
                          <a:effectLst/>
                          <a:latin typeface="+mn-lt"/>
                          <a:ea typeface="+mn-ea"/>
                          <a:cs typeface="+mn-cs"/>
                        </a:rPr>
                        <a:t>If making a one-off read, use something known as “Single Read Call”.</a:t>
                      </a:r>
                    </a:p>
                    <a:p>
                      <a:pPr marL="285750" indent="-285750" algn="l" defTabSz="914400" rtl="0" eaLnBrk="1" latinLnBrk="0" hangingPunct="1">
                        <a:buFontTx/>
                        <a:buChar char="-"/>
                      </a:pPr>
                      <a:r>
                        <a:rPr lang="en-US" sz="1400" b="0" kern="1200" dirty="0">
                          <a:solidFill>
                            <a:schemeClr val="dk1"/>
                          </a:solidFill>
                          <a:effectLst/>
                          <a:latin typeface="+mn-lt"/>
                          <a:ea typeface="+mn-ea"/>
                          <a:cs typeface="+mn-cs"/>
                        </a:rPr>
                        <a:t>Fastest, no transaction checks needed.</a:t>
                      </a:r>
                    </a:p>
                  </a:txBody>
                  <a:tcPr marL="95250" marR="381000" marT="0" marB="0"/>
                </a:tc>
                <a:extLst>
                  <a:ext uri="{0D108BD9-81ED-4DB2-BD59-A6C34878D82A}">
                    <a16:rowId xmlns:a16="http://schemas.microsoft.com/office/drawing/2014/main" val="3191841333"/>
                  </a:ext>
                </a:extLst>
              </a:tr>
              <a:tr h="124257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fr-FR" sz="1400" b="1" kern="1200" dirty="0" err="1">
                          <a:solidFill>
                            <a:schemeClr val="tx1"/>
                          </a:solidFill>
                          <a:effectLst/>
                          <a:latin typeface="Roboto"/>
                          <a:ea typeface="+mn-ea"/>
                          <a:cs typeface="+mn-cs"/>
                        </a:rPr>
                        <a:t>Staleness</a:t>
                      </a:r>
                      <a:endParaRPr lang="fr-FR" sz="1400" b="1" kern="1200" dirty="0">
                        <a:solidFill>
                          <a:schemeClr val="tx1"/>
                        </a:solidFill>
                        <a:effectLst/>
                        <a:latin typeface="Roboto"/>
                        <a:ea typeface="+mn-ea"/>
                        <a:cs typeface="+mn-cs"/>
                      </a:endParaRPr>
                    </a:p>
                  </a:txBody>
                  <a:tcPr marL="95250" marR="381000" marT="247650" marB="0">
                    <a:solidFill>
                      <a:schemeClr val="bg2"/>
                    </a:solidFill>
                  </a:tcPr>
                </a:tc>
                <a:tc>
                  <a:txBody>
                    <a:bodyPr/>
                    <a:lstStyle/>
                    <a:p>
                      <a:pPr marL="285750" indent="-285750" algn="l" defTabSz="914400" rtl="0" eaLnBrk="1" latinLnBrk="0" hangingPunct="1">
                        <a:buFontTx/>
                        <a:buChar char="-"/>
                      </a:pPr>
                      <a:r>
                        <a:rPr lang="en-US" sz="1400" b="0" kern="1200" dirty="0">
                          <a:solidFill>
                            <a:schemeClr val="dk1"/>
                          </a:solidFill>
                          <a:effectLst/>
                          <a:latin typeface="+mn-lt"/>
                          <a:ea typeface="+mn-ea"/>
                          <a:cs typeface="+mn-cs"/>
                        </a:rPr>
                        <a:t>Can set timestamp bounds.</a:t>
                      </a:r>
                    </a:p>
                    <a:p>
                      <a:pPr marL="285750" indent="-285750" algn="l" defTabSz="914400" rtl="0" eaLnBrk="1" latinLnBrk="0" hangingPunct="1">
                        <a:buFontTx/>
                        <a:buChar char="-"/>
                      </a:pPr>
                      <a:r>
                        <a:rPr lang="en-US" sz="1400" b="0" i="0" kern="1200" dirty="0">
                          <a:solidFill>
                            <a:schemeClr val="dk1"/>
                          </a:solidFill>
                          <a:effectLst/>
                          <a:latin typeface="+mn-lt"/>
                          <a:ea typeface="+mn-ea"/>
                          <a:cs typeface="+mn-cs"/>
                        </a:rPr>
                        <a:t>Strong (the default): read the latest data.</a:t>
                      </a:r>
                    </a:p>
                    <a:p>
                      <a:pPr marL="285750" indent="-285750" algn="l" defTabSz="914400" rtl="0" eaLnBrk="1" latinLnBrk="0" hangingPunct="1">
                        <a:buFontTx/>
                        <a:buChar char="-"/>
                      </a:pPr>
                      <a:r>
                        <a:rPr lang="en-US" sz="1400" b="0" i="0" kern="1200" dirty="0">
                          <a:solidFill>
                            <a:schemeClr val="dk1"/>
                          </a:solidFill>
                          <a:effectLst/>
                          <a:latin typeface="+mn-lt"/>
                          <a:ea typeface="+mn-ea"/>
                          <a:cs typeface="+mn-cs"/>
                        </a:rPr>
                        <a:t>Bounded staleness: read a version of the data that's no staler than a bound.</a:t>
                      </a:r>
                    </a:p>
                    <a:p>
                      <a:pPr marL="285750" indent="-285750" algn="l" defTabSz="914400" rtl="0" eaLnBrk="1" latinLnBrk="0" hangingPunct="1">
                        <a:buFontTx/>
                        <a:buChar char="-"/>
                      </a:pPr>
                      <a:r>
                        <a:rPr lang="en-US" sz="1400" b="0" i="0" kern="1200" dirty="0">
                          <a:solidFill>
                            <a:schemeClr val="dk1"/>
                          </a:solidFill>
                          <a:effectLst/>
                          <a:latin typeface="+mn-lt"/>
                          <a:ea typeface="+mn-ea"/>
                          <a:cs typeface="+mn-cs"/>
                        </a:rPr>
                        <a:t>Exact staleness: Read data state from a timestamp in past or future.</a:t>
                      </a:r>
                    </a:p>
                  </a:txBody>
                  <a:tcPr marL="95250" marR="381000" marT="0" marB="0">
                    <a:solidFill>
                      <a:schemeClr val="bg2"/>
                    </a:solidFill>
                  </a:tcPr>
                </a:tc>
                <a:extLst>
                  <a:ext uri="{0D108BD9-81ED-4DB2-BD59-A6C34878D82A}">
                    <a16:rowId xmlns:a16="http://schemas.microsoft.com/office/drawing/2014/main" val="3217858768"/>
                  </a:ext>
                </a:extLst>
              </a:tr>
              <a:tr h="693242">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fr-FR" sz="1400" b="1" kern="1200" dirty="0">
                          <a:solidFill>
                            <a:schemeClr val="tx1"/>
                          </a:solidFill>
                          <a:effectLst/>
                          <a:latin typeface="Roboto"/>
                          <a:ea typeface="+mn-ea"/>
                          <a:cs typeface="+mn-cs"/>
                        </a:rPr>
                        <a:t>Tools</a:t>
                      </a:r>
                    </a:p>
                    <a:p>
                      <a:pPr marL="0" marR="0" lvl="0" indent="0" algn="l" defTabSz="914400" rtl="0" eaLnBrk="1" fontAlgn="t" latinLnBrk="0" hangingPunct="1">
                        <a:lnSpc>
                          <a:spcPct val="100000"/>
                        </a:lnSpc>
                        <a:spcBef>
                          <a:spcPts val="0"/>
                        </a:spcBef>
                        <a:spcAft>
                          <a:spcPts val="0"/>
                        </a:spcAft>
                        <a:buClrTx/>
                        <a:buSzTx/>
                        <a:buFontTx/>
                        <a:buNone/>
                        <a:tabLst/>
                        <a:defRPr/>
                      </a:pPr>
                      <a:endParaRPr lang="fr-FR" sz="1400" b="1" kern="1200" dirty="0">
                        <a:solidFill>
                          <a:schemeClr val="tx1"/>
                        </a:solidFill>
                        <a:effectLst/>
                        <a:latin typeface="Roboto"/>
                        <a:ea typeface="+mn-ea"/>
                        <a:cs typeface="+mn-cs"/>
                      </a:endParaRPr>
                    </a:p>
                  </a:txBody>
                  <a:tcPr marL="95250" marR="381000" marT="247650" marB="0">
                    <a:solidFill>
                      <a:schemeClr val="bg2"/>
                    </a:solidFill>
                  </a:tcPr>
                </a:tc>
                <a:tc>
                  <a:txBody>
                    <a:bodyPr/>
                    <a:lstStyle/>
                    <a:p>
                      <a:pPr marL="0" indent="0" algn="l" defTabSz="914400" rtl="0" eaLnBrk="1" latinLnBrk="0" hangingPunct="1">
                        <a:buFontTx/>
                        <a:buNone/>
                      </a:pPr>
                      <a:r>
                        <a:rPr lang="fr-FR" sz="1400" dirty="0" err="1">
                          <a:effectLst/>
                        </a:rPr>
                        <a:t>gcloud</a:t>
                      </a:r>
                      <a:r>
                        <a:rPr lang="fr-FR" sz="1400" dirty="0">
                          <a:effectLst/>
                        </a:rPr>
                        <a:t> </a:t>
                      </a:r>
                      <a:r>
                        <a:rPr lang="fr-FR" sz="1400" dirty="0" err="1">
                          <a:effectLst/>
                        </a:rPr>
                        <a:t>spanner</a:t>
                      </a:r>
                      <a:r>
                        <a:rPr lang="fr-FR" sz="1400" dirty="0">
                          <a:effectLst/>
                        </a:rPr>
                        <a:t> instances </a:t>
                      </a:r>
                      <a:r>
                        <a:rPr lang="fr-FR" sz="1400" dirty="0" err="1">
                          <a:effectLst/>
                        </a:rPr>
                        <a:t>create</a:t>
                      </a:r>
                      <a:r>
                        <a:rPr lang="fr-FR" sz="1400" dirty="0">
                          <a:effectLst/>
                        </a:rPr>
                        <a:t> [INSTANCE-ID] --config=[INSTANCE-CONFIG] \</a:t>
                      </a:r>
                      <a:br>
                        <a:rPr lang="fr-FR" sz="1400" dirty="0">
                          <a:effectLst/>
                        </a:rPr>
                      </a:br>
                      <a:r>
                        <a:rPr lang="fr-FR" sz="1400" dirty="0">
                          <a:effectLst/>
                        </a:rPr>
                        <a:t>    --description=</a:t>
                      </a:r>
                      <a:r>
                        <a:rPr lang="fr-FR" sz="1400" kern="1200" dirty="0">
                          <a:solidFill>
                            <a:schemeClr val="dk1"/>
                          </a:solidFill>
                          <a:effectLst/>
                          <a:latin typeface="+mn-lt"/>
                          <a:ea typeface="+mn-ea"/>
                          <a:cs typeface="+mn-cs"/>
                        </a:rPr>
                        <a:t>"[INSTANCE-NAME]"</a:t>
                      </a:r>
                      <a:r>
                        <a:rPr lang="fr-FR" sz="1400" dirty="0">
                          <a:effectLst/>
                        </a:rPr>
                        <a:t> --</a:t>
                      </a:r>
                      <a:r>
                        <a:rPr lang="fr-FR" sz="1400" dirty="0" err="1">
                          <a:effectLst/>
                        </a:rPr>
                        <a:t>nodes</a:t>
                      </a:r>
                      <a:r>
                        <a:rPr lang="fr-FR" sz="1400" dirty="0">
                          <a:effectLst/>
                        </a:rPr>
                        <a:t>=[NODE-COUNT]</a:t>
                      </a:r>
                      <a:endParaRPr lang="en-US" sz="1400" b="0" i="0" kern="1200" dirty="0">
                        <a:solidFill>
                          <a:schemeClr val="dk1"/>
                        </a:solidFill>
                        <a:effectLst/>
                        <a:latin typeface="+mn-lt"/>
                        <a:ea typeface="+mn-ea"/>
                        <a:cs typeface="+mn-cs"/>
                      </a:endParaRPr>
                    </a:p>
                  </a:txBody>
                  <a:tcPr marL="95250" marR="381000" marT="0" marB="0">
                    <a:solidFill>
                      <a:schemeClr val="bg2"/>
                    </a:solidFill>
                  </a:tcPr>
                </a:tc>
                <a:extLst>
                  <a:ext uri="{0D108BD9-81ED-4DB2-BD59-A6C34878D82A}">
                    <a16:rowId xmlns:a16="http://schemas.microsoft.com/office/drawing/2014/main" val="3192471577"/>
                  </a:ext>
                </a:extLst>
              </a:tr>
              <a:tr h="621287">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fr-FR" sz="1400" b="1" kern="1200" dirty="0">
                          <a:solidFill>
                            <a:schemeClr val="tx1"/>
                          </a:solidFill>
                          <a:effectLst/>
                          <a:latin typeface="Roboto"/>
                          <a:ea typeface="+mn-ea"/>
                          <a:cs typeface="+mn-cs"/>
                        </a:rPr>
                        <a:t>Security</a:t>
                      </a:r>
                    </a:p>
                  </a:txBody>
                  <a:tcPr marL="95250" marR="381000" marT="247650" marB="0">
                    <a:solidFill>
                      <a:schemeClr val="bg2"/>
                    </a:solidFill>
                  </a:tcPr>
                </a:tc>
                <a:tc>
                  <a:txBody>
                    <a:bodyPr/>
                    <a:lstStyle/>
                    <a:p>
                      <a:pPr marL="0" indent="0" algn="l" defTabSz="914400" rtl="0" eaLnBrk="1" latinLnBrk="0" hangingPunct="1">
                        <a:buFontTx/>
                        <a:buNone/>
                      </a:pPr>
                      <a:r>
                        <a:rPr lang="fr-FR" sz="1400" b="0" i="0" kern="1200" dirty="0">
                          <a:solidFill>
                            <a:schemeClr val="dk1"/>
                          </a:solidFill>
                          <a:effectLst/>
                          <a:latin typeface="+mn-lt"/>
                          <a:ea typeface="+mn-ea"/>
                          <a:cs typeface="+mn-cs"/>
                        </a:rPr>
                        <a:t>IAM : Project / instance or DB </a:t>
                      </a:r>
                      <a:r>
                        <a:rPr lang="fr-FR" sz="1400" b="0" i="0" kern="1200" dirty="0" err="1">
                          <a:solidFill>
                            <a:schemeClr val="dk1"/>
                          </a:solidFill>
                          <a:effectLst/>
                          <a:latin typeface="+mn-lt"/>
                          <a:ea typeface="+mn-ea"/>
                          <a:cs typeface="+mn-cs"/>
                        </a:rPr>
                        <a:t>level</a:t>
                      </a:r>
                      <a:r>
                        <a:rPr lang="fr-FR" sz="1400" b="0" i="0" kern="1200" dirty="0">
                          <a:solidFill>
                            <a:schemeClr val="dk1"/>
                          </a:solidFill>
                          <a:effectLst/>
                          <a:latin typeface="+mn-lt"/>
                          <a:ea typeface="+mn-ea"/>
                          <a:cs typeface="+mn-cs"/>
                        </a:rPr>
                        <a:t>.</a:t>
                      </a:r>
                    </a:p>
                    <a:p>
                      <a:pPr marL="0" indent="0" algn="l" defTabSz="914400" rtl="0" eaLnBrk="1" latinLnBrk="0" hangingPunct="1">
                        <a:buFontTx/>
                        <a:buNone/>
                      </a:pPr>
                      <a:r>
                        <a:rPr lang="en-US" sz="1400" b="0" i="0" kern="1200" dirty="0">
                          <a:solidFill>
                            <a:schemeClr val="dk1"/>
                          </a:solidFill>
                          <a:effectLst/>
                          <a:latin typeface="+mn-lt"/>
                          <a:ea typeface="+mn-ea"/>
                          <a:cs typeface="+mn-cs"/>
                        </a:rPr>
                        <a:t>Roles spanner Admin</a:t>
                      </a:r>
                    </a:p>
                  </a:txBody>
                  <a:tcPr marL="95250" marR="381000" marT="0" marB="0">
                    <a:solidFill>
                      <a:schemeClr val="bg2"/>
                    </a:solidFill>
                  </a:tcPr>
                </a:tc>
                <a:extLst>
                  <a:ext uri="{0D108BD9-81ED-4DB2-BD59-A6C34878D82A}">
                    <a16:rowId xmlns:a16="http://schemas.microsoft.com/office/drawing/2014/main" val="3815688665"/>
                  </a:ext>
                </a:extLst>
              </a:tr>
            </a:tbl>
          </a:graphicData>
        </a:graphic>
      </p:graphicFrame>
    </p:spTree>
    <p:extLst>
      <p:ext uri="{BB962C8B-B14F-4D97-AF65-F5344CB8AC3E}">
        <p14:creationId xmlns:p14="http://schemas.microsoft.com/office/powerpoint/2010/main" val="3944774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ZoneTexte 1">
            <a:extLst>
              <a:ext uri="{FF2B5EF4-FFF2-40B4-BE49-F238E27FC236}">
                <a16:creationId xmlns:a16="http://schemas.microsoft.com/office/drawing/2014/main" id="{C25A9BF7-7FC4-4AF2-B257-661FFFDB810B}"/>
              </a:ext>
            </a:extLst>
          </p:cNvPr>
          <p:cNvSpPr txBox="1"/>
          <p:nvPr/>
        </p:nvSpPr>
        <p:spPr>
          <a:xfrm>
            <a:off x="3045368" y="2043663"/>
            <a:ext cx="6105194" cy="203105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kern="1200" dirty="0">
                <a:solidFill>
                  <a:srgbClr val="FFFFFF"/>
                </a:solidFill>
                <a:latin typeface="+mj-lt"/>
                <a:ea typeface="+mj-ea"/>
                <a:cs typeface="+mj-cs"/>
              </a:rPr>
              <a:t>Cloud Datastore</a:t>
            </a:r>
          </a:p>
        </p:txBody>
      </p:sp>
    </p:spTree>
    <p:extLst>
      <p:ext uri="{BB962C8B-B14F-4D97-AF65-F5344CB8AC3E}">
        <p14:creationId xmlns:p14="http://schemas.microsoft.com/office/powerpoint/2010/main" val="2697521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769DE58-5BFD-4FA8-8DA4-D8D9D8E30F6D}"/>
              </a:ext>
            </a:extLst>
          </p:cNvPr>
          <p:cNvPicPr>
            <a:picLocks noChangeAspect="1"/>
          </p:cNvPicPr>
          <p:nvPr/>
        </p:nvPicPr>
        <p:blipFill>
          <a:blip r:embed="rId2"/>
          <a:stretch>
            <a:fillRect/>
          </a:stretch>
        </p:blipFill>
        <p:spPr>
          <a:xfrm>
            <a:off x="780401" y="0"/>
            <a:ext cx="10631198" cy="6872583"/>
          </a:xfrm>
          <a:prstGeom prst="rect">
            <a:avLst/>
          </a:prstGeom>
        </p:spPr>
      </p:pic>
    </p:spTree>
    <p:extLst>
      <p:ext uri="{BB962C8B-B14F-4D97-AF65-F5344CB8AC3E}">
        <p14:creationId xmlns:p14="http://schemas.microsoft.com/office/powerpoint/2010/main" val="1708055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a:extLst>
              <a:ext uri="{FF2B5EF4-FFF2-40B4-BE49-F238E27FC236}">
                <a16:creationId xmlns:a16="http://schemas.microsoft.com/office/drawing/2014/main" id="{B1369085-0FA2-4F18-8DA6-DB3B5C48BC60}"/>
              </a:ext>
            </a:extLst>
          </p:cNvPr>
          <p:cNvGraphicFramePr>
            <a:graphicFrameLocks noGrp="1"/>
          </p:cNvGraphicFramePr>
          <p:nvPr>
            <p:extLst>
              <p:ext uri="{D42A27DB-BD31-4B8C-83A1-F6EECF244321}">
                <p14:modId xmlns:p14="http://schemas.microsoft.com/office/powerpoint/2010/main" val="3184277340"/>
              </p:ext>
            </p:extLst>
          </p:nvPr>
        </p:nvGraphicFramePr>
        <p:xfrm>
          <a:off x="0" y="0"/>
          <a:ext cx="12192000" cy="6985448"/>
        </p:xfrm>
        <a:graphic>
          <a:graphicData uri="http://schemas.openxmlformats.org/drawingml/2006/table">
            <a:tbl>
              <a:tblPr firstRow="1" bandRow="1">
                <a:tableStyleId>{5C22544A-7EE6-4342-B048-85BDC9FD1C3A}</a:tableStyleId>
              </a:tblPr>
              <a:tblGrid>
                <a:gridCol w="2009670">
                  <a:extLst>
                    <a:ext uri="{9D8B030D-6E8A-4147-A177-3AD203B41FA5}">
                      <a16:colId xmlns:a16="http://schemas.microsoft.com/office/drawing/2014/main" val="55129051"/>
                    </a:ext>
                  </a:extLst>
                </a:gridCol>
                <a:gridCol w="3376246">
                  <a:extLst>
                    <a:ext uri="{9D8B030D-6E8A-4147-A177-3AD203B41FA5}">
                      <a16:colId xmlns:a16="http://schemas.microsoft.com/office/drawing/2014/main" val="2534852196"/>
                    </a:ext>
                  </a:extLst>
                </a:gridCol>
                <a:gridCol w="3403042">
                  <a:extLst>
                    <a:ext uri="{9D8B030D-6E8A-4147-A177-3AD203B41FA5}">
                      <a16:colId xmlns:a16="http://schemas.microsoft.com/office/drawing/2014/main" val="2509801351"/>
                    </a:ext>
                  </a:extLst>
                </a:gridCol>
                <a:gridCol w="3403042">
                  <a:extLst>
                    <a:ext uri="{9D8B030D-6E8A-4147-A177-3AD203B41FA5}">
                      <a16:colId xmlns:a16="http://schemas.microsoft.com/office/drawing/2014/main" val="217953283"/>
                    </a:ext>
                  </a:extLst>
                </a:gridCol>
              </a:tblGrid>
              <a:tr h="466103">
                <a:tc>
                  <a:txBody>
                    <a:bodyPr/>
                    <a:lstStyle/>
                    <a:p>
                      <a:pPr algn="l" fontAlgn="ctr"/>
                      <a:r>
                        <a:rPr lang="fr-FR" b="0">
                          <a:solidFill>
                            <a:srgbClr val="FFFFFF"/>
                          </a:solidFill>
                          <a:effectLst/>
                          <a:latin typeface="Roboto"/>
                        </a:rPr>
                        <a:t>Concept</a:t>
                      </a:r>
                    </a:p>
                  </a:txBody>
                  <a:tcPr marL="76200" marR="76200" marT="76200" marB="76200" anchor="ctr"/>
                </a:tc>
                <a:tc>
                  <a:txBody>
                    <a:bodyPr/>
                    <a:lstStyle/>
                    <a:p>
                      <a:pPr algn="l" fontAlgn="ctr"/>
                      <a:r>
                        <a:rPr lang="fr-FR" b="0">
                          <a:solidFill>
                            <a:srgbClr val="FFFFFF"/>
                          </a:solidFill>
                          <a:effectLst/>
                          <a:latin typeface="Roboto"/>
                        </a:rPr>
                        <a:t>Relational database</a:t>
                      </a:r>
                    </a:p>
                  </a:txBody>
                  <a:tcPr marL="76200" marR="76200" marT="76200" marB="76200" anchor="ctr"/>
                </a:tc>
                <a:tc>
                  <a:txBody>
                    <a:bodyPr/>
                    <a:lstStyle/>
                    <a:p>
                      <a:pPr algn="l" fontAlgn="ctr"/>
                      <a:r>
                        <a:rPr lang="fr-FR" b="0" dirty="0">
                          <a:solidFill>
                            <a:srgbClr val="FFFFFF"/>
                          </a:solidFill>
                          <a:effectLst/>
                          <a:latin typeface="Roboto"/>
                        </a:rPr>
                        <a:t>Cloud Datastore</a:t>
                      </a:r>
                    </a:p>
                  </a:txBody>
                  <a:tcPr marL="76200" marR="76200" marT="76200" marB="76200" anchor="ctr"/>
                </a:tc>
                <a:tc>
                  <a:txBody>
                    <a:bodyPr/>
                    <a:lstStyle/>
                    <a:p>
                      <a:pPr algn="l" fontAlgn="ctr"/>
                      <a:r>
                        <a:rPr lang="fr-FR" b="0" dirty="0">
                          <a:solidFill>
                            <a:srgbClr val="FFFFFF"/>
                          </a:solidFill>
                          <a:effectLst/>
                          <a:latin typeface="Roboto"/>
                        </a:rPr>
                        <a:t>Cloud </a:t>
                      </a:r>
                      <a:r>
                        <a:rPr lang="fr-FR" b="0" dirty="0" err="1">
                          <a:solidFill>
                            <a:srgbClr val="FFFFFF"/>
                          </a:solidFill>
                          <a:effectLst/>
                          <a:latin typeface="Roboto"/>
                        </a:rPr>
                        <a:t>Firestore</a:t>
                      </a:r>
                      <a:r>
                        <a:rPr lang="fr-FR" b="0" dirty="0">
                          <a:solidFill>
                            <a:srgbClr val="FFFFFF"/>
                          </a:solidFill>
                          <a:effectLst/>
                          <a:latin typeface="Roboto"/>
                        </a:rPr>
                        <a:t> (New*)</a:t>
                      </a:r>
                    </a:p>
                  </a:txBody>
                  <a:tcPr marL="76200" marR="76200" marT="76200" marB="76200" anchor="ctr"/>
                </a:tc>
                <a:extLst>
                  <a:ext uri="{0D108BD9-81ED-4DB2-BD59-A6C34878D82A}">
                    <a16:rowId xmlns:a16="http://schemas.microsoft.com/office/drawing/2014/main" val="3917196273"/>
                  </a:ext>
                </a:extLst>
              </a:tr>
              <a:tr h="372465">
                <a:tc>
                  <a:txBody>
                    <a:bodyPr/>
                    <a:lstStyle/>
                    <a:p>
                      <a:pPr algn="l" fontAlgn="t"/>
                      <a:r>
                        <a:rPr lang="fr-FR" sz="1400" dirty="0" err="1">
                          <a:solidFill>
                            <a:srgbClr val="212121"/>
                          </a:solidFill>
                          <a:effectLst/>
                        </a:rPr>
                        <a:t>Category</a:t>
                      </a:r>
                      <a:r>
                        <a:rPr lang="fr-FR" sz="1400" dirty="0">
                          <a:solidFill>
                            <a:srgbClr val="212121"/>
                          </a:solidFill>
                          <a:effectLst/>
                        </a:rPr>
                        <a:t> of </a:t>
                      </a:r>
                      <a:r>
                        <a:rPr lang="fr-FR" sz="1400" dirty="0" err="1">
                          <a:solidFill>
                            <a:srgbClr val="212121"/>
                          </a:solidFill>
                          <a:effectLst/>
                        </a:rPr>
                        <a:t>object</a:t>
                      </a:r>
                      <a:endParaRPr lang="fr-FR" sz="1400" dirty="0">
                        <a:solidFill>
                          <a:srgbClr val="212121"/>
                        </a:solidFill>
                        <a:effectLst/>
                      </a:endParaRPr>
                    </a:p>
                  </a:txBody>
                  <a:tcPr marL="76200" marR="76200" marT="66675" marB="0"/>
                </a:tc>
                <a:tc>
                  <a:txBody>
                    <a:bodyPr/>
                    <a:lstStyle/>
                    <a:p>
                      <a:pPr algn="l" fontAlgn="t"/>
                      <a:r>
                        <a:rPr lang="fr-FR" sz="1400" dirty="0">
                          <a:solidFill>
                            <a:srgbClr val="212121"/>
                          </a:solidFill>
                          <a:effectLst/>
                        </a:rPr>
                        <a:t>Table</a:t>
                      </a:r>
                    </a:p>
                  </a:txBody>
                  <a:tcPr marL="76200" marR="76200" marT="66675" marB="0"/>
                </a:tc>
                <a:tc>
                  <a:txBody>
                    <a:bodyPr/>
                    <a:lstStyle/>
                    <a:p>
                      <a:pPr algn="l" fontAlgn="t"/>
                      <a:r>
                        <a:rPr lang="fr-FR" sz="1400" dirty="0">
                          <a:solidFill>
                            <a:srgbClr val="212121"/>
                          </a:solidFill>
                          <a:effectLst/>
                        </a:rPr>
                        <a:t>Kind</a:t>
                      </a:r>
                    </a:p>
                  </a:txBody>
                  <a:tcPr marL="76200" marR="76200" marT="66675" marB="0"/>
                </a:tc>
                <a:tc>
                  <a:txBody>
                    <a:bodyPr/>
                    <a:lstStyle/>
                    <a:p>
                      <a:pPr algn="l" fontAlgn="t"/>
                      <a:r>
                        <a:rPr lang="fr-FR" sz="1400" dirty="0">
                          <a:solidFill>
                            <a:srgbClr val="212121"/>
                          </a:solidFill>
                          <a:effectLst/>
                        </a:rPr>
                        <a:t>Documents</a:t>
                      </a:r>
                    </a:p>
                  </a:txBody>
                  <a:tcPr marL="76200" marR="76200" marT="66675" marB="0"/>
                </a:tc>
                <a:extLst>
                  <a:ext uri="{0D108BD9-81ED-4DB2-BD59-A6C34878D82A}">
                    <a16:rowId xmlns:a16="http://schemas.microsoft.com/office/drawing/2014/main" val="3763672825"/>
                  </a:ext>
                </a:extLst>
              </a:tr>
              <a:tr h="499913">
                <a:tc>
                  <a:txBody>
                    <a:bodyPr/>
                    <a:lstStyle/>
                    <a:p>
                      <a:pPr algn="l" fontAlgn="t"/>
                      <a:r>
                        <a:rPr lang="en-US" sz="1400" dirty="0">
                          <a:solidFill>
                            <a:srgbClr val="212121"/>
                          </a:solidFill>
                          <a:effectLst/>
                        </a:rPr>
                        <a:t>Individual data for an object</a:t>
                      </a:r>
                    </a:p>
                  </a:txBody>
                  <a:tcPr marL="76200" marR="76200" marT="66675" marB="0"/>
                </a:tc>
                <a:tc>
                  <a:txBody>
                    <a:bodyPr/>
                    <a:lstStyle/>
                    <a:p>
                      <a:pPr algn="l" fontAlgn="t"/>
                      <a:r>
                        <a:rPr lang="fr-FR" sz="1400" dirty="0" err="1">
                          <a:solidFill>
                            <a:srgbClr val="212121"/>
                          </a:solidFill>
                          <a:effectLst/>
                        </a:rPr>
                        <a:t>Column</a:t>
                      </a:r>
                      <a:endParaRPr lang="fr-FR" sz="1400" dirty="0">
                        <a:solidFill>
                          <a:srgbClr val="212121"/>
                        </a:solidFill>
                        <a:effectLst/>
                      </a:endParaRPr>
                    </a:p>
                  </a:txBody>
                  <a:tcPr marL="76200" marR="76200" marT="66675" marB="0"/>
                </a:tc>
                <a:tc>
                  <a:txBody>
                    <a:bodyPr/>
                    <a:lstStyle/>
                    <a:p>
                      <a:pPr algn="l" fontAlgn="t"/>
                      <a:r>
                        <a:rPr lang="fr-FR" sz="1400" dirty="0" err="1">
                          <a:solidFill>
                            <a:srgbClr val="212121"/>
                          </a:solidFill>
                          <a:effectLst/>
                        </a:rPr>
                        <a:t>Property</a:t>
                      </a:r>
                      <a:endParaRPr lang="fr-FR" sz="1400" dirty="0">
                        <a:solidFill>
                          <a:srgbClr val="212121"/>
                        </a:solidFill>
                        <a:effectLst/>
                      </a:endParaRPr>
                    </a:p>
                  </a:txBody>
                  <a:tcPr marL="76200" marR="76200" marT="66675" marB="0"/>
                </a:tc>
                <a:tc>
                  <a:txBody>
                    <a:bodyPr/>
                    <a:lstStyle/>
                    <a:p>
                      <a:pPr algn="l" fontAlgn="t"/>
                      <a:r>
                        <a:rPr lang="fr-FR" sz="1400" b="0" i="0" kern="1200" dirty="0" err="1">
                          <a:solidFill>
                            <a:schemeClr val="dk1"/>
                          </a:solidFill>
                          <a:effectLst/>
                          <a:latin typeface="+mn-lt"/>
                          <a:ea typeface="+mn-ea"/>
                          <a:cs typeface="+mn-cs"/>
                        </a:rPr>
                        <a:t>Column</a:t>
                      </a:r>
                      <a:endParaRPr lang="fr-FR" sz="1400" dirty="0">
                        <a:solidFill>
                          <a:srgbClr val="212121"/>
                        </a:solidFill>
                        <a:effectLst/>
                      </a:endParaRPr>
                    </a:p>
                  </a:txBody>
                  <a:tcPr marL="76200" marR="76200" marT="66675" marB="0"/>
                </a:tc>
                <a:extLst>
                  <a:ext uri="{0D108BD9-81ED-4DB2-BD59-A6C34878D82A}">
                    <a16:rowId xmlns:a16="http://schemas.microsoft.com/office/drawing/2014/main" val="1536984405"/>
                  </a:ext>
                </a:extLst>
              </a:tr>
              <a:tr h="499913">
                <a:tc>
                  <a:txBody>
                    <a:bodyPr/>
                    <a:lstStyle/>
                    <a:p>
                      <a:pPr algn="l" fontAlgn="t"/>
                      <a:r>
                        <a:rPr lang="fr-FR" sz="1400" dirty="0">
                          <a:solidFill>
                            <a:srgbClr val="212121"/>
                          </a:solidFill>
                          <a:effectLst/>
                        </a:rPr>
                        <a:t>One </a:t>
                      </a:r>
                      <a:r>
                        <a:rPr lang="fr-FR" sz="1400" dirty="0" err="1">
                          <a:solidFill>
                            <a:srgbClr val="212121"/>
                          </a:solidFill>
                          <a:effectLst/>
                        </a:rPr>
                        <a:t>object</a:t>
                      </a:r>
                      <a:endParaRPr lang="fr-FR" sz="1400" dirty="0">
                        <a:solidFill>
                          <a:srgbClr val="212121"/>
                        </a:solidFill>
                        <a:effectLst/>
                      </a:endParaRPr>
                    </a:p>
                  </a:txBody>
                  <a:tcPr marL="76200" marR="76200" marT="66675" marB="0"/>
                </a:tc>
                <a:tc>
                  <a:txBody>
                    <a:bodyPr/>
                    <a:lstStyle/>
                    <a:p>
                      <a:pPr algn="l" fontAlgn="t"/>
                      <a:r>
                        <a:rPr lang="fr-FR" sz="1400" dirty="0">
                          <a:solidFill>
                            <a:srgbClr val="212121"/>
                          </a:solidFill>
                          <a:effectLst/>
                        </a:rPr>
                        <a:t>Row</a:t>
                      </a:r>
                    </a:p>
                  </a:txBody>
                  <a:tcPr marL="76200" marR="76200" marT="66675" marB="0"/>
                </a:tc>
                <a:tc>
                  <a:txBody>
                    <a:bodyPr/>
                    <a:lstStyle/>
                    <a:p>
                      <a:pPr algn="l" fontAlgn="t"/>
                      <a:r>
                        <a:rPr lang="fr-FR" sz="1400" dirty="0" err="1">
                          <a:solidFill>
                            <a:srgbClr val="212121"/>
                          </a:solidFill>
                          <a:effectLst/>
                        </a:rPr>
                        <a:t>Entity</a:t>
                      </a:r>
                      <a:endParaRPr lang="fr-FR" sz="1400" dirty="0">
                        <a:solidFill>
                          <a:srgbClr val="212121"/>
                        </a:solidFill>
                        <a:effectLst/>
                      </a:endParaRPr>
                    </a:p>
                  </a:txBody>
                  <a:tcPr marL="76200" marR="76200" marT="66675" marB="0"/>
                </a:tc>
                <a:tc>
                  <a:txBody>
                    <a:bodyPr/>
                    <a:lstStyle/>
                    <a:p>
                      <a:pPr algn="l" fontAlgn="t"/>
                      <a:r>
                        <a:rPr lang="fr-FR" sz="1400" dirty="0">
                          <a:solidFill>
                            <a:srgbClr val="212121"/>
                          </a:solidFill>
                          <a:effectLst/>
                        </a:rPr>
                        <a:t>Collections</a:t>
                      </a:r>
                    </a:p>
                  </a:txBody>
                  <a:tcPr marL="76200" marR="76200" marT="66675" marB="0"/>
                </a:tc>
                <a:extLst>
                  <a:ext uri="{0D108BD9-81ED-4DB2-BD59-A6C34878D82A}">
                    <a16:rowId xmlns:a16="http://schemas.microsoft.com/office/drawing/2014/main" val="12395720"/>
                  </a:ext>
                </a:extLst>
              </a:tr>
              <a:tr h="488828">
                <a:tc>
                  <a:txBody>
                    <a:bodyPr/>
                    <a:lstStyle/>
                    <a:p>
                      <a:pPr algn="l" fontAlgn="t"/>
                      <a:r>
                        <a:rPr lang="en-US" sz="1400">
                          <a:solidFill>
                            <a:srgbClr val="212121"/>
                          </a:solidFill>
                          <a:effectLst/>
                        </a:rPr>
                        <a:t>Unique ID for an object</a:t>
                      </a:r>
                    </a:p>
                  </a:txBody>
                  <a:tcPr marL="76200" marR="76200" marT="66675" marB="0"/>
                </a:tc>
                <a:tc>
                  <a:txBody>
                    <a:bodyPr/>
                    <a:lstStyle/>
                    <a:p>
                      <a:pPr algn="l" fontAlgn="t"/>
                      <a:r>
                        <a:rPr lang="fr-FR" sz="1400" dirty="0" err="1">
                          <a:solidFill>
                            <a:srgbClr val="212121"/>
                          </a:solidFill>
                          <a:effectLst/>
                        </a:rPr>
                        <a:t>Primary</a:t>
                      </a:r>
                      <a:r>
                        <a:rPr lang="fr-FR" sz="1400" dirty="0">
                          <a:solidFill>
                            <a:srgbClr val="212121"/>
                          </a:solidFill>
                          <a:effectLst/>
                        </a:rPr>
                        <a:t> key</a:t>
                      </a:r>
                    </a:p>
                  </a:txBody>
                  <a:tcPr marL="76200" marR="76200" marT="66675" marB="0"/>
                </a:tc>
                <a:tc>
                  <a:txBody>
                    <a:bodyPr/>
                    <a:lstStyle/>
                    <a:p>
                      <a:pPr algn="l" fontAlgn="t"/>
                      <a:r>
                        <a:rPr lang="fr-FR" sz="1400" dirty="0">
                          <a:solidFill>
                            <a:srgbClr val="212121"/>
                          </a:solidFill>
                          <a:effectLst/>
                        </a:rPr>
                        <a:t>Key</a:t>
                      </a:r>
                    </a:p>
                  </a:txBody>
                  <a:tcPr marL="76200" marR="76200" marT="66675" marB="0"/>
                </a:tc>
                <a:tc>
                  <a:txBody>
                    <a:bodyPr/>
                    <a:lstStyle/>
                    <a:p>
                      <a:pPr algn="l" fontAlgn="t"/>
                      <a:r>
                        <a:rPr lang="fr-FR" sz="1400" dirty="0" err="1">
                          <a:solidFill>
                            <a:srgbClr val="212121"/>
                          </a:solidFill>
                          <a:effectLst/>
                        </a:rPr>
                        <a:t>Primary</a:t>
                      </a:r>
                      <a:r>
                        <a:rPr lang="fr-FR" sz="1400" dirty="0">
                          <a:solidFill>
                            <a:srgbClr val="212121"/>
                          </a:solidFill>
                          <a:effectLst/>
                        </a:rPr>
                        <a:t> key</a:t>
                      </a:r>
                    </a:p>
                  </a:txBody>
                  <a:tcPr marL="76200" marR="76200" marT="66675" marB="0"/>
                </a:tc>
                <a:extLst>
                  <a:ext uri="{0D108BD9-81ED-4DB2-BD59-A6C34878D82A}">
                    <a16:rowId xmlns:a16="http://schemas.microsoft.com/office/drawing/2014/main" val="1525503741"/>
                  </a:ext>
                </a:extLst>
              </a:tr>
              <a:tr h="435859">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dirty="0">
                          <a:solidFill>
                            <a:srgbClr val="212121"/>
                          </a:solidFill>
                          <a:effectLst/>
                        </a:rPr>
                        <a:t>Metadata Structure</a:t>
                      </a:r>
                    </a:p>
                    <a:p>
                      <a:pPr algn="l" fontAlgn="t"/>
                      <a:endParaRPr lang="en-US" sz="1400" dirty="0">
                        <a:solidFill>
                          <a:srgbClr val="212121"/>
                        </a:solidFill>
                        <a:effectLst/>
                      </a:endParaRPr>
                    </a:p>
                  </a:txBody>
                  <a:tcPr marL="76200" marR="76200" marT="0" marB="0"/>
                </a:tc>
                <a:tc>
                  <a:txBody>
                    <a:bodyPr/>
                    <a:lstStyle/>
                    <a:p>
                      <a:pPr algn="l" fontAlgn="t"/>
                      <a:r>
                        <a:rPr lang="fr-FR" sz="1400" dirty="0" err="1">
                          <a:solidFill>
                            <a:srgbClr val="212121"/>
                          </a:solidFill>
                          <a:effectLst/>
                        </a:rPr>
                        <a:t>Structured</a:t>
                      </a:r>
                      <a:r>
                        <a:rPr lang="fr-FR" sz="1400" dirty="0">
                          <a:solidFill>
                            <a:srgbClr val="212121"/>
                          </a:solidFill>
                          <a:effectLst/>
                        </a:rPr>
                        <a:t> </a:t>
                      </a:r>
                      <a:r>
                        <a:rPr lang="fr-FR" sz="1400" dirty="0" err="1">
                          <a:solidFill>
                            <a:srgbClr val="212121"/>
                          </a:solidFill>
                          <a:effectLst/>
                        </a:rPr>
                        <a:t>relational</a:t>
                      </a:r>
                      <a:r>
                        <a:rPr lang="fr-FR" sz="1400" dirty="0">
                          <a:solidFill>
                            <a:srgbClr val="212121"/>
                          </a:solidFill>
                          <a:effectLst/>
                        </a:rPr>
                        <a:t> data</a:t>
                      </a:r>
                    </a:p>
                  </a:txBody>
                  <a:tcPr marL="76200" marR="76200" marT="0" marB="0"/>
                </a:tc>
                <a:tc>
                  <a:txBody>
                    <a:bodyPr/>
                    <a:lstStyle/>
                    <a:p>
                      <a:pPr marL="0" algn="l" defTabSz="914400" rtl="0" eaLnBrk="1" fontAlgn="t" latinLnBrk="0" hangingPunct="1"/>
                      <a:r>
                        <a:rPr lang="fr-FR" sz="1400" kern="1200" dirty="0" err="1">
                          <a:solidFill>
                            <a:srgbClr val="212121"/>
                          </a:solidFill>
                          <a:effectLst/>
                          <a:latin typeface="+mn-lt"/>
                          <a:ea typeface="+mn-ea"/>
                          <a:cs typeface="+mn-cs"/>
                        </a:rPr>
                        <a:t>Structured</a:t>
                      </a:r>
                      <a:r>
                        <a:rPr lang="fr-FR" sz="1400" kern="1200" dirty="0">
                          <a:solidFill>
                            <a:srgbClr val="212121"/>
                          </a:solidFill>
                          <a:effectLst/>
                          <a:latin typeface="+mn-lt"/>
                          <a:ea typeface="+mn-ea"/>
                          <a:cs typeface="+mn-cs"/>
                        </a:rPr>
                        <a:t> </a:t>
                      </a:r>
                      <a:r>
                        <a:rPr lang="fr-FR" sz="1400" kern="1200" dirty="0" err="1">
                          <a:solidFill>
                            <a:srgbClr val="212121"/>
                          </a:solidFill>
                          <a:effectLst/>
                          <a:latin typeface="+mn-lt"/>
                          <a:ea typeface="+mn-ea"/>
                          <a:cs typeface="+mn-cs"/>
                        </a:rPr>
                        <a:t>hierarchical</a:t>
                      </a:r>
                      <a:r>
                        <a:rPr lang="fr-FR" sz="1400" kern="1200" dirty="0">
                          <a:solidFill>
                            <a:srgbClr val="212121"/>
                          </a:solidFill>
                          <a:effectLst/>
                          <a:latin typeface="+mn-lt"/>
                          <a:ea typeface="+mn-ea"/>
                          <a:cs typeface="+mn-cs"/>
                        </a:rPr>
                        <a:t> data (XML,HTML)</a:t>
                      </a:r>
                    </a:p>
                  </a:txBody>
                  <a:tcPr marL="76200" marR="76200" marT="0" marB="0"/>
                </a:tc>
                <a:tc>
                  <a:txBody>
                    <a:bodyPr/>
                    <a:lstStyle/>
                    <a:p>
                      <a:pPr marL="0" algn="l" defTabSz="914400" rtl="0" eaLnBrk="1" fontAlgn="t" latinLnBrk="0" hangingPunct="1"/>
                      <a:endParaRPr lang="fr-FR" sz="1400" kern="1200" dirty="0">
                        <a:solidFill>
                          <a:srgbClr val="212121"/>
                        </a:solidFill>
                        <a:effectLst/>
                        <a:latin typeface="+mn-lt"/>
                        <a:ea typeface="+mn-ea"/>
                        <a:cs typeface="+mn-cs"/>
                      </a:endParaRPr>
                    </a:p>
                  </a:txBody>
                  <a:tcPr marL="76200" marR="76200" marT="0" marB="0"/>
                </a:tc>
                <a:extLst>
                  <a:ext uri="{0D108BD9-81ED-4DB2-BD59-A6C34878D82A}">
                    <a16:rowId xmlns:a16="http://schemas.microsoft.com/office/drawing/2014/main" val="2716225194"/>
                  </a:ext>
                </a:extLst>
              </a:tr>
              <a:tr h="435859">
                <a:tc>
                  <a:txBody>
                    <a:bodyPr/>
                    <a:lstStyle/>
                    <a:p>
                      <a:pPr algn="l" fontAlgn="t"/>
                      <a:r>
                        <a:rPr lang="en-US" sz="1400" dirty="0">
                          <a:solidFill>
                            <a:srgbClr val="212121"/>
                          </a:solidFill>
                          <a:effectLst/>
                        </a:rPr>
                        <a:t>Properties</a:t>
                      </a:r>
                    </a:p>
                  </a:txBody>
                  <a:tcPr marL="76200" marR="76200" marT="0" marB="0"/>
                </a:tc>
                <a:tc>
                  <a:txBody>
                    <a:bodyPr/>
                    <a:lstStyle/>
                    <a:p>
                      <a:pPr algn="l" fontAlgn="t"/>
                      <a:r>
                        <a:rPr lang="fr-FR" sz="1400" dirty="0" err="1">
                          <a:solidFill>
                            <a:srgbClr val="212121"/>
                          </a:solidFill>
                          <a:effectLst/>
                        </a:rPr>
                        <a:t>Rows</a:t>
                      </a:r>
                      <a:r>
                        <a:rPr lang="fr-FR" sz="1400" dirty="0">
                          <a:solidFill>
                            <a:srgbClr val="212121"/>
                          </a:solidFill>
                          <a:effectLst/>
                        </a:rPr>
                        <a:t> of table have the </a:t>
                      </a:r>
                      <a:r>
                        <a:rPr lang="fr-FR" sz="1400" dirty="0" err="1">
                          <a:solidFill>
                            <a:srgbClr val="212121"/>
                          </a:solidFill>
                          <a:effectLst/>
                        </a:rPr>
                        <a:t>same</a:t>
                      </a:r>
                      <a:r>
                        <a:rPr lang="fr-FR" sz="1400" dirty="0">
                          <a:solidFill>
                            <a:srgbClr val="212121"/>
                          </a:solidFill>
                          <a:effectLst/>
                        </a:rPr>
                        <a:t> </a:t>
                      </a:r>
                      <a:r>
                        <a:rPr lang="fr-FR" sz="1400" dirty="0" err="1">
                          <a:solidFill>
                            <a:srgbClr val="212121"/>
                          </a:solidFill>
                          <a:effectLst/>
                        </a:rPr>
                        <a:t>properties</a:t>
                      </a:r>
                      <a:endParaRPr lang="fr-FR" sz="1400" dirty="0">
                        <a:solidFill>
                          <a:srgbClr val="212121"/>
                        </a:solidFill>
                        <a:effectLst/>
                      </a:endParaRPr>
                    </a:p>
                  </a:txBody>
                  <a:tcPr marL="76200" marR="76200" marT="0" marB="0"/>
                </a:tc>
                <a:tc>
                  <a:txBody>
                    <a:bodyPr/>
                    <a:lstStyle/>
                    <a:p>
                      <a:pPr marL="0" algn="l" defTabSz="914400" rtl="0" eaLnBrk="1" fontAlgn="t" latinLnBrk="0" hangingPunct="1"/>
                      <a:r>
                        <a:rPr lang="fr-FR" sz="1400" kern="1200" dirty="0" err="1">
                          <a:solidFill>
                            <a:srgbClr val="212121"/>
                          </a:solidFill>
                          <a:effectLst/>
                          <a:latin typeface="+mn-lt"/>
                          <a:ea typeface="+mn-ea"/>
                          <a:cs typeface="+mn-cs"/>
                        </a:rPr>
                        <a:t>Entities</a:t>
                      </a:r>
                      <a:r>
                        <a:rPr lang="fr-FR" sz="1400" kern="1200" dirty="0">
                          <a:solidFill>
                            <a:srgbClr val="212121"/>
                          </a:solidFill>
                          <a:effectLst/>
                          <a:latin typeface="+mn-lt"/>
                          <a:ea typeface="+mn-ea"/>
                          <a:cs typeface="+mn-cs"/>
                        </a:rPr>
                        <a:t> of a </a:t>
                      </a:r>
                      <a:r>
                        <a:rPr lang="fr-FR" sz="1400" kern="1200" dirty="0" err="1">
                          <a:solidFill>
                            <a:srgbClr val="212121"/>
                          </a:solidFill>
                          <a:effectLst/>
                          <a:latin typeface="+mn-lt"/>
                          <a:ea typeface="+mn-ea"/>
                          <a:cs typeface="+mn-cs"/>
                        </a:rPr>
                        <a:t>kind</a:t>
                      </a:r>
                      <a:r>
                        <a:rPr lang="fr-FR" sz="1400" kern="1200" dirty="0">
                          <a:solidFill>
                            <a:srgbClr val="212121"/>
                          </a:solidFill>
                          <a:effectLst/>
                          <a:latin typeface="+mn-lt"/>
                          <a:ea typeface="+mn-ea"/>
                          <a:cs typeface="+mn-cs"/>
                        </a:rPr>
                        <a:t> can have </a:t>
                      </a:r>
                      <a:r>
                        <a:rPr lang="fr-FR" sz="1400" kern="1200" dirty="0" err="1">
                          <a:solidFill>
                            <a:srgbClr val="212121"/>
                          </a:solidFill>
                          <a:effectLst/>
                          <a:latin typeface="+mn-lt"/>
                          <a:ea typeface="+mn-ea"/>
                          <a:cs typeface="+mn-cs"/>
                        </a:rPr>
                        <a:t>different</a:t>
                      </a:r>
                      <a:r>
                        <a:rPr lang="fr-FR" sz="1400" kern="1200" dirty="0">
                          <a:solidFill>
                            <a:srgbClr val="212121"/>
                          </a:solidFill>
                          <a:effectLst/>
                          <a:latin typeface="+mn-lt"/>
                          <a:ea typeface="+mn-ea"/>
                          <a:cs typeface="+mn-cs"/>
                        </a:rPr>
                        <a:t> </a:t>
                      </a:r>
                      <a:r>
                        <a:rPr lang="fr-FR" sz="1400" kern="1200" dirty="0" err="1">
                          <a:solidFill>
                            <a:srgbClr val="212121"/>
                          </a:solidFill>
                          <a:effectLst/>
                          <a:latin typeface="+mn-lt"/>
                          <a:ea typeface="+mn-ea"/>
                          <a:cs typeface="+mn-cs"/>
                        </a:rPr>
                        <a:t>properties</a:t>
                      </a:r>
                      <a:endParaRPr lang="fr-FR" sz="1400" kern="1200" dirty="0">
                        <a:solidFill>
                          <a:srgbClr val="212121"/>
                        </a:solidFill>
                        <a:effectLst/>
                        <a:latin typeface="+mn-lt"/>
                        <a:ea typeface="+mn-ea"/>
                        <a:cs typeface="+mn-cs"/>
                      </a:endParaRPr>
                    </a:p>
                  </a:txBody>
                  <a:tcPr marL="76200" marR="76200" marT="0" marB="0"/>
                </a:tc>
                <a:tc>
                  <a:txBody>
                    <a:bodyPr/>
                    <a:lstStyle/>
                    <a:p>
                      <a:pPr marL="0" algn="l" defTabSz="914400" rtl="0" eaLnBrk="1" fontAlgn="t" latinLnBrk="0" hangingPunct="1"/>
                      <a:endParaRPr lang="fr-FR" sz="1400" kern="1200" dirty="0">
                        <a:solidFill>
                          <a:srgbClr val="212121"/>
                        </a:solidFill>
                        <a:effectLst/>
                        <a:latin typeface="+mn-lt"/>
                        <a:ea typeface="+mn-ea"/>
                        <a:cs typeface="+mn-cs"/>
                      </a:endParaRPr>
                    </a:p>
                  </a:txBody>
                  <a:tcPr marL="76200" marR="76200" marT="0" marB="0"/>
                </a:tc>
                <a:extLst>
                  <a:ext uri="{0D108BD9-81ED-4DB2-BD59-A6C34878D82A}">
                    <a16:rowId xmlns:a16="http://schemas.microsoft.com/office/drawing/2014/main" val="615494754"/>
                  </a:ext>
                </a:extLst>
              </a:tr>
              <a:tr h="653788">
                <a:tc>
                  <a:txBody>
                    <a:bodyPr/>
                    <a:lstStyle/>
                    <a:p>
                      <a:pPr algn="l" fontAlgn="t"/>
                      <a:r>
                        <a:rPr lang="en-US" sz="1400" dirty="0">
                          <a:solidFill>
                            <a:srgbClr val="212121"/>
                          </a:solidFill>
                          <a:effectLst/>
                        </a:rPr>
                        <a:t>Types</a:t>
                      </a:r>
                    </a:p>
                  </a:txBody>
                  <a:tcPr marL="76200" marR="76200" marT="0" marB="0"/>
                </a:tc>
                <a:tc>
                  <a:txBody>
                    <a:bodyPr/>
                    <a:lstStyle/>
                    <a:p>
                      <a:pPr algn="l" fontAlgn="t"/>
                      <a:r>
                        <a:rPr lang="fr-FR" sz="1400" dirty="0">
                          <a:solidFill>
                            <a:srgbClr val="212121"/>
                          </a:solidFill>
                          <a:effectLst/>
                        </a:rPr>
                        <a:t>Types of all values in a </a:t>
                      </a:r>
                      <a:r>
                        <a:rPr lang="fr-FR" sz="1400" dirty="0" err="1">
                          <a:solidFill>
                            <a:srgbClr val="212121"/>
                          </a:solidFill>
                          <a:effectLst/>
                        </a:rPr>
                        <a:t>column</a:t>
                      </a:r>
                      <a:r>
                        <a:rPr lang="fr-FR" sz="1400" dirty="0">
                          <a:solidFill>
                            <a:srgbClr val="212121"/>
                          </a:solidFill>
                          <a:effectLst/>
                        </a:rPr>
                        <a:t> are the </a:t>
                      </a:r>
                      <a:r>
                        <a:rPr lang="fr-FR" sz="1400" dirty="0" err="1">
                          <a:solidFill>
                            <a:srgbClr val="212121"/>
                          </a:solidFill>
                          <a:effectLst/>
                        </a:rPr>
                        <a:t>same</a:t>
                      </a:r>
                      <a:endParaRPr lang="fr-FR" sz="1400" dirty="0">
                        <a:solidFill>
                          <a:srgbClr val="212121"/>
                        </a:solidFill>
                        <a:effectLst/>
                      </a:endParaRPr>
                    </a:p>
                  </a:txBody>
                  <a:tcPr marL="76200" marR="76200" marT="0" marB="0"/>
                </a:tc>
                <a:tc>
                  <a:txBody>
                    <a:bodyPr/>
                    <a:lstStyle/>
                    <a:p>
                      <a:r>
                        <a:rPr lang="fr-FR" sz="1400" dirty="0"/>
                        <a:t>Types of </a:t>
                      </a:r>
                      <a:r>
                        <a:rPr lang="fr-FR" sz="1400" dirty="0" err="1"/>
                        <a:t>different</a:t>
                      </a:r>
                      <a:r>
                        <a:rPr lang="fr-FR" sz="1400" dirty="0"/>
                        <a:t> </a:t>
                      </a:r>
                      <a:r>
                        <a:rPr lang="fr-FR" sz="1400" dirty="0" err="1"/>
                        <a:t>properties</a:t>
                      </a:r>
                      <a:r>
                        <a:rPr lang="fr-FR" sz="1400" dirty="0"/>
                        <a:t> </a:t>
                      </a:r>
                      <a:r>
                        <a:rPr lang="fr-FR" sz="1400" dirty="0" err="1"/>
                        <a:t>with</a:t>
                      </a:r>
                      <a:r>
                        <a:rPr lang="fr-FR" sz="1400" dirty="0"/>
                        <a:t> </a:t>
                      </a:r>
                      <a:r>
                        <a:rPr lang="fr-FR" sz="1400" dirty="0" err="1"/>
                        <a:t>same</a:t>
                      </a:r>
                      <a:r>
                        <a:rPr lang="fr-FR" sz="1400" dirty="0"/>
                        <a:t> </a:t>
                      </a:r>
                      <a:r>
                        <a:rPr lang="fr-FR" sz="1400" dirty="0" err="1"/>
                        <a:t>name</a:t>
                      </a:r>
                      <a:r>
                        <a:rPr lang="fr-FR" sz="1400" dirty="0"/>
                        <a:t> in an </a:t>
                      </a:r>
                      <a:r>
                        <a:rPr lang="fr-FR" sz="1400" dirty="0" err="1"/>
                        <a:t>entity</a:t>
                      </a:r>
                      <a:r>
                        <a:rPr lang="fr-FR" sz="1400" dirty="0"/>
                        <a:t> can </a:t>
                      </a:r>
                      <a:r>
                        <a:rPr lang="fr-FR" sz="1400" dirty="0" err="1"/>
                        <a:t>be</a:t>
                      </a:r>
                      <a:r>
                        <a:rPr lang="fr-FR" sz="1400" dirty="0"/>
                        <a:t> </a:t>
                      </a:r>
                      <a:r>
                        <a:rPr lang="fr-FR" sz="1400" dirty="0" err="1"/>
                        <a:t>different</a:t>
                      </a:r>
                      <a:endParaRPr lang="fr-FR" sz="1400" dirty="0"/>
                    </a:p>
                  </a:txBody>
                  <a:tcPr marL="76200" marR="76200" marT="0" marB="0"/>
                </a:tc>
                <a:tc>
                  <a:txBody>
                    <a:bodyPr/>
                    <a:lstStyle/>
                    <a:p>
                      <a:endParaRPr lang="fr-FR" sz="1400" dirty="0"/>
                    </a:p>
                  </a:txBody>
                  <a:tcPr marL="76200" marR="76200" marT="0" marB="0"/>
                </a:tc>
                <a:extLst>
                  <a:ext uri="{0D108BD9-81ED-4DB2-BD59-A6C34878D82A}">
                    <a16:rowId xmlns:a16="http://schemas.microsoft.com/office/drawing/2014/main" val="519926010"/>
                  </a:ext>
                </a:extLst>
              </a:tr>
              <a:tr h="299638">
                <a:tc>
                  <a:txBody>
                    <a:bodyPr/>
                    <a:lstStyle/>
                    <a:p>
                      <a:pPr algn="l" fontAlgn="t"/>
                      <a:r>
                        <a:rPr lang="en-US" sz="1400" dirty="0">
                          <a:solidFill>
                            <a:srgbClr val="212121"/>
                          </a:solidFill>
                          <a:effectLst/>
                        </a:rPr>
                        <a:t>Joins</a:t>
                      </a:r>
                    </a:p>
                  </a:txBody>
                  <a:tcPr marL="76200" marR="76200" marT="0" marB="0"/>
                </a:tc>
                <a:tc>
                  <a:txBody>
                    <a:bodyPr/>
                    <a:lstStyle/>
                    <a:p>
                      <a:pPr algn="l" fontAlgn="t"/>
                      <a:r>
                        <a:rPr lang="fr-FR" sz="1400" dirty="0">
                          <a:solidFill>
                            <a:srgbClr val="212121"/>
                          </a:solidFill>
                          <a:effectLst/>
                        </a:rPr>
                        <a:t>A lot</a:t>
                      </a:r>
                    </a:p>
                  </a:txBody>
                  <a:tcPr marL="76200" marR="76200" marT="0" marB="0"/>
                </a:tc>
                <a:tc>
                  <a:txBody>
                    <a:bodyPr/>
                    <a:lstStyle/>
                    <a:p>
                      <a:r>
                        <a:rPr lang="fr-FR" sz="1400" dirty="0"/>
                        <a:t>No joins</a:t>
                      </a:r>
                    </a:p>
                  </a:txBody>
                  <a:tcPr marL="76200" marR="76200" marT="0" marB="0"/>
                </a:tc>
                <a:tc>
                  <a:txBody>
                    <a:bodyPr/>
                    <a:lstStyle/>
                    <a:p>
                      <a:endParaRPr lang="fr-FR" sz="1400" dirty="0"/>
                    </a:p>
                  </a:txBody>
                  <a:tcPr marL="76200" marR="76200" marT="0" marB="0"/>
                </a:tc>
                <a:extLst>
                  <a:ext uri="{0D108BD9-81ED-4DB2-BD59-A6C34878D82A}">
                    <a16:rowId xmlns:a16="http://schemas.microsoft.com/office/drawing/2014/main" val="1619784069"/>
                  </a:ext>
                </a:extLst>
              </a:tr>
              <a:tr h="435859">
                <a:tc>
                  <a:txBody>
                    <a:bodyPr/>
                    <a:lstStyle/>
                    <a:p>
                      <a:pPr algn="l" fontAlgn="t"/>
                      <a:r>
                        <a:rPr lang="en-US" sz="1400" dirty="0">
                          <a:solidFill>
                            <a:srgbClr val="212121"/>
                          </a:solidFill>
                          <a:effectLst/>
                        </a:rPr>
                        <a:t>Filters</a:t>
                      </a:r>
                    </a:p>
                  </a:txBody>
                  <a:tcPr marL="76200" marR="76200" marT="0" marB="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dirty="0">
                          <a:solidFill>
                            <a:srgbClr val="212121"/>
                          </a:solidFill>
                          <a:effectLst/>
                        </a:rPr>
                        <a:t>Filtering on subqueries</a:t>
                      </a:r>
                    </a:p>
                    <a:p>
                      <a:pPr algn="l" fontAlgn="t"/>
                      <a:endParaRPr lang="fr-FR" sz="1400" dirty="0">
                        <a:solidFill>
                          <a:srgbClr val="212121"/>
                        </a:solidFill>
                        <a:effectLst/>
                      </a:endParaRPr>
                    </a:p>
                  </a:txBody>
                  <a:tcPr marL="76200" marR="76200" marT="0" marB="0"/>
                </a:tc>
                <a:tc>
                  <a:txBody>
                    <a:bodyPr/>
                    <a:lstStyle/>
                    <a:p>
                      <a:r>
                        <a:rPr lang="fr-FR" sz="1400" dirty="0"/>
                        <a:t>No </a:t>
                      </a:r>
                      <a:r>
                        <a:rPr lang="fr-FR" sz="1400" dirty="0" err="1"/>
                        <a:t>filtering</a:t>
                      </a:r>
                      <a:r>
                        <a:rPr lang="fr-FR" sz="1400" dirty="0"/>
                        <a:t> on </a:t>
                      </a:r>
                      <a:r>
                        <a:rPr lang="fr-FR" sz="1400" dirty="0" err="1"/>
                        <a:t>subqueries</a:t>
                      </a:r>
                      <a:endParaRPr lang="fr-FR" sz="1400" dirty="0"/>
                    </a:p>
                  </a:txBody>
                  <a:tcPr marL="76200" marR="76200" marT="0" marB="0"/>
                </a:tc>
                <a:tc>
                  <a:txBody>
                    <a:bodyPr/>
                    <a:lstStyle/>
                    <a:p>
                      <a:endParaRPr lang="fr-FR" sz="1400" dirty="0"/>
                    </a:p>
                  </a:txBody>
                  <a:tcPr marL="76200" marR="76200" marT="0" marB="0"/>
                </a:tc>
                <a:extLst>
                  <a:ext uri="{0D108BD9-81ED-4DB2-BD59-A6C34878D82A}">
                    <a16:rowId xmlns:a16="http://schemas.microsoft.com/office/drawing/2014/main" val="2948138581"/>
                  </a:ext>
                </a:extLst>
              </a:tr>
              <a:tr h="435859">
                <a:tc>
                  <a:txBody>
                    <a:bodyPr/>
                    <a:lstStyle/>
                    <a:p>
                      <a:pPr algn="l" fontAlgn="t"/>
                      <a:r>
                        <a:rPr lang="en-US" sz="1400" dirty="0">
                          <a:solidFill>
                            <a:srgbClr val="212121"/>
                          </a:solidFill>
                          <a:effectLst/>
                        </a:rPr>
                        <a:t>Inequality filter</a:t>
                      </a:r>
                    </a:p>
                  </a:txBody>
                  <a:tcPr marL="76200" marR="76200" marT="0" marB="0"/>
                </a:tc>
                <a:tc>
                  <a:txBody>
                    <a:bodyPr/>
                    <a:lstStyle/>
                    <a:p>
                      <a:pPr algn="l" fontAlgn="t"/>
                      <a:r>
                        <a:rPr lang="fr-FR" sz="1400" dirty="0">
                          <a:solidFill>
                            <a:srgbClr val="212121"/>
                          </a:solidFill>
                          <a:effectLst/>
                        </a:rPr>
                        <a:t>Multiple</a:t>
                      </a:r>
                    </a:p>
                  </a:txBody>
                  <a:tcPr marL="76200" marR="76200" marT="0" marB="0"/>
                </a:tc>
                <a:tc>
                  <a:txBody>
                    <a:bodyPr/>
                    <a:lstStyle/>
                    <a:p>
                      <a:r>
                        <a:rPr lang="fr-FR" sz="1400" dirty="0" err="1"/>
                        <a:t>Only</a:t>
                      </a:r>
                      <a:r>
                        <a:rPr lang="fr-FR" sz="1400" dirty="0"/>
                        <a:t> one </a:t>
                      </a:r>
                      <a:r>
                        <a:rPr lang="fr-FR" sz="1400" dirty="0" err="1"/>
                        <a:t>inequality</a:t>
                      </a:r>
                      <a:r>
                        <a:rPr lang="fr-FR" sz="1400" dirty="0"/>
                        <a:t> </a:t>
                      </a:r>
                      <a:r>
                        <a:rPr lang="fr-FR" sz="1400" dirty="0" err="1"/>
                        <a:t>filter</a:t>
                      </a:r>
                      <a:r>
                        <a:rPr lang="fr-FR" sz="1400" dirty="0"/>
                        <a:t> per </a:t>
                      </a:r>
                      <a:r>
                        <a:rPr lang="fr-FR" sz="1400" dirty="0" err="1"/>
                        <a:t>query</a:t>
                      </a:r>
                      <a:endParaRPr lang="fr-FR" sz="1400" dirty="0"/>
                    </a:p>
                  </a:txBody>
                  <a:tcPr marL="76200" marR="76200" marT="0" marB="0"/>
                </a:tc>
                <a:tc>
                  <a:txBody>
                    <a:bodyPr/>
                    <a:lstStyle/>
                    <a:p>
                      <a:endParaRPr lang="fr-FR" sz="1400" dirty="0"/>
                    </a:p>
                  </a:txBody>
                  <a:tcPr marL="76200" marR="76200" marT="0" marB="0"/>
                </a:tc>
                <a:extLst>
                  <a:ext uri="{0D108BD9-81ED-4DB2-BD59-A6C34878D82A}">
                    <a16:rowId xmlns:a16="http://schemas.microsoft.com/office/drawing/2014/main" val="2764507814"/>
                  </a:ext>
                </a:extLst>
              </a:tr>
              <a:tr h="435859">
                <a:tc>
                  <a:txBody>
                    <a:bodyPr/>
                    <a:lstStyle/>
                    <a:p>
                      <a:pPr algn="l" fontAlgn="t"/>
                      <a:r>
                        <a:rPr lang="en-US" sz="1400" dirty="0">
                          <a:solidFill>
                            <a:srgbClr val="212121"/>
                          </a:solidFill>
                          <a:effectLst/>
                        </a:rPr>
                        <a:t>Query execution time</a:t>
                      </a:r>
                    </a:p>
                  </a:txBody>
                  <a:tcPr marL="76200" marR="76200" marT="0" marB="0"/>
                </a:tc>
                <a:tc>
                  <a:txBody>
                    <a:bodyPr/>
                    <a:lstStyle/>
                    <a:p>
                      <a:pPr algn="l" fontAlgn="t"/>
                      <a:r>
                        <a:rPr lang="fr-FR" sz="1400" dirty="0" err="1">
                          <a:solidFill>
                            <a:srgbClr val="212121"/>
                          </a:solidFill>
                          <a:effectLst/>
                        </a:rPr>
                        <a:t>Depends</a:t>
                      </a:r>
                      <a:r>
                        <a:rPr lang="fr-FR" sz="1400" dirty="0">
                          <a:solidFill>
                            <a:srgbClr val="212121"/>
                          </a:solidFill>
                          <a:effectLst/>
                        </a:rPr>
                        <a:t> of the </a:t>
                      </a:r>
                      <a:r>
                        <a:rPr lang="fr-FR" sz="1400" dirty="0" err="1">
                          <a:solidFill>
                            <a:srgbClr val="212121"/>
                          </a:solidFill>
                          <a:effectLst/>
                        </a:rPr>
                        <a:t>dataset</a:t>
                      </a:r>
                      <a:r>
                        <a:rPr lang="fr-FR" sz="1400" dirty="0">
                          <a:solidFill>
                            <a:srgbClr val="212121"/>
                          </a:solidFill>
                          <a:effectLst/>
                        </a:rPr>
                        <a:t> size + </a:t>
                      </a:r>
                      <a:r>
                        <a:rPr lang="fr-FR" sz="1400" dirty="0" err="1">
                          <a:solidFill>
                            <a:srgbClr val="212121"/>
                          </a:solidFill>
                          <a:effectLst/>
                        </a:rPr>
                        <a:t>dataset</a:t>
                      </a:r>
                      <a:r>
                        <a:rPr lang="fr-FR" sz="1400" dirty="0">
                          <a:solidFill>
                            <a:srgbClr val="212121"/>
                          </a:solidFill>
                          <a:effectLst/>
                        </a:rPr>
                        <a:t> </a:t>
                      </a:r>
                      <a:r>
                        <a:rPr lang="fr-FR" sz="1400" dirty="0" err="1">
                          <a:solidFill>
                            <a:srgbClr val="212121"/>
                          </a:solidFill>
                          <a:effectLst/>
                        </a:rPr>
                        <a:t>results</a:t>
                      </a:r>
                      <a:endParaRPr lang="fr-FR" sz="1400" dirty="0">
                        <a:solidFill>
                          <a:srgbClr val="212121"/>
                        </a:solidFill>
                        <a:effectLst/>
                      </a:endParaRPr>
                    </a:p>
                  </a:txBody>
                  <a:tcPr marL="76200" marR="76200" marT="0" marB="0"/>
                </a:tc>
                <a:tc>
                  <a:txBody>
                    <a:bodyPr/>
                    <a:lstStyle/>
                    <a:p>
                      <a:r>
                        <a:rPr lang="fr-FR" sz="1400" dirty="0" err="1"/>
                        <a:t>Depends</a:t>
                      </a:r>
                      <a:r>
                        <a:rPr lang="fr-FR" sz="1400" dirty="0"/>
                        <a:t> </a:t>
                      </a:r>
                      <a:r>
                        <a:rPr lang="fr-FR" sz="1400" dirty="0" err="1"/>
                        <a:t>only</a:t>
                      </a:r>
                      <a:r>
                        <a:rPr lang="fr-FR" sz="1400" dirty="0"/>
                        <a:t> on </a:t>
                      </a:r>
                      <a:r>
                        <a:rPr lang="fr-FR" sz="1400" dirty="0" err="1"/>
                        <a:t>results</a:t>
                      </a:r>
                      <a:r>
                        <a:rPr lang="fr-FR" sz="1400" dirty="0"/>
                        <a:t> size</a:t>
                      </a:r>
                    </a:p>
                  </a:txBody>
                  <a:tcPr marL="76200" marR="76200" marT="0" marB="0"/>
                </a:tc>
                <a:tc>
                  <a:txBody>
                    <a:bodyPr/>
                    <a:lstStyle/>
                    <a:p>
                      <a:endParaRPr lang="fr-FR" sz="1400" dirty="0"/>
                    </a:p>
                  </a:txBody>
                  <a:tcPr marL="76200" marR="76200" marT="0" marB="0"/>
                </a:tc>
                <a:extLst>
                  <a:ext uri="{0D108BD9-81ED-4DB2-BD59-A6C34878D82A}">
                    <a16:rowId xmlns:a16="http://schemas.microsoft.com/office/drawing/2014/main" val="2936570176"/>
                  </a:ext>
                </a:extLst>
              </a:tr>
              <a:tr h="1525505">
                <a:tc gridSpan="4">
                  <a:txBody>
                    <a:bodyPr/>
                    <a:lstStyle/>
                    <a:p>
                      <a:pPr algn="l" fontAlgn="t"/>
                      <a:r>
                        <a:rPr lang="en-US" sz="1400" dirty="0" err="1">
                          <a:solidFill>
                            <a:srgbClr val="212121"/>
                          </a:solidFill>
                          <a:effectLst/>
                        </a:rPr>
                        <a:t>Firestore</a:t>
                      </a:r>
                      <a:r>
                        <a:rPr lang="en-US" sz="1400" dirty="0">
                          <a:solidFill>
                            <a:srgbClr val="212121"/>
                          </a:solidFill>
                          <a:effectLst/>
                        </a:rPr>
                        <a:t> is the new Datastore re-brad name with a native mode (new version) and datastore mode (old one).</a:t>
                      </a:r>
                    </a:p>
                    <a:p>
                      <a:pPr algn="l" fontAlgn="t"/>
                      <a:r>
                        <a:rPr lang="en-US" sz="1400" dirty="0">
                          <a:solidFill>
                            <a:srgbClr val="212121"/>
                          </a:solidFill>
                          <a:effectLst/>
                        </a:rPr>
                        <a:t>New features:</a:t>
                      </a:r>
                    </a:p>
                    <a:p>
                      <a:pPr marL="285750" indent="-285750">
                        <a:buFont typeface="Arial" panose="020B0604020202020204" pitchFamily="34" charset="0"/>
                        <a:buChar char="•"/>
                      </a:pPr>
                      <a:r>
                        <a:rPr lang="en-US" sz="1400" b="0" i="0" kern="1200" dirty="0">
                          <a:solidFill>
                            <a:schemeClr val="dk1"/>
                          </a:solidFill>
                          <a:effectLst/>
                          <a:latin typeface="+mn-lt"/>
                          <a:ea typeface="+mn-ea"/>
                          <a:cs typeface="+mn-cs"/>
                        </a:rPr>
                        <a:t>A new, strongly consistent storage layer</a:t>
                      </a:r>
                    </a:p>
                    <a:p>
                      <a:pPr marL="285750" indent="-285750">
                        <a:buFont typeface="Arial" panose="020B0604020202020204" pitchFamily="34" charset="0"/>
                        <a:buChar char="•"/>
                      </a:pPr>
                      <a:r>
                        <a:rPr lang="en-US" sz="1400" b="0" i="0" kern="1200" dirty="0">
                          <a:solidFill>
                            <a:schemeClr val="dk1"/>
                          </a:solidFill>
                          <a:effectLst/>
                          <a:latin typeface="+mn-lt"/>
                          <a:ea typeface="+mn-ea"/>
                          <a:cs typeface="+mn-cs"/>
                        </a:rPr>
                        <a:t>A collection and document data model</a:t>
                      </a:r>
                    </a:p>
                    <a:p>
                      <a:pPr marL="285750" indent="-285750">
                        <a:buFont typeface="Arial" panose="020B0604020202020204" pitchFamily="34" charset="0"/>
                        <a:buChar char="•"/>
                      </a:pPr>
                      <a:r>
                        <a:rPr lang="en-US" sz="1400" b="0" i="0" kern="1200" dirty="0">
                          <a:solidFill>
                            <a:schemeClr val="dk1"/>
                          </a:solidFill>
                          <a:effectLst/>
                          <a:latin typeface="+mn-lt"/>
                          <a:ea typeface="+mn-ea"/>
                          <a:cs typeface="+mn-cs"/>
                        </a:rPr>
                        <a:t>Real-time updates</a:t>
                      </a:r>
                    </a:p>
                    <a:p>
                      <a:pPr marL="285750" indent="-285750">
                        <a:buFont typeface="Arial" panose="020B0604020202020204" pitchFamily="34" charset="0"/>
                        <a:buChar char="•"/>
                      </a:pPr>
                      <a:r>
                        <a:rPr lang="en-US" sz="1400" b="0" i="0" kern="1200" dirty="0">
                          <a:solidFill>
                            <a:schemeClr val="dk1"/>
                          </a:solidFill>
                          <a:effectLst/>
                          <a:latin typeface="+mn-lt"/>
                          <a:ea typeface="+mn-ea"/>
                          <a:cs typeface="+mn-cs"/>
                        </a:rPr>
                        <a:t>Mobile and Web client libraries</a:t>
                      </a:r>
                    </a:p>
                    <a:p>
                      <a:pPr algn="l" fontAlgn="t"/>
                      <a:endParaRPr lang="en-US" sz="1400" dirty="0">
                        <a:solidFill>
                          <a:srgbClr val="212121"/>
                        </a:solidFill>
                        <a:effectLst/>
                      </a:endParaRPr>
                    </a:p>
                  </a:txBody>
                  <a:tcPr marL="76200" marR="76200" marT="0" marB="0"/>
                </a:tc>
                <a:tc hMerge="1">
                  <a:txBody>
                    <a:bodyPr/>
                    <a:lstStyle/>
                    <a:p>
                      <a:pPr algn="l" fontAlgn="t"/>
                      <a:endParaRPr lang="fr-FR" dirty="0">
                        <a:solidFill>
                          <a:srgbClr val="212121"/>
                        </a:solidFill>
                        <a:effectLst/>
                      </a:endParaRPr>
                    </a:p>
                  </a:txBody>
                  <a:tcPr marL="76200" marR="76200" marT="0" marB="0"/>
                </a:tc>
                <a:tc hMerge="1">
                  <a:txBody>
                    <a:bodyPr/>
                    <a:lstStyle/>
                    <a:p>
                      <a:endParaRPr lang="fr-FR" dirty="0"/>
                    </a:p>
                  </a:txBody>
                  <a:tcPr marL="76200" marR="76200" marT="0" marB="0"/>
                </a:tc>
                <a:tc hMerge="1">
                  <a:txBody>
                    <a:bodyPr/>
                    <a:lstStyle/>
                    <a:p>
                      <a:endParaRPr lang="fr-FR" dirty="0"/>
                    </a:p>
                  </a:txBody>
                  <a:tcPr marL="76200" marR="76200" marT="0" marB="0"/>
                </a:tc>
                <a:extLst>
                  <a:ext uri="{0D108BD9-81ED-4DB2-BD59-A6C34878D82A}">
                    <a16:rowId xmlns:a16="http://schemas.microsoft.com/office/drawing/2014/main" val="1477417342"/>
                  </a:ext>
                </a:extLst>
              </a:tr>
            </a:tbl>
          </a:graphicData>
        </a:graphic>
      </p:graphicFrame>
    </p:spTree>
    <p:extLst>
      <p:ext uri="{BB962C8B-B14F-4D97-AF65-F5344CB8AC3E}">
        <p14:creationId xmlns:p14="http://schemas.microsoft.com/office/powerpoint/2010/main" val="4182562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au 4">
            <a:extLst>
              <a:ext uri="{FF2B5EF4-FFF2-40B4-BE49-F238E27FC236}">
                <a16:creationId xmlns:a16="http://schemas.microsoft.com/office/drawing/2014/main" id="{6C79DEC6-27E4-49FE-8822-A2DBE93FAF82}"/>
              </a:ext>
            </a:extLst>
          </p:cNvPr>
          <p:cNvGraphicFramePr>
            <a:graphicFrameLocks noGrp="1"/>
          </p:cNvGraphicFramePr>
          <p:nvPr>
            <p:extLst>
              <p:ext uri="{D42A27DB-BD31-4B8C-83A1-F6EECF244321}">
                <p14:modId xmlns:p14="http://schemas.microsoft.com/office/powerpoint/2010/main" val="1980857289"/>
              </p:ext>
            </p:extLst>
          </p:nvPr>
        </p:nvGraphicFramePr>
        <p:xfrm>
          <a:off x="0" y="2"/>
          <a:ext cx="12192001" cy="6857997"/>
        </p:xfrm>
        <a:graphic>
          <a:graphicData uri="http://schemas.openxmlformats.org/drawingml/2006/table">
            <a:tbl>
              <a:tblPr firstRow="1" bandRow="1">
                <a:tableStyleId>{5C22544A-7EE6-4342-B048-85BDC9FD1C3A}</a:tableStyleId>
              </a:tblPr>
              <a:tblGrid>
                <a:gridCol w="1644413">
                  <a:extLst>
                    <a:ext uri="{9D8B030D-6E8A-4147-A177-3AD203B41FA5}">
                      <a16:colId xmlns:a16="http://schemas.microsoft.com/office/drawing/2014/main" val="2002927538"/>
                    </a:ext>
                  </a:extLst>
                </a:gridCol>
                <a:gridCol w="4867899">
                  <a:extLst>
                    <a:ext uri="{9D8B030D-6E8A-4147-A177-3AD203B41FA5}">
                      <a16:colId xmlns:a16="http://schemas.microsoft.com/office/drawing/2014/main" val="432903157"/>
                    </a:ext>
                  </a:extLst>
                </a:gridCol>
                <a:gridCol w="5679689">
                  <a:extLst>
                    <a:ext uri="{9D8B030D-6E8A-4147-A177-3AD203B41FA5}">
                      <a16:colId xmlns:a16="http://schemas.microsoft.com/office/drawing/2014/main" val="1550555294"/>
                    </a:ext>
                  </a:extLst>
                </a:gridCol>
              </a:tblGrid>
              <a:tr h="642895">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400" b="1" kern="1200" dirty="0">
                          <a:solidFill>
                            <a:schemeClr val="tx1"/>
                          </a:solidFill>
                          <a:effectLst/>
                          <a:latin typeface="Roboto"/>
                          <a:ea typeface="+mn-ea"/>
                          <a:cs typeface="+mn-cs"/>
                        </a:rPr>
                        <a:t>Full </a:t>
                      </a:r>
                      <a:r>
                        <a:rPr lang="fr-FR" sz="1400" b="1" kern="1200" dirty="0" err="1">
                          <a:solidFill>
                            <a:schemeClr val="tx1"/>
                          </a:solidFill>
                          <a:effectLst/>
                          <a:latin typeface="Roboto"/>
                          <a:ea typeface="+mn-ea"/>
                          <a:cs typeface="+mn-cs"/>
                        </a:rPr>
                        <a:t>indexing</a:t>
                      </a:r>
                      <a:endParaRPr lang="fr-FR" sz="1400" b="1" kern="1200" dirty="0">
                        <a:solidFill>
                          <a:schemeClr val="tx1"/>
                        </a:solidFill>
                        <a:effectLst/>
                        <a:latin typeface="Roboto"/>
                        <a:ea typeface="+mn-ea"/>
                        <a:cs typeface="+mn-cs"/>
                      </a:endParaRPr>
                    </a:p>
                  </a:txBody>
                  <a:tcPr marL="95250" marR="381000" marT="247650" marB="0">
                    <a:noFill/>
                  </a:tcPr>
                </a:tc>
                <a:tc gridSpan="2">
                  <a:txBody>
                    <a:bodyPr/>
                    <a:lstStyle/>
                    <a:p>
                      <a:pPr marL="285750" marR="0" lvl="0" indent="-285750" algn="l" defTabSz="914400" rtl="0" eaLnBrk="1" fontAlgn="t" latinLnBrk="0" hangingPunct="1">
                        <a:lnSpc>
                          <a:spcPct val="100000"/>
                        </a:lnSpc>
                        <a:spcBef>
                          <a:spcPts val="0"/>
                        </a:spcBef>
                        <a:spcAft>
                          <a:spcPts val="0"/>
                        </a:spcAft>
                        <a:buClrTx/>
                        <a:buSzTx/>
                        <a:buFontTx/>
                        <a:buChar char="-"/>
                        <a:tabLst/>
                        <a:defRPr/>
                      </a:pP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built-in</a:t>
                      </a:r>
                      <a:r>
                        <a:rPr lang="fr-FR" sz="1400" b="0" i="0" kern="1200" dirty="0">
                          <a:solidFill>
                            <a:schemeClr val="dk1"/>
                          </a:solidFill>
                          <a:effectLst/>
                          <a:latin typeface="+mn-lt"/>
                          <a:ea typeface="+mn-ea"/>
                          <a:cs typeface="+mn-cs"/>
                        </a:rPr>
                        <a:t> » Indexes on </a:t>
                      </a:r>
                      <a:r>
                        <a:rPr lang="fr-FR" sz="1400" b="0" i="0" kern="1200" dirty="0" err="1">
                          <a:solidFill>
                            <a:schemeClr val="dk1"/>
                          </a:solidFill>
                          <a:effectLst/>
                          <a:latin typeface="+mn-lt"/>
                          <a:ea typeface="+mn-ea"/>
                          <a:cs typeface="+mn-cs"/>
                        </a:rPr>
                        <a:t>each</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property</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field</a:t>
                      </a:r>
                      <a:r>
                        <a:rPr lang="fr-FR" sz="1400" b="0" i="0" kern="1200" dirty="0">
                          <a:solidFill>
                            <a:schemeClr val="dk1"/>
                          </a:solidFill>
                          <a:effectLst/>
                          <a:latin typeface="+mn-lt"/>
                          <a:ea typeface="+mn-ea"/>
                          <a:cs typeface="+mn-cs"/>
                        </a:rPr>
                        <a:t>) of </a:t>
                      </a:r>
                      <a:r>
                        <a:rPr lang="fr-FR" sz="1400" b="0" i="0" kern="1200" dirty="0" err="1">
                          <a:solidFill>
                            <a:schemeClr val="dk1"/>
                          </a:solidFill>
                          <a:effectLst/>
                          <a:latin typeface="+mn-lt"/>
                          <a:ea typeface="+mn-ea"/>
                          <a:cs typeface="+mn-cs"/>
                        </a:rPr>
                        <a:t>each</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entity</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kind</a:t>
                      </a:r>
                      <a:r>
                        <a:rPr lang="fr-FR" sz="1400" b="0" i="0" kern="1200" dirty="0">
                          <a:solidFill>
                            <a:schemeClr val="dk1"/>
                          </a:solidFill>
                          <a:effectLst/>
                          <a:latin typeface="+mn-lt"/>
                          <a:ea typeface="+mn-ea"/>
                          <a:cs typeface="+mn-cs"/>
                        </a:rPr>
                        <a:t> (table </a:t>
                      </a:r>
                      <a:r>
                        <a:rPr lang="fr-FR" sz="1400" b="0" i="0" kern="1200" dirty="0" err="1">
                          <a:solidFill>
                            <a:schemeClr val="dk1"/>
                          </a:solidFill>
                          <a:effectLst/>
                          <a:latin typeface="+mn-lt"/>
                          <a:ea typeface="+mn-ea"/>
                          <a:cs typeface="+mn-cs"/>
                        </a:rPr>
                        <a:t>row</a:t>
                      </a:r>
                      <a:r>
                        <a:rPr lang="fr-FR" sz="1400" b="0" i="0" kern="1200" dirty="0">
                          <a:solidFill>
                            <a:schemeClr val="dk1"/>
                          </a:solidFill>
                          <a:effectLst/>
                          <a:latin typeface="+mn-lt"/>
                          <a:ea typeface="+mn-ea"/>
                          <a:cs typeface="+mn-cs"/>
                        </a:rPr>
                        <a:t>).</a:t>
                      </a:r>
                    </a:p>
                    <a:p>
                      <a:pPr marL="285750" marR="0" lvl="0" indent="-285750" algn="l" defTabSz="914400" rtl="0" eaLnBrk="1" fontAlgn="t" latinLnBrk="0" hangingPunct="1">
                        <a:lnSpc>
                          <a:spcPct val="100000"/>
                        </a:lnSpc>
                        <a:spcBef>
                          <a:spcPts val="0"/>
                        </a:spcBef>
                        <a:spcAft>
                          <a:spcPts val="0"/>
                        </a:spcAft>
                        <a:buClrTx/>
                        <a:buSzTx/>
                        <a:buFontTx/>
                        <a:buChar char="-"/>
                        <a:tabLst/>
                        <a:defRPr/>
                      </a:pPr>
                      <a:r>
                        <a:rPr lang="fr-FR" sz="1400" b="0" i="0" kern="1200" dirty="0" err="1">
                          <a:solidFill>
                            <a:schemeClr val="dk1"/>
                          </a:solidFill>
                          <a:effectLst/>
                          <a:latin typeface="+mn-lt"/>
                          <a:ea typeface="+mn-ea"/>
                          <a:cs typeface="+mn-cs"/>
                        </a:rPr>
                        <a:t>Compostire</a:t>
                      </a:r>
                      <a:r>
                        <a:rPr lang="fr-FR" sz="1400" b="0" i="0" kern="1200" dirty="0">
                          <a:solidFill>
                            <a:schemeClr val="dk1"/>
                          </a:solidFill>
                          <a:effectLst/>
                          <a:latin typeface="+mn-lt"/>
                          <a:ea typeface="+mn-ea"/>
                          <a:cs typeface="+mn-cs"/>
                        </a:rPr>
                        <a:t> indexes on multiple </a:t>
                      </a:r>
                      <a:r>
                        <a:rPr lang="fr-FR" sz="1400" b="0" i="0" kern="1200" dirty="0" err="1">
                          <a:solidFill>
                            <a:schemeClr val="dk1"/>
                          </a:solidFill>
                          <a:effectLst/>
                          <a:latin typeface="+mn-lt"/>
                          <a:ea typeface="+mn-ea"/>
                          <a:cs typeface="+mn-cs"/>
                        </a:rPr>
                        <a:t>property</a:t>
                      </a:r>
                      <a:r>
                        <a:rPr lang="fr-FR" sz="1400" b="0" i="0" kern="1200" dirty="0">
                          <a:solidFill>
                            <a:schemeClr val="dk1"/>
                          </a:solidFill>
                          <a:effectLst/>
                          <a:latin typeface="+mn-lt"/>
                          <a:ea typeface="+mn-ea"/>
                          <a:cs typeface="+mn-cs"/>
                        </a:rPr>
                        <a:t> values.</a:t>
                      </a:r>
                    </a:p>
                    <a:p>
                      <a:pPr marL="285750" marR="0" lvl="0" indent="-285750" algn="l" defTabSz="914400" rtl="0" eaLnBrk="1" fontAlgn="t" latinLnBrk="0" hangingPunct="1">
                        <a:lnSpc>
                          <a:spcPct val="100000"/>
                        </a:lnSpc>
                        <a:spcBef>
                          <a:spcPts val="0"/>
                        </a:spcBef>
                        <a:spcAft>
                          <a:spcPts val="0"/>
                        </a:spcAft>
                        <a:buClrTx/>
                        <a:buSzTx/>
                        <a:buFontTx/>
                        <a:buChar char="-"/>
                        <a:tabLst/>
                        <a:defRPr/>
                      </a:pPr>
                      <a:r>
                        <a:rPr lang="fr-FR" sz="1400" b="0" i="0" kern="1200" dirty="0" err="1">
                          <a:solidFill>
                            <a:schemeClr val="dk1"/>
                          </a:solidFill>
                          <a:effectLst/>
                          <a:latin typeface="+mn-lt"/>
                          <a:ea typeface="+mn-ea"/>
                          <a:cs typeface="+mn-cs"/>
                        </a:rPr>
                        <a:t>We</a:t>
                      </a:r>
                      <a:r>
                        <a:rPr lang="fr-FR" sz="1400" b="0" i="0" kern="1200" dirty="0">
                          <a:solidFill>
                            <a:schemeClr val="dk1"/>
                          </a:solidFill>
                          <a:effectLst/>
                          <a:latin typeface="+mn-lt"/>
                          <a:ea typeface="+mn-ea"/>
                          <a:cs typeface="+mn-cs"/>
                        </a:rPr>
                        <a:t> can </a:t>
                      </a:r>
                      <a:r>
                        <a:rPr lang="fr-FR" sz="1400" b="0" i="0" kern="1200" dirty="0" err="1">
                          <a:solidFill>
                            <a:schemeClr val="dk1"/>
                          </a:solidFill>
                          <a:effectLst/>
                          <a:latin typeface="+mn-lt"/>
                          <a:ea typeface="+mn-ea"/>
                          <a:cs typeface="+mn-cs"/>
                        </a:rPr>
                        <a:t>explicitly</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exclude</a:t>
                      </a:r>
                      <a:r>
                        <a:rPr lang="fr-FR" sz="1400" b="0" i="0" kern="1200" dirty="0">
                          <a:solidFill>
                            <a:schemeClr val="dk1"/>
                          </a:solidFill>
                          <a:effectLst/>
                          <a:latin typeface="+mn-lt"/>
                          <a:ea typeface="+mn-ea"/>
                          <a:cs typeface="+mn-cs"/>
                        </a:rPr>
                        <a:t> a </a:t>
                      </a:r>
                      <a:r>
                        <a:rPr lang="fr-FR" sz="1400" b="0" i="0" kern="1200" dirty="0" err="1">
                          <a:solidFill>
                            <a:schemeClr val="dk1"/>
                          </a:solidFill>
                          <a:effectLst/>
                          <a:latin typeface="+mn-lt"/>
                          <a:ea typeface="+mn-ea"/>
                          <a:cs typeface="+mn-cs"/>
                        </a:rPr>
                        <a:t>property</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from</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indexing</a:t>
                      </a:r>
                      <a:r>
                        <a:rPr lang="fr-FR" sz="1400" b="0" i="0" kern="1200" dirty="0">
                          <a:solidFill>
                            <a:schemeClr val="dk1"/>
                          </a:solidFill>
                          <a:effectLst/>
                          <a:latin typeface="+mn-lt"/>
                          <a:ea typeface="+mn-ea"/>
                          <a:cs typeface="+mn-cs"/>
                        </a:rPr>
                        <a:t>.</a:t>
                      </a:r>
                    </a:p>
                  </a:txBody>
                  <a:tcPr marL="95250" marR="381000" marT="0" marB="0">
                    <a:solidFill>
                      <a:schemeClr val="tx2">
                        <a:lumMod val="20000"/>
                        <a:lumOff val="80000"/>
                      </a:schemeClr>
                    </a:solidFill>
                  </a:tcPr>
                </a:tc>
                <a:tc hMerge="1">
                  <a:txBody>
                    <a:bodyPr/>
                    <a:lstStyle/>
                    <a:p>
                      <a:endParaRPr lang="fr-FR"/>
                    </a:p>
                  </a:txBody>
                  <a:tcPr/>
                </a:tc>
                <a:extLst>
                  <a:ext uri="{0D108BD9-81ED-4DB2-BD59-A6C34878D82A}">
                    <a16:rowId xmlns:a16="http://schemas.microsoft.com/office/drawing/2014/main" val="777451098"/>
                  </a:ext>
                </a:extLst>
              </a:tr>
              <a:tr h="1071492">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400" b="1" kern="1200" dirty="0" err="1">
                          <a:solidFill>
                            <a:schemeClr val="tx1"/>
                          </a:solidFill>
                          <a:effectLst/>
                          <a:latin typeface="Roboto"/>
                          <a:ea typeface="+mn-ea"/>
                          <a:cs typeface="+mn-cs"/>
                        </a:rPr>
                        <a:t>Perfect</a:t>
                      </a:r>
                      <a:r>
                        <a:rPr lang="fr-FR" sz="1400" b="1" kern="1200" dirty="0">
                          <a:solidFill>
                            <a:schemeClr val="tx1"/>
                          </a:solidFill>
                          <a:effectLst/>
                          <a:latin typeface="Roboto"/>
                          <a:ea typeface="+mn-ea"/>
                          <a:cs typeface="+mn-cs"/>
                        </a:rPr>
                        <a:t> </a:t>
                      </a:r>
                      <a:r>
                        <a:rPr lang="fr-FR" sz="1400" b="1" kern="1200" dirty="0" err="1">
                          <a:solidFill>
                            <a:schemeClr val="tx1"/>
                          </a:solidFill>
                          <a:effectLst/>
                          <a:latin typeface="Roboto"/>
                          <a:ea typeface="+mn-ea"/>
                          <a:cs typeface="+mn-cs"/>
                        </a:rPr>
                        <a:t>indexing</a:t>
                      </a:r>
                      <a:endParaRPr lang="fr-FR" sz="1400" b="1" kern="1200" dirty="0">
                        <a:solidFill>
                          <a:schemeClr val="tx1"/>
                        </a:solidFill>
                        <a:effectLst/>
                        <a:latin typeface="Roboto"/>
                        <a:ea typeface="+mn-ea"/>
                        <a:cs typeface="+mn-cs"/>
                      </a:endParaRPr>
                    </a:p>
                  </a:txBody>
                  <a:tcPr marL="95250" marR="381000" marT="247650" marB="0">
                    <a:noFill/>
                  </a:tcPr>
                </a:tc>
                <a:tc gridSpan="2">
                  <a:txBody>
                    <a:bodyPr/>
                    <a:lstStyle/>
                    <a:p>
                      <a:pPr marL="285750" marR="0" lvl="0" indent="-285750" algn="l" defTabSz="914400" rtl="0" eaLnBrk="1" fontAlgn="t" latinLnBrk="0" hangingPunct="1">
                        <a:lnSpc>
                          <a:spcPct val="100000"/>
                        </a:lnSpc>
                        <a:spcBef>
                          <a:spcPts val="0"/>
                        </a:spcBef>
                        <a:spcAft>
                          <a:spcPts val="0"/>
                        </a:spcAft>
                        <a:buClrTx/>
                        <a:buSzTx/>
                        <a:buFontTx/>
                        <a:buChar char="-"/>
                        <a:tabLst/>
                        <a:defRPr/>
                      </a:pPr>
                      <a:r>
                        <a:rPr lang="fr-FR" sz="1400" b="0" i="0" kern="1200" dirty="0" err="1">
                          <a:solidFill>
                            <a:schemeClr val="dk1"/>
                          </a:solidFill>
                          <a:effectLst/>
                          <a:latin typeface="+mn-lt"/>
                          <a:ea typeface="+mn-ea"/>
                          <a:cs typeface="+mn-cs"/>
                        </a:rPr>
                        <a:t>Query</a:t>
                      </a:r>
                      <a:r>
                        <a:rPr lang="fr-FR" sz="1400" b="0" i="0" kern="1200" dirty="0">
                          <a:solidFill>
                            <a:schemeClr val="dk1"/>
                          </a:solidFill>
                          <a:effectLst/>
                          <a:latin typeface="+mn-lt"/>
                          <a:ea typeface="+mn-ea"/>
                          <a:cs typeface="+mn-cs"/>
                        </a:rPr>
                        <a:t> engine </a:t>
                      </a:r>
                      <a:r>
                        <a:rPr lang="fr-FR" sz="1400" b="0" i="0" kern="1200" dirty="0" err="1">
                          <a:solidFill>
                            <a:schemeClr val="dk1"/>
                          </a:solidFill>
                          <a:effectLst/>
                          <a:latin typeface="+mn-lt"/>
                          <a:ea typeface="+mn-ea"/>
                          <a:cs typeface="+mn-cs"/>
                        </a:rPr>
                        <a:t>find</a:t>
                      </a:r>
                      <a:r>
                        <a:rPr lang="fr-FR" sz="1400" b="0" i="0" kern="1200" dirty="0">
                          <a:solidFill>
                            <a:schemeClr val="dk1"/>
                          </a:solidFill>
                          <a:effectLst/>
                          <a:latin typeface="+mn-lt"/>
                          <a:ea typeface="+mn-ea"/>
                          <a:cs typeface="+mn-cs"/>
                        </a:rPr>
                        <a:t> the best </a:t>
                      </a:r>
                      <a:r>
                        <a:rPr lang="fr-FR" sz="1400" b="0" i="0" kern="1200" dirty="0" err="1">
                          <a:solidFill>
                            <a:schemeClr val="dk1"/>
                          </a:solidFill>
                          <a:effectLst/>
                          <a:latin typeface="+mn-lt"/>
                          <a:ea typeface="+mn-ea"/>
                          <a:cs typeface="+mn-cs"/>
                        </a:rPr>
                        <a:t>optimally</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returns</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query</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results</a:t>
                      </a:r>
                      <a:r>
                        <a:rPr lang="fr-FR" sz="1400" b="0" i="0" kern="1200" dirty="0">
                          <a:solidFill>
                            <a:schemeClr val="dk1"/>
                          </a:solidFill>
                          <a:effectLst/>
                          <a:latin typeface="+mn-lt"/>
                          <a:ea typeface="+mn-ea"/>
                          <a:cs typeface="+mn-cs"/>
                        </a:rPr>
                        <a:t>.</a:t>
                      </a:r>
                    </a:p>
                    <a:p>
                      <a:pPr marL="285750" marR="0" lvl="0" indent="-285750" algn="l" defTabSz="914400" rtl="0" eaLnBrk="1" fontAlgn="t" latinLnBrk="0" hangingPunct="1">
                        <a:lnSpc>
                          <a:spcPct val="100000"/>
                        </a:lnSpc>
                        <a:spcBef>
                          <a:spcPts val="0"/>
                        </a:spcBef>
                        <a:spcAft>
                          <a:spcPts val="0"/>
                        </a:spcAft>
                        <a:buClrTx/>
                        <a:buSzTx/>
                        <a:buFontTx/>
                        <a:buChar char="-"/>
                        <a:tabLst/>
                        <a:defRPr/>
                      </a:pPr>
                      <a:r>
                        <a:rPr lang="fr-FR" sz="1400" b="0" i="0" kern="1200" dirty="0" err="1">
                          <a:solidFill>
                            <a:schemeClr val="dk1"/>
                          </a:solidFill>
                          <a:effectLst/>
                          <a:latin typeface="+mn-lt"/>
                          <a:ea typeface="+mn-ea"/>
                          <a:cs typeface="+mn-cs"/>
                        </a:rPr>
                        <a:t>Depends</a:t>
                      </a:r>
                      <a:r>
                        <a:rPr lang="fr-FR" sz="1400" b="0" i="0" kern="1200" dirty="0">
                          <a:solidFill>
                            <a:schemeClr val="dk1"/>
                          </a:solidFill>
                          <a:effectLst/>
                          <a:latin typeface="+mn-lt"/>
                          <a:ea typeface="+mn-ea"/>
                          <a:cs typeface="+mn-cs"/>
                        </a:rPr>
                        <a:t> on the </a:t>
                      </a:r>
                      <a:r>
                        <a:rPr lang="fr-FR" sz="1400" b="0" i="0" kern="1200" dirty="0" err="1">
                          <a:solidFill>
                            <a:schemeClr val="dk1"/>
                          </a:solidFill>
                          <a:effectLst/>
                          <a:latin typeface="+mn-lt"/>
                          <a:ea typeface="+mn-ea"/>
                          <a:cs typeface="+mn-cs"/>
                        </a:rPr>
                        <a:t>following</a:t>
                      </a:r>
                      <a:r>
                        <a:rPr lang="fr-FR" sz="1400" b="0" i="0" kern="1200" dirty="0">
                          <a:solidFill>
                            <a:schemeClr val="dk1"/>
                          </a:solidFill>
                          <a:effectLst/>
                          <a:latin typeface="+mn-lt"/>
                          <a:ea typeface="+mn-ea"/>
                          <a:cs typeface="+mn-cs"/>
                        </a:rPr>
                        <a:t> in </a:t>
                      </a:r>
                      <a:r>
                        <a:rPr lang="fr-FR" sz="1400" b="0" i="0" kern="1200" dirty="0" err="1">
                          <a:solidFill>
                            <a:schemeClr val="dk1"/>
                          </a:solidFill>
                          <a:effectLst/>
                          <a:latin typeface="+mn-lt"/>
                          <a:ea typeface="+mn-ea"/>
                          <a:cs typeface="+mn-cs"/>
                        </a:rPr>
                        <a:t>order</a:t>
                      </a:r>
                      <a:r>
                        <a:rPr lang="fr-FR" sz="1400" b="0" i="0" kern="1200" dirty="0">
                          <a:solidFill>
                            <a:schemeClr val="dk1"/>
                          </a:solidFill>
                          <a:effectLst/>
                          <a:latin typeface="+mn-lt"/>
                          <a:ea typeface="+mn-ea"/>
                          <a:cs typeface="+mn-cs"/>
                        </a:rPr>
                        <a:t>:</a:t>
                      </a:r>
                    </a:p>
                    <a:p>
                      <a:pPr marL="742950" marR="0" lvl="1" indent="-285750" algn="l" defTabSz="914400" rtl="0" eaLnBrk="1" fontAlgn="t" latinLnBrk="0" hangingPunct="1">
                        <a:lnSpc>
                          <a:spcPct val="100000"/>
                        </a:lnSpc>
                        <a:spcBef>
                          <a:spcPts val="0"/>
                        </a:spcBef>
                        <a:spcAft>
                          <a:spcPts val="0"/>
                        </a:spcAft>
                        <a:buClrTx/>
                        <a:buSzTx/>
                        <a:buFontTx/>
                        <a:buChar char="-"/>
                        <a:tabLst/>
                        <a:defRPr/>
                      </a:pPr>
                      <a:r>
                        <a:rPr lang="fr-FR" sz="1400" b="0" i="1" kern="1200" dirty="0" err="1">
                          <a:solidFill>
                            <a:schemeClr val="dk1"/>
                          </a:solidFill>
                          <a:effectLst/>
                          <a:latin typeface="+mn-lt"/>
                          <a:ea typeface="+mn-ea"/>
                          <a:cs typeface="+mn-cs"/>
                        </a:rPr>
                        <a:t>Equality</a:t>
                      </a:r>
                      <a:r>
                        <a:rPr lang="fr-FR" sz="1400" b="0" i="1" kern="1200" dirty="0">
                          <a:solidFill>
                            <a:schemeClr val="dk1"/>
                          </a:solidFill>
                          <a:effectLst/>
                          <a:latin typeface="+mn-lt"/>
                          <a:ea typeface="+mn-ea"/>
                          <a:cs typeface="+mn-cs"/>
                        </a:rPr>
                        <a:t> </a:t>
                      </a:r>
                      <a:r>
                        <a:rPr lang="fr-FR" sz="1400" b="0" i="1" kern="1200" dirty="0" err="1">
                          <a:solidFill>
                            <a:schemeClr val="dk1"/>
                          </a:solidFill>
                          <a:effectLst/>
                          <a:latin typeface="+mn-lt"/>
                          <a:ea typeface="+mn-ea"/>
                          <a:cs typeface="+mn-cs"/>
                        </a:rPr>
                        <a:t>filter</a:t>
                      </a:r>
                      <a:r>
                        <a:rPr lang="fr-FR" sz="1400" b="0" i="1" kern="1200" dirty="0">
                          <a:solidFill>
                            <a:schemeClr val="dk1"/>
                          </a:solidFill>
                          <a:effectLst/>
                          <a:latin typeface="+mn-lt"/>
                          <a:ea typeface="+mn-ea"/>
                          <a:cs typeface="+mn-cs"/>
                        </a:rPr>
                        <a:t>.</a:t>
                      </a:r>
                    </a:p>
                    <a:p>
                      <a:pPr marL="742950" marR="0" lvl="1" indent="-285750" algn="l" defTabSz="914400" rtl="0" eaLnBrk="1" fontAlgn="t" latinLnBrk="0" hangingPunct="1">
                        <a:lnSpc>
                          <a:spcPct val="100000"/>
                        </a:lnSpc>
                        <a:spcBef>
                          <a:spcPts val="0"/>
                        </a:spcBef>
                        <a:spcAft>
                          <a:spcPts val="0"/>
                        </a:spcAft>
                        <a:buClrTx/>
                        <a:buSzTx/>
                        <a:buFontTx/>
                        <a:buChar char="-"/>
                        <a:tabLst/>
                        <a:defRPr/>
                      </a:pPr>
                      <a:r>
                        <a:rPr lang="fr-FR" sz="1400" b="0" i="1" kern="1200" dirty="0" err="1">
                          <a:solidFill>
                            <a:schemeClr val="dk1"/>
                          </a:solidFill>
                          <a:effectLst/>
                          <a:latin typeface="+mn-lt"/>
                          <a:ea typeface="+mn-ea"/>
                          <a:cs typeface="+mn-cs"/>
                        </a:rPr>
                        <a:t>Inequality</a:t>
                      </a:r>
                      <a:r>
                        <a:rPr lang="fr-FR" sz="1400" b="0" i="1" kern="1200" dirty="0">
                          <a:solidFill>
                            <a:schemeClr val="dk1"/>
                          </a:solidFill>
                          <a:effectLst/>
                          <a:latin typeface="+mn-lt"/>
                          <a:ea typeface="+mn-ea"/>
                          <a:cs typeface="+mn-cs"/>
                        </a:rPr>
                        <a:t> </a:t>
                      </a:r>
                      <a:r>
                        <a:rPr lang="fr-FR" sz="1400" b="0" i="1" kern="1200" dirty="0" err="1">
                          <a:solidFill>
                            <a:schemeClr val="dk1"/>
                          </a:solidFill>
                          <a:effectLst/>
                          <a:latin typeface="+mn-lt"/>
                          <a:ea typeface="+mn-ea"/>
                          <a:cs typeface="+mn-cs"/>
                        </a:rPr>
                        <a:t>fiter</a:t>
                      </a:r>
                      <a:r>
                        <a:rPr lang="fr-FR" sz="1400" b="0" i="1" kern="1200" dirty="0">
                          <a:solidFill>
                            <a:schemeClr val="dk1"/>
                          </a:solidFill>
                          <a:effectLst/>
                          <a:latin typeface="+mn-lt"/>
                          <a:ea typeface="+mn-ea"/>
                          <a:cs typeface="+mn-cs"/>
                        </a:rPr>
                        <a:t> (</a:t>
                      </a:r>
                      <a:r>
                        <a:rPr lang="fr-FR" sz="1400" b="0" i="1" kern="1200" dirty="0" err="1">
                          <a:solidFill>
                            <a:schemeClr val="dk1"/>
                          </a:solidFill>
                          <a:effectLst/>
                          <a:latin typeface="+mn-lt"/>
                          <a:ea typeface="+mn-ea"/>
                          <a:cs typeface="+mn-cs"/>
                        </a:rPr>
                        <a:t>only</a:t>
                      </a:r>
                      <a:r>
                        <a:rPr lang="fr-FR" sz="1400" b="0" i="1" kern="1200" dirty="0">
                          <a:solidFill>
                            <a:schemeClr val="dk1"/>
                          </a:solidFill>
                          <a:effectLst/>
                          <a:latin typeface="+mn-lt"/>
                          <a:ea typeface="+mn-ea"/>
                          <a:cs typeface="+mn-cs"/>
                        </a:rPr>
                        <a:t> 1 </a:t>
                      </a:r>
                      <a:r>
                        <a:rPr lang="fr-FR" sz="1400" b="0" i="1" kern="1200" dirty="0" err="1">
                          <a:solidFill>
                            <a:schemeClr val="dk1"/>
                          </a:solidFill>
                          <a:effectLst/>
                          <a:latin typeface="+mn-lt"/>
                          <a:ea typeface="+mn-ea"/>
                          <a:cs typeface="+mn-cs"/>
                        </a:rPr>
                        <a:t>allowed</a:t>
                      </a:r>
                      <a:r>
                        <a:rPr lang="fr-FR" sz="1400" b="0" i="1" kern="1200" dirty="0">
                          <a:solidFill>
                            <a:schemeClr val="dk1"/>
                          </a:solidFill>
                          <a:effectLst/>
                          <a:latin typeface="+mn-lt"/>
                          <a:ea typeface="+mn-ea"/>
                          <a:cs typeface="+mn-cs"/>
                        </a:rPr>
                        <a:t>).</a:t>
                      </a:r>
                    </a:p>
                    <a:p>
                      <a:pPr marL="742950" marR="0" lvl="1" indent="-285750" algn="l" defTabSz="914400" rtl="0" eaLnBrk="1" fontAlgn="t" latinLnBrk="0" hangingPunct="1">
                        <a:lnSpc>
                          <a:spcPct val="100000"/>
                        </a:lnSpc>
                        <a:spcBef>
                          <a:spcPts val="0"/>
                        </a:spcBef>
                        <a:spcAft>
                          <a:spcPts val="0"/>
                        </a:spcAft>
                        <a:buClrTx/>
                        <a:buSzTx/>
                        <a:buFontTx/>
                        <a:buChar char="-"/>
                        <a:tabLst/>
                        <a:defRPr/>
                      </a:pPr>
                      <a:r>
                        <a:rPr lang="fr-FR" sz="1400" b="0" i="1" kern="1200" dirty="0">
                          <a:solidFill>
                            <a:schemeClr val="dk1"/>
                          </a:solidFill>
                          <a:effectLst/>
                          <a:latin typeface="+mn-lt"/>
                          <a:ea typeface="+mn-ea"/>
                          <a:cs typeface="+mn-cs"/>
                        </a:rPr>
                        <a:t>Sort conditions if </a:t>
                      </a:r>
                      <a:r>
                        <a:rPr lang="fr-FR" sz="1400" b="0" i="1" kern="1200" dirty="0" err="1">
                          <a:solidFill>
                            <a:schemeClr val="dk1"/>
                          </a:solidFill>
                          <a:effectLst/>
                          <a:latin typeface="+mn-lt"/>
                          <a:ea typeface="+mn-ea"/>
                          <a:cs typeface="+mn-cs"/>
                        </a:rPr>
                        <a:t>any</a:t>
                      </a:r>
                      <a:r>
                        <a:rPr lang="fr-FR" sz="1400" b="0" i="1" kern="1200" dirty="0">
                          <a:solidFill>
                            <a:schemeClr val="dk1"/>
                          </a:solidFill>
                          <a:effectLst/>
                          <a:latin typeface="+mn-lt"/>
                          <a:ea typeface="+mn-ea"/>
                          <a:cs typeface="+mn-cs"/>
                        </a:rPr>
                        <a:t> </a:t>
                      </a:r>
                      <a:r>
                        <a:rPr lang="fr-FR" sz="1400" b="0" i="1" kern="1200" dirty="0" err="1">
                          <a:solidFill>
                            <a:schemeClr val="dk1"/>
                          </a:solidFill>
                          <a:effectLst/>
                          <a:latin typeface="+mn-lt"/>
                          <a:ea typeface="+mn-ea"/>
                          <a:cs typeface="+mn-cs"/>
                        </a:rPr>
                        <a:t>specified</a:t>
                      </a:r>
                      <a:r>
                        <a:rPr lang="fr-FR" sz="1400" b="0" i="1" kern="1200" dirty="0">
                          <a:solidFill>
                            <a:schemeClr val="dk1"/>
                          </a:solidFill>
                          <a:effectLst/>
                          <a:latin typeface="+mn-lt"/>
                          <a:ea typeface="+mn-ea"/>
                          <a:cs typeface="+mn-cs"/>
                        </a:rPr>
                        <a:t>.</a:t>
                      </a:r>
                    </a:p>
                  </a:txBody>
                  <a:tcPr marL="95250" marR="381000" marT="0" marB="0">
                    <a:solidFill>
                      <a:schemeClr val="tx2">
                        <a:lumMod val="20000"/>
                        <a:lumOff val="80000"/>
                      </a:schemeClr>
                    </a:solidFill>
                  </a:tcPr>
                </a:tc>
                <a:tc hMerge="1">
                  <a:txBody>
                    <a:bodyPr/>
                    <a:lstStyle/>
                    <a:p>
                      <a:endParaRPr lang="fr-FR"/>
                    </a:p>
                  </a:txBody>
                  <a:tcPr/>
                </a:tc>
                <a:extLst>
                  <a:ext uri="{0D108BD9-81ED-4DB2-BD59-A6C34878D82A}">
                    <a16:rowId xmlns:a16="http://schemas.microsoft.com/office/drawing/2014/main" val="1889163080"/>
                  </a:ext>
                </a:extLst>
              </a:tr>
              <a:tr h="857194">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400" b="1" kern="1200" dirty="0">
                          <a:solidFill>
                            <a:schemeClr val="tx1"/>
                          </a:solidFill>
                          <a:effectLst/>
                          <a:latin typeface="Roboto"/>
                          <a:ea typeface="+mn-ea"/>
                          <a:cs typeface="+mn-cs"/>
                        </a:rPr>
                        <a:t>Implication of Full </a:t>
                      </a:r>
                      <a:r>
                        <a:rPr lang="fr-FR" sz="1400" b="1" kern="1200" dirty="0" err="1">
                          <a:solidFill>
                            <a:schemeClr val="tx1"/>
                          </a:solidFill>
                          <a:effectLst/>
                          <a:latin typeface="Roboto"/>
                          <a:ea typeface="+mn-ea"/>
                          <a:cs typeface="+mn-cs"/>
                        </a:rPr>
                        <a:t>indexing</a:t>
                      </a:r>
                      <a:endParaRPr lang="fr-FR" sz="1400" b="1" kern="1200" dirty="0">
                        <a:solidFill>
                          <a:schemeClr val="tx1"/>
                        </a:solidFill>
                        <a:effectLst/>
                        <a:latin typeface="Roboto"/>
                        <a:ea typeface="+mn-ea"/>
                        <a:cs typeface="+mn-cs"/>
                      </a:endParaRPr>
                    </a:p>
                  </a:txBody>
                  <a:tcPr marL="95250" marR="381000" marT="247650" marB="0">
                    <a:noFill/>
                  </a:tcPr>
                </a:tc>
                <a:tc gridSpan="2">
                  <a:txBody>
                    <a:bodyPr/>
                    <a:lstStyle/>
                    <a:p>
                      <a:pPr marL="285750" marR="0" lvl="0" indent="-285750" algn="l" defTabSz="914400" rtl="0" eaLnBrk="1" fontAlgn="t" latinLnBrk="0" hangingPunct="1">
                        <a:lnSpc>
                          <a:spcPct val="100000"/>
                        </a:lnSpc>
                        <a:spcBef>
                          <a:spcPts val="0"/>
                        </a:spcBef>
                        <a:spcAft>
                          <a:spcPts val="0"/>
                        </a:spcAft>
                        <a:buClrTx/>
                        <a:buSzTx/>
                        <a:buFontTx/>
                        <a:buChar char="-"/>
                        <a:tabLst/>
                        <a:defRPr/>
                      </a:pPr>
                      <a:r>
                        <a:rPr lang="fr-FR" sz="1400" b="0" i="0" kern="1200" dirty="0">
                          <a:solidFill>
                            <a:schemeClr val="dk1"/>
                          </a:solidFill>
                          <a:effectLst/>
                          <a:latin typeface="+mn-lt"/>
                          <a:ea typeface="+mn-ea"/>
                          <a:cs typeface="+mn-cs"/>
                        </a:rPr>
                        <a:t>Updates are </a:t>
                      </a:r>
                      <a:r>
                        <a:rPr lang="fr-FR" sz="1400" b="0" i="0" kern="1200" dirty="0" err="1">
                          <a:solidFill>
                            <a:schemeClr val="dk1"/>
                          </a:solidFill>
                          <a:effectLst/>
                          <a:latin typeface="+mn-lt"/>
                          <a:ea typeface="+mn-ea"/>
                          <a:cs typeface="+mn-cs"/>
                        </a:rPr>
                        <a:t>really</a:t>
                      </a:r>
                      <a:r>
                        <a:rPr lang="fr-FR" sz="1400" b="0" i="0" kern="1200" dirty="0">
                          <a:solidFill>
                            <a:schemeClr val="dk1"/>
                          </a:solidFill>
                          <a:effectLst/>
                          <a:latin typeface="+mn-lt"/>
                          <a:ea typeface="+mn-ea"/>
                          <a:cs typeface="+mn-cs"/>
                        </a:rPr>
                        <a:t> slow.</a:t>
                      </a:r>
                    </a:p>
                    <a:p>
                      <a:pPr marL="285750" marR="0" lvl="0" indent="-285750" algn="l" defTabSz="914400" rtl="0" eaLnBrk="1" fontAlgn="t" latinLnBrk="0" hangingPunct="1">
                        <a:lnSpc>
                          <a:spcPct val="100000"/>
                        </a:lnSpc>
                        <a:spcBef>
                          <a:spcPts val="0"/>
                        </a:spcBef>
                        <a:spcAft>
                          <a:spcPts val="0"/>
                        </a:spcAft>
                        <a:buClrTx/>
                        <a:buSzTx/>
                        <a:buFontTx/>
                        <a:buChar char="-"/>
                        <a:tabLst/>
                        <a:defRPr/>
                      </a:pPr>
                      <a:r>
                        <a:rPr lang="fr-FR" sz="1400" b="0" i="0" kern="1200" dirty="0">
                          <a:solidFill>
                            <a:schemeClr val="dk1"/>
                          </a:solidFill>
                          <a:effectLst/>
                          <a:latin typeface="+mn-lt"/>
                          <a:ea typeface="+mn-ea"/>
                          <a:cs typeface="+mn-cs"/>
                        </a:rPr>
                        <a:t>No joins possible.</a:t>
                      </a:r>
                    </a:p>
                    <a:p>
                      <a:pPr marL="285750" marR="0" lvl="0" indent="-285750" algn="l" defTabSz="914400" rtl="0" eaLnBrk="1" fontAlgn="t" latinLnBrk="0" hangingPunct="1">
                        <a:lnSpc>
                          <a:spcPct val="100000"/>
                        </a:lnSpc>
                        <a:spcBef>
                          <a:spcPts val="0"/>
                        </a:spcBef>
                        <a:spcAft>
                          <a:spcPts val="0"/>
                        </a:spcAft>
                        <a:buClrTx/>
                        <a:buSzTx/>
                        <a:buFontTx/>
                        <a:buChar char="-"/>
                        <a:tabLst/>
                        <a:defRPr/>
                      </a:pPr>
                      <a:r>
                        <a:rPr lang="fr-FR" sz="1400" b="0" i="0" kern="1200" dirty="0" err="1">
                          <a:solidFill>
                            <a:schemeClr val="dk1"/>
                          </a:solidFill>
                          <a:effectLst/>
                          <a:latin typeface="+mn-lt"/>
                          <a:ea typeface="+mn-ea"/>
                          <a:cs typeface="+mn-cs"/>
                        </a:rPr>
                        <a:t>Can’t</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filter</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results</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based</a:t>
                      </a:r>
                      <a:r>
                        <a:rPr lang="fr-FR" sz="1400" b="0" i="0" kern="1200" dirty="0">
                          <a:solidFill>
                            <a:schemeClr val="dk1"/>
                          </a:solidFill>
                          <a:effectLst/>
                          <a:latin typeface="+mn-lt"/>
                          <a:ea typeface="+mn-ea"/>
                          <a:cs typeface="+mn-cs"/>
                        </a:rPr>
                        <a:t> on </a:t>
                      </a:r>
                      <a:r>
                        <a:rPr lang="fr-FR" sz="1400" b="0" i="0" kern="1200" dirty="0" err="1">
                          <a:solidFill>
                            <a:schemeClr val="dk1"/>
                          </a:solidFill>
                          <a:effectLst/>
                          <a:latin typeface="+mn-lt"/>
                          <a:ea typeface="+mn-ea"/>
                          <a:cs typeface="+mn-cs"/>
                        </a:rPr>
                        <a:t>subquery</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results</a:t>
                      </a:r>
                      <a:r>
                        <a:rPr lang="fr-FR" sz="1400" b="0" i="0" kern="1200" dirty="0">
                          <a:solidFill>
                            <a:schemeClr val="dk1"/>
                          </a:solidFill>
                          <a:effectLst/>
                          <a:latin typeface="+mn-lt"/>
                          <a:ea typeface="+mn-ea"/>
                          <a:cs typeface="+mn-cs"/>
                        </a:rPr>
                        <a:t>.</a:t>
                      </a:r>
                    </a:p>
                    <a:p>
                      <a:pPr marL="285750" marR="0" lvl="0" indent="-285750" algn="l" defTabSz="914400" rtl="0" eaLnBrk="1" fontAlgn="t" latinLnBrk="0" hangingPunct="1">
                        <a:lnSpc>
                          <a:spcPct val="100000"/>
                        </a:lnSpc>
                        <a:spcBef>
                          <a:spcPts val="0"/>
                        </a:spcBef>
                        <a:spcAft>
                          <a:spcPts val="0"/>
                        </a:spcAft>
                        <a:buClrTx/>
                        <a:buSzTx/>
                        <a:buFontTx/>
                        <a:buChar char="-"/>
                        <a:tabLst/>
                        <a:defRPr/>
                      </a:pPr>
                      <a:r>
                        <a:rPr lang="fr-FR" sz="1400" b="0" i="0" kern="1200" dirty="0" err="1">
                          <a:solidFill>
                            <a:schemeClr val="dk1"/>
                          </a:solidFill>
                          <a:effectLst/>
                          <a:latin typeface="+mn-lt"/>
                          <a:ea typeface="+mn-ea"/>
                          <a:cs typeface="+mn-cs"/>
                        </a:rPr>
                        <a:t>Can’t</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include</a:t>
                      </a:r>
                      <a:r>
                        <a:rPr lang="fr-FR" sz="1400" b="0" i="0" kern="1200" dirty="0">
                          <a:solidFill>
                            <a:schemeClr val="dk1"/>
                          </a:solidFill>
                          <a:effectLst/>
                          <a:latin typeface="+mn-lt"/>
                          <a:ea typeface="+mn-ea"/>
                          <a:cs typeface="+mn-cs"/>
                        </a:rPr>
                        <a:t> more </a:t>
                      </a:r>
                      <a:r>
                        <a:rPr lang="fr-FR" sz="1400" b="0" i="0" kern="1200" dirty="0" err="1">
                          <a:solidFill>
                            <a:schemeClr val="dk1"/>
                          </a:solidFill>
                          <a:effectLst/>
                          <a:latin typeface="+mn-lt"/>
                          <a:ea typeface="+mn-ea"/>
                          <a:cs typeface="+mn-cs"/>
                        </a:rPr>
                        <a:t>than</a:t>
                      </a:r>
                      <a:r>
                        <a:rPr lang="fr-FR" sz="1400" b="0" i="0" kern="1200" dirty="0">
                          <a:solidFill>
                            <a:schemeClr val="dk1"/>
                          </a:solidFill>
                          <a:effectLst/>
                          <a:latin typeface="+mn-lt"/>
                          <a:ea typeface="+mn-ea"/>
                          <a:cs typeface="+mn-cs"/>
                        </a:rPr>
                        <a:t> one </a:t>
                      </a:r>
                      <a:r>
                        <a:rPr lang="fr-FR" sz="1400" b="0" i="0" kern="1200" dirty="0" err="1">
                          <a:solidFill>
                            <a:schemeClr val="dk1"/>
                          </a:solidFill>
                          <a:effectLst/>
                          <a:latin typeface="+mn-lt"/>
                          <a:ea typeface="+mn-ea"/>
                          <a:cs typeface="+mn-cs"/>
                        </a:rPr>
                        <a:t>inequality</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filter</a:t>
                      </a:r>
                      <a:r>
                        <a:rPr lang="fr-FR" sz="1400" b="0" i="0" kern="1200" dirty="0">
                          <a:solidFill>
                            <a:schemeClr val="dk1"/>
                          </a:solidFill>
                          <a:effectLst/>
                          <a:latin typeface="+mn-lt"/>
                          <a:ea typeface="+mn-ea"/>
                          <a:cs typeface="+mn-cs"/>
                        </a:rPr>
                        <a:t>.</a:t>
                      </a:r>
                    </a:p>
                  </a:txBody>
                  <a:tcPr marL="95250" marR="381000" marT="0" marB="0">
                    <a:solidFill>
                      <a:schemeClr val="tx2">
                        <a:lumMod val="20000"/>
                        <a:lumOff val="80000"/>
                      </a:schemeClr>
                    </a:solidFill>
                  </a:tcPr>
                </a:tc>
                <a:tc hMerge="1">
                  <a:txBody>
                    <a:bodyPr/>
                    <a:lstStyle/>
                    <a:p>
                      <a:endParaRPr lang="fr-FR"/>
                    </a:p>
                  </a:txBody>
                  <a:tcPr/>
                </a:tc>
                <a:extLst>
                  <a:ext uri="{0D108BD9-81ED-4DB2-BD59-A6C34878D82A}">
                    <a16:rowId xmlns:a16="http://schemas.microsoft.com/office/drawing/2014/main" val="2506334711"/>
                  </a:ext>
                </a:extLst>
              </a:tr>
              <a:tr h="642895">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400" b="1" kern="1200" dirty="0">
                          <a:solidFill>
                            <a:schemeClr val="tx1"/>
                          </a:solidFill>
                          <a:effectLst/>
                          <a:latin typeface="Roboto"/>
                          <a:ea typeface="+mn-ea"/>
                          <a:cs typeface="+mn-cs"/>
                        </a:rPr>
                        <a:t>Multi-</a:t>
                      </a:r>
                      <a:r>
                        <a:rPr lang="fr-FR" sz="1400" b="1" kern="1200" dirty="0" err="1">
                          <a:solidFill>
                            <a:schemeClr val="tx1"/>
                          </a:solidFill>
                          <a:effectLst/>
                          <a:latin typeface="Roboto"/>
                          <a:ea typeface="+mn-ea"/>
                          <a:cs typeface="+mn-cs"/>
                        </a:rPr>
                        <a:t>tenancy</a:t>
                      </a:r>
                      <a:endParaRPr lang="fr-FR" sz="1400" b="1" kern="1200" dirty="0">
                        <a:solidFill>
                          <a:schemeClr val="tx1"/>
                        </a:solidFill>
                        <a:effectLst/>
                        <a:latin typeface="Roboto"/>
                        <a:ea typeface="+mn-ea"/>
                        <a:cs typeface="+mn-cs"/>
                      </a:endParaRPr>
                    </a:p>
                  </a:txBody>
                  <a:tcPr marL="95250" marR="381000" marT="247650" marB="0">
                    <a:noFill/>
                  </a:tcPr>
                </a:tc>
                <a:tc gridSpan="2">
                  <a:txBody>
                    <a:bodyPr/>
                    <a:lstStyle/>
                    <a:p>
                      <a:pPr marL="285750" marR="0" lvl="0" indent="-285750" algn="l" defTabSz="914400" rtl="0" eaLnBrk="1" fontAlgn="t" latinLnBrk="0" hangingPunct="1">
                        <a:lnSpc>
                          <a:spcPct val="100000"/>
                        </a:lnSpc>
                        <a:spcBef>
                          <a:spcPts val="0"/>
                        </a:spcBef>
                        <a:spcAft>
                          <a:spcPts val="0"/>
                        </a:spcAft>
                        <a:buClrTx/>
                        <a:buSzTx/>
                        <a:buFontTx/>
                        <a:buChar char="-"/>
                        <a:tabLst/>
                        <a:defRPr/>
                      </a:pPr>
                      <a:r>
                        <a:rPr lang="fr-FR" sz="1400" b="0" i="0" kern="1200" dirty="0" err="1">
                          <a:solidFill>
                            <a:schemeClr val="dk1"/>
                          </a:solidFill>
                          <a:effectLst/>
                          <a:latin typeface="+mn-lt"/>
                          <a:ea typeface="+mn-ea"/>
                          <a:cs typeface="+mn-cs"/>
                        </a:rPr>
                        <a:t>Separate</a:t>
                      </a:r>
                      <a:r>
                        <a:rPr lang="fr-FR" sz="1400" b="0" i="0" kern="1200" dirty="0">
                          <a:solidFill>
                            <a:schemeClr val="dk1"/>
                          </a:solidFill>
                          <a:effectLst/>
                          <a:latin typeface="+mn-lt"/>
                          <a:ea typeface="+mn-ea"/>
                          <a:cs typeface="+mn-cs"/>
                        </a:rPr>
                        <a:t> data partitions for </a:t>
                      </a:r>
                      <a:r>
                        <a:rPr lang="fr-FR" sz="1400" b="0" i="0" kern="1200" dirty="0" err="1">
                          <a:solidFill>
                            <a:schemeClr val="dk1"/>
                          </a:solidFill>
                          <a:effectLst/>
                          <a:latin typeface="+mn-lt"/>
                          <a:ea typeface="+mn-ea"/>
                          <a:cs typeface="+mn-cs"/>
                        </a:rPr>
                        <a:t>each</a:t>
                      </a:r>
                      <a:r>
                        <a:rPr lang="fr-FR" sz="1400" b="0" i="0" kern="1200" dirty="0">
                          <a:solidFill>
                            <a:schemeClr val="dk1"/>
                          </a:solidFill>
                          <a:effectLst/>
                          <a:latin typeface="+mn-lt"/>
                          <a:ea typeface="+mn-ea"/>
                          <a:cs typeface="+mn-cs"/>
                        </a:rPr>
                        <a:t> client </a:t>
                      </a:r>
                      <a:r>
                        <a:rPr lang="fr-FR" sz="1400" b="0" i="0" kern="1200" dirty="0" err="1">
                          <a:solidFill>
                            <a:schemeClr val="dk1"/>
                          </a:solidFill>
                          <a:effectLst/>
                          <a:latin typeface="+mn-lt"/>
                          <a:ea typeface="+mn-ea"/>
                          <a:cs typeface="+mn-cs"/>
                        </a:rPr>
                        <a:t>organization</a:t>
                      </a:r>
                      <a:endParaRPr lang="fr-FR" sz="1400" b="0" i="0" kern="1200" dirty="0">
                        <a:solidFill>
                          <a:schemeClr val="dk1"/>
                        </a:solidFill>
                        <a:effectLst/>
                        <a:latin typeface="+mn-lt"/>
                        <a:ea typeface="+mn-ea"/>
                        <a:cs typeface="+mn-cs"/>
                      </a:endParaRPr>
                    </a:p>
                    <a:p>
                      <a:pPr marL="285750" marR="0" lvl="0" indent="-285750" algn="l" defTabSz="914400" rtl="0" eaLnBrk="1" fontAlgn="t" latinLnBrk="0" hangingPunct="1">
                        <a:lnSpc>
                          <a:spcPct val="100000"/>
                        </a:lnSpc>
                        <a:spcBef>
                          <a:spcPts val="0"/>
                        </a:spcBef>
                        <a:spcAft>
                          <a:spcPts val="0"/>
                        </a:spcAft>
                        <a:buClrTx/>
                        <a:buSzTx/>
                        <a:buFontTx/>
                        <a:buChar char="-"/>
                        <a:tabLst/>
                        <a:defRPr/>
                      </a:pPr>
                      <a:r>
                        <a:rPr lang="fr-FR" sz="1400" b="0" i="0" kern="1200" dirty="0">
                          <a:solidFill>
                            <a:schemeClr val="dk1"/>
                          </a:solidFill>
                          <a:effectLst/>
                          <a:latin typeface="+mn-lt"/>
                          <a:ea typeface="+mn-ea"/>
                          <a:cs typeface="+mn-cs"/>
                        </a:rPr>
                        <a:t>Can use the </a:t>
                      </a:r>
                      <a:r>
                        <a:rPr lang="fr-FR" sz="1400" b="0" i="0" kern="1200" dirty="0" err="1">
                          <a:solidFill>
                            <a:schemeClr val="dk1"/>
                          </a:solidFill>
                          <a:effectLst/>
                          <a:latin typeface="+mn-lt"/>
                          <a:ea typeface="+mn-ea"/>
                          <a:cs typeface="+mn-cs"/>
                        </a:rPr>
                        <a:t>same</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schema</a:t>
                      </a:r>
                      <a:r>
                        <a:rPr lang="fr-FR" sz="1400" b="0" i="0" kern="1200" dirty="0">
                          <a:solidFill>
                            <a:schemeClr val="dk1"/>
                          </a:solidFill>
                          <a:effectLst/>
                          <a:latin typeface="+mn-lt"/>
                          <a:ea typeface="+mn-ea"/>
                          <a:cs typeface="+mn-cs"/>
                        </a:rPr>
                        <a:t> for all client, but </a:t>
                      </a:r>
                      <a:r>
                        <a:rPr lang="fr-FR" sz="1400" b="0" i="0" kern="1200" dirty="0" err="1">
                          <a:solidFill>
                            <a:schemeClr val="dk1"/>
                          </a:solidFill>
                          <a:effectLst/>
                          <a:latin typeface="+mn-lt"/>
                          <a:ea typeface="+mn-ea"/>
                          <a:cs typeface="+mn-cs"/>
                        </a:rPr>
                        <a:t>vary</a:t>
                      </a:r>
                      <a:r>
                        <a:rPr lang="fr-FR" sz="1400" b="0" i="0" kern="1200" dirty="0">
                          <a:solidFill>
                            <a:schemeClr val="dk1"/>
                          </a:solidFill>
                          <a:effectLst/>
                          <a:latin typeface="+mn-lt"/>
                          <a:ea typeface="+mn-ea"/>
                          <a:cs typeface="+mn-cs"/>
                        </a:rPr>
                        <a:t> the values</a:t>
                      </a:r>
                    </a:p>
                    <a:p>
                      <a:pPr marL="285750" marR="0" lvl="0" indent="-285750" algn="l" defTabSz="914400" rtl="0" eaLnBrk="1" fontAlgn="t" latinLnBrk="0" hangingPunct="1">
                        <a:lnSpc>
                          <a:spcPct val="100000"/>
                        </a:lnSpc>
                        <a:spcBef>
                          <a:spcPts val="0"/>
                        </a:spcBef>
                        <a:spcAft>
                          <a:spcPts val="0"/>
                        </a:spcAft>
                        <a:buClrTx/>
                        <a:buSzTx/>
                        <a:buFontTx/>
                        <a:buChar char="-"/>
                        <a:tabLst/>
                        <a:defRPr/>
                      </a:pPr>
                      <a:r>
                        <a:rPr lang="fr-FR" sz="1400" b="0" i="0" kern="1200" dirty="0" err="1">
                          <a:solidFill>
                            <a:schemeClr val="dk1"/>
                          </a:solidFill>
                          <a:effectLst/>
                          <a:latin typeface="+mn-lt"/>
                          <a:ea typeface="+mn-ea"/>
                          <a:cs typeface="+mn-cs"/>
                        </a:rPr>
                        <a:t>Specified</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namespace</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where</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each</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kind</a:t>
                      </a:r>
                      <a:r>
                        <a:rPr lang="fr-FR" sz="1400" b="0" i="0" kern="1200" dirty="0">
                          <a:solidFill>
                            <a:schemeClr val="dk1"/>
                          </a:solidFill>
                          <a:effectLst/>
                          <a:latin typeface="+mn-lt"/>
                          <a:ea typeface="+mn-ea"/>
                          <a:cs typeface="+mn-cs"/>
                        </a:rPr>
                        <a:t> and </a:t>
                      </a:r>
                      <a:r>
                        <a:rPr lang="fr-FR" sz="1400" b="0" i="0" kern="1200" dirty="0" err="1">
                          <a:solidFill>
                            <a:schemeClr val="dk1"/>
                          </a:solidFill>
                          <a:effectLst/>
                          <a:latin typeface="+mn-lt"/>
                          <a:ea typeface="+mn-ea"/>
                          <a:cs typeface="+mn-cs"/>
                        </a:rPr>
                        <a:t>entities</a:t>
                      </a:r>
                      <a:r>
                        <a:rPr lang="fr-FR" sz="1400" b="0" i="0" kern="1200" dirty="0">
                          <a:solidFill>
                            <a:schemeClr val="dk1"/>
                          </a:solidFill>
                          <a:effectLst/>
                          <a:latin typeface="+mn-lt"/>
                          <a:ea typeface="+mn-ea"/>
                          <a:cs typeface="+mn-cs"/>
                        </a:rPr>
                        <a:t> can </a:t>
                      </a:r>
                      <a:r>
                        <a:rPr lang="fr-FR" sz="1400" b="0" i="0" kern="1200" dirty="0" err="1">
                          <a:solidFill>
                            <a:schemeClr val="dk1"/>
                          </a:solidFill>
                          <a:effectLst/>
                          <a:latin typeface="+mn-lt"/>
                          <a:ea typeface="+mn-ea"/>
                          <a:cs typeface="+mn-cs"/>
                        </a:rPr>
                        <a:t>exists</a:t>
                      </a:r>
                      <a:r>
                        <a:rPr lang="fr-FR" sz="1400" b="0" i="0" kern="1200" dirty="0">
                          <a:solidFill>
                            <a:schemeClr val="dk1"/>
                          </a:solidFill>
                          <a:effectLst/>
                          <a:latin typeface="+mn-lt"/>
                          <a:ea typeface="+mn-ea"/>
                          <a:cs typeface="+mn-cs"/>
                        </a:rPr>
                        <a:t>)</a:t>
                      </a:r>
                    </a:p>
                  </a:txBody>
                  <a:tcPr marL="95250" marR="381000" marT="0" marB="0">
                    <a:solidFill>
                      <a:schemeClr val="tx2">
                        <a:lumMod val="20000"/>
                        <a:lumOff val="80000"/>
                      </a:schemeClr>
                    </a:solidFill>
                  </a:tcPr>
                </a:tc>
                <a:tc hMerge="1">
                  <a:txBody>
                    <a:bodyPr/>
                    <a:lstStyle/>
                    <a:p>
                      <a:endParaRPr lang="fr-FR"/>
                    </a:p>
                  </a:txBody>
                  <a:tcPr/>
                </a:tc>
                <a:extLst>
                  <a:ext uri="{0D108BD9-81ED-4DB2-BD59-A6C34878D82A}">
                    <a16:rowId xmlns:a16="http://schemas.microsoft.com/office/drawing/2014/main" val="1898983158"/>
                  </a:ext>
                </a:extLst>
              </a:tr>
              <a:tr h="67733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400" b="1" kern="1200" dirty="0">
                          <a:solidFill>
                            <a:schemeClr val="tx1"/>
                          </a:solidFill>
                          <a:effectLst/>
                          <a:latin typeface="Roboto"/>
                          <a:ea typeface="+mn-ea"/>
                          <a:cs typeface="+mn-cs"/>
                        </a:rPr>
                        <a:t>Transaction support</a:t>
                      </a:r>
                    </a:p>
                  </a:txBody>
                  <a:tcPr marL="95250" marR="381000" marT="247650" marB="0">
                    <a:noFill/>
                  </a:tcPr>
                </a:tc>
                <a:tc gridSpan="2">
                  <a:txBody>
                    <a:bodyPr/>
                    <a:lstStyle/>
                    <a:p>
                      <a:pPr marL="285750" marR="0" lvl="0" indent="-285750" algn="l" defTabSz="914400" rtl="0" eaLnBrk="1" fontAlgn="t" latinLnBrk="0" hangingPunct="1">
                        <a:lnSpc>
                          <a:spcPct val="100000"/>
                        </a:lnSpc>
                        <a:spcBef>
                          <a:spcPts val="0"/>
                        </a:spcBef>
                        <a:spcAft>
                          <a:spcPts val="0"/>
                        </a:spcAft>
                        <a:buClrTx/>
                        <a:buSzTx/>
                        <a:buFontTx/>
                        <a:buChar char="-"/>
                        <a:tabLst/>
                        <a:defRPr/>
                      </a:pPr>
                      <a:r>
                        <a:rPr lang="fr-FR" sz="1400" b="0" i="0" kern="1200" dirty="0">
                          <a:solidFill>
                            <a:schemeClr val="dk1"/>
                          </a:solidFill>
                          <a:effectLst/>
                          <a:latin typeface="+mn-lt"/>
                          <a:ea typeface="+mn-ea"/>
                          <a:cs typeface="+mn-cs"/>
                        </a:rPr>
                        <a:t>Can </a:t>
                      </a:r>
                      <a:r>
                        <a:rPr lang="fr-FR" sz="1400" b="0" i="0" kern="1200" dirty="0" err="1">
                          <a:solidFill>
                            <a:schemeClr val="dk1"/>
                          </a:solidFill>
                          <a:effectLst/>
                          <a:latin typeface="+mn-lt"/>
                          <a:ea typeface="+mn-ea"/>
                          <a:cs typeface="+mn-cs"/>
                        </a:rPr>
                        <a:t>optionnaly</a:t>
                      </a:r>
                      <a:r>
                        <a:rPr lang="fr-FR" sz="1400" b="0" i="0" kern="1200" dirty="0">
                          <a:solidFill>
                            <a:schemeClr val="dk1"/>
                          </a:solidFill>
                          <a:effectLst/>
                          <a:latin typeface="+mn-lt"/>
                          <a:ea typeface="+mn-ea"/>
                          <a:cs typeface="+mn-cs"/>
                        </a:rPr>
                        <a:t> use transactions.</a:t>
                      </a:r>
                    </a:p>
                    <a:p>
                      <a:pPr marL="285750" marR="0" lvl="0" indent="-285750" algn="l" defTabSz="914400" rtl="0" eaLnBrk="1" fontAlgn="t" latinLnBrk="0" hangingPunct="1">
                        <a:lnSpc>
                          <a:spcPct val="100000"/>
                        </a:lnSpc>
                        <a:spcBef>
                          <a:spcPts val="0"/>
                        </a:spcBef>
                        <a:spcAft>
                          <a:spcPts val="0"/>
                        </a:spcAft>
                        <a:buClrTx/>
                        <a:buSzTx/>
                        <a:buFontTx/>
                        <a:buChar char="-"/>
                        <a:tabLst/>
                        <a:defRPr/>
                      </a:pPr>
                      <a:r>
                        <a:rPr lang="fr-FR" sz="1400" b="0" i="0" kern="1200" dirty="0">
                          <a:solidFill>
                            <a:schemeClr val="dk1"/>
                          </a:solidFill>
                          <a:effectLst/>
                          <a:latin typeface="+mn-lt"/>
                          <a:ea typeface="+mn-ea"/>
                          <a:cs typeface="+mn-cs"/>
                        </a:rPr>
                        <a:t>Not as </a:t>
                      </a:r>
                      <a:r>
                        <a:rPr lang="fr-FR" sz="1400" b="0" i="0" kern="1200" dirty="0" err="1">
                          <a:solidFill>
                            <a:schemeClr val="dk1"/>
                          </a:solidFill>
                          <a:effectLst/>
                          <a:latin typeface="+mn-lt"/>
                          <a:ea typeface="+mn-ea"/>
                          <a:cs typeface="+mn-cs"/>
                        </a:rPr>
                        <a:t>strong</a:t>
                      </a:r>
                      <a:r>
                        <a:rPr lang="fr-FR" sz="1400" b="0" i="0" kern="1200" dirty="0">
                          <a:solidFill>
                            <a:schemeClr val="dk1"/>
                          </a:solidFill>
                          <a:effectLst/>
                          <a:latin typeface="+mn-lt"/>
                          <a:ea typeface="+mn-ea"/>
                          <a:cs typeface="+mn-cs"/>
                        </a:rPr>
                        <a:t> as cloud </a:t>
                      </a:r>
                      <a:r>
                        <a:rPr lang="fr-FR" sz="1400" b="0" i="0" kern="1200" dirty="0" err="1">
                          <a:solidFill>
                            <a:schemeClr val="dk1"/>
                          </a:solidFill>
                          <a:effectLst/>
                          <a:latin typeface="+mn-lt"/>
                          <a:ea typeface="+mn-ea"/>
                          <a:cs typeface="+mn-cs"/>
                        </a:rPr>
                        <a:t>spanner</a:t>
                      </a:r>
                      <a:r>
                        <a:rPr lang="fr-FR" sz="1400" b="0" i="0" kern="1200" dirty="0">
                          <a:solidFill>
                            <a:schemeClr val="dk1"/>
                          </a:solidFill>
                          <a:effectLst/>
                          <a:latin typeface="+mn-lt"/>
                          <a:ea typeface="+mn-ea"/>
                          <a:cs typeface="+mn-cs"/>
                        </a:rPr>
                        <a:t> (ACID ++) or Cloud SQL (ACID), but </a:t>
                      </a:r>
                      <a:r>
                        <a:rPr lang="fr-FR" sz="1400" b="0" i="0" kern="1200" dirty="0" err="1">
                          <a:solidFill>
                            <a:schemeClr val="dk1"/>
                          </a:solidFill>
                          <a:effectLst/>
                          <a:latin typeface="+mn-lt"/>
                          <a:ea typeface="+mn-ea"/>
                          <a:cs typeface="+mn-cs"/>
                        </a:rPr>
                        <a:t>stronger</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than</a:t>
                      </a:r>
                      <a:r>
                        <a:rPr lang="fr-FR" sz="1400" b="0" i="0" kern="1200" dirty="0">
                          <a:solidFill>
                            <a:schemeClr val="dk1"/>
                          </a:solidFill>
                          <a:effectLst/>
                          <a:latin typeface="+mn-lt"/>
                          <a:ea typeface="+mn-ea"/>
                          <a:cs typeface="+mn-cs"/>
                        </a:rPr>
                        <a:t> Big </a:t>
                      </a:r>
                      <a:r>
                        <a:rPr lang="fr-FR" sz="1400" b="0" i="0" kern="1200" dirty="0" err="1">
                          <a:solidFill>
                            <a:schemeClr val="dk1"/>
                          </a:solidFill>
                          <a:effectLst/>
                          <a:latin typeface="+mn-lt"/>
                          <a:ea typeface="+mn-ea"/>
                          <a:cs typeface="+mn-cs"/>
                        </a:rPr>
                        <a:t>Query</a:t>
                      </a:r>
                      <a:r>
                        <a:rPr lang="fr-FR" sz="1400" b="0" i="0" kern="1200" dirty="0">
                          <a:solidFill>
                            <a:schemeClr val="dk1"/>
                          </a:solidFill>
                          <a:effectLst/>
                          <a:latin typeface="+mn-lt"/>
                          <a:ea typeface="+mn-ea"/>
                          <a:cs typeface="+mn-cs"/>
                        </a:rPr>
                        <a:t> or big Table.</a:t>
                      </a:r>
                    </a:p>
                  </a:txBody>
                  <a:tcPr marL="95250" marR="381000" marT="0" marB="0">
                    <a:solidFill>
                      <a:schemeClr val="tx2">
                        <a:lumMod val="20000"/>
                        <a:lumOff val="80000"/>
                      </a:schemeClr>
                    </a:solidFill>
                  </a:tcPr>
                </a:tc>
                <a:tc hMerge="1">
                  <a:txBody>
                    <a:bodyPr/>
                    <a:lstStyle/>
                    <a:p>
                      <a:endParaRPr lang="fr-FR"/>
                    </a:p>
                  </a:txBody>
                  <a:tcPr/>
                </a:tc>
                <a:extLst>
                  <a:ext uri="{0D108BD9-81ED-4DB2-BD59-A6C34878D82A}">
                    <a16:rowId xmlns:a16="http://schemas.microsoft.com/office/drawing/2014/main" val="3148052604"/>
                  </a:ext>
                </a:extLst>
              </a:tr>
              <a:tr h="642895">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400" b="1" kern="1200" dirty="0" err="1">
                          <a:solidFill>
                            <a:schemeClr val="tx1"/>
                          </a:solidFill>
                          <a:effectLst/>
                          <a:latin typeface="Roboto"/>
                          <a:ea typeface="+mn-ea"/>
                          <a:cs typeface="+mn-cs"/>
                        </a:rPr>
                        <a:t>Consistency</a:t>
                      </a:r>
                      <a:endParaRPr lang="fr-FR" sz="1400" b="1" kern="1200" dirty="0">
                        <a:solidFill>
                          <a:schemeClr val="tx1"/>
                        </a:solidFill>
                        <a:effectLst/>
                        <a:latin typeface="Roboto"/>
                        <a:ea typeface="+mn-ea"/>
                        <a:cs typeface="+mn-cs"/>
                      </a:endParaRPr>
                    </a:p>
                  </a:txBody>
                  <a:tcPr marL="95250" marR="381000" marT="247650" marB="0">
                    <a:noFill/>
                  </a:tcPr>
                </a:tc>
                <a:tc gridSpan="2">
                  <a:txBody>
                    <a:bodyPr/>
                    <a:lstStyle/>
                    <a:p>
                      <a:pPr marL="285750" marR="0" lvl="0" indent="-285750" algn="l" defTabSz="914400" rtl="0" eaLnBrk="1" fontAlgn="t" latinLnBrk="0" hangingPunct="1">
                        <a:lnSpc>
                          <a:spcPct val="100000"/>
                        </a:lnSpc>
                        <a:spcBef>
                          <a:spcPts val="0"/>
                        </a:spcBef>
                        <a:spcAft>
                          <a:spcPts val="0"/>
                        </a:spcAft>
                        <a:buClrTx/>
                        <a:buSzTx/>
                        <a:buFontTx/>
                        <a:buChar char="-"/>
                        <a:tabLst/>
                        <a:defRPr/>
                      </a:pPr>
                      <a:r>
                        <a:rPr lang="fr-FR" sz="1400" b="0" i="0" kern="1200" dirty="0" err="1">
                          <a:solidFill>
                            <a:schemeClr val="dk1"/>
                          </a:solidFill>
                          <a:effectLst/>
                          <a:latin typeface="+mn-lt"/>
                          <a:ea typeface="+mn-ea"/>
                          <a:cs typeface="+mn-cs"/>
                        </a:rPr>
                        <a:t>Two</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consistency</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levels</a:t>
                      </a:r>
                      <a:r>
                        <a:rPr lang="fr-FR" sz="1400" b="0" i="0" kern="1200" dirty="0">
                          <a:solidFill>
                            <a:schemeClr val="dk1"/>
                          </a:solidFill>
                          <a:effectLst/>
                          <a:latin typeface="+mn-lt"/>
                          <a:ea typeface="+mn-ea"/>
                          <a:cs typeface="+mn-cs"/>
                        </a:rPr>
                        <a:t> are possible for </a:t>
                      </a:r>
                      <a:r>
                        <a:rPr lang="fr-FR" sz="1400" b="0" i="0" kern="1200" dirty="0" err="1">
                          <a:solidFill>
                            <a:schemeClr val="dk1"/>
                          </a:solidFill>
                          <a:effectLst/>
                          <a:latin typeface="+mn-lt"/>
                          <a:ea typeface="+mn-ea"/>
                          <a:cs typeface="+mn-cs"/>
                        </a:rPr>
                        <a:t>query</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results</a:t>
                      </a:r>
                      <a:endParaRPr lang="fr-FR" sz="1400" b="0" i="0" kern="1200" dirty="0">
                        <a:solidFill>
                          <a:schemeClr val="dk1"/>
                        </a:solidFill>
                        <a:effectLst/>
                        <a:latin typeface="+mn-lt"/>
                        <a:ea typeface="+mn-ea"/>
                        <a:cs typeface="+mn-cs"/>
                      </a:endParaRPr>
                    </a:p>
                    <a:p>
                      <a:pPr marL="285750" marR="0" lvl="0" indent="-285750" algn="l" defTabSz="914400" rtl="0" eaLnBrk="1" fontAlgn="t" latinLnBrk="0" hangingPunct="1">
                        <a:lnSpc>
                          <a:spcPct val="100000"/>
                        </a:lnSpc>
                        <a:spcBef>
                          <a:spcPts val="0"/>
                        </a:spcBef>
                        <a:spcAft>
                          <a:spcPts val="0"/>
                        </a:spcAft>
                        <a:buClrTx/>
                        <a:buSzTx/>
                        <a:buFontTx/>
                        <a:buChar char="-"/>
                        <a:tabLst/>
                        <a:defRPr/>
                      </a:pPr>
                      <a:r>
                        <a:rPr lang="fr-FR" sz="1400" b="0" i="0" kern="1200" dirty="0" err="1">
                          <a:solidFill>
                            <a:schemeClr val="dk1"/>
                          </a:solidFill>
                          <a:effectLst/>
                          <a:latin typeface="+mn-lt"/>
                          <a:ea typeface="+mn-ea"/>
                          <a:cs typeface="+mn-cs"/>
                        </a:rPr>
                        <a:t>Strongly</a:t>
                      </a:r>
                      <a:r>
                        <a:rPr lang="fr-FR" sz="1400" b="0" i="0" kern="1200" dirty="0">
                          <a:solidFill>
                            <a:schemeClr val="dk1"/>
                          </a:solidFill>
                          <a:effectLst/>
                          <a:latin typeface="+mn-lt"/>
                          <a:ea typeface="+mn-ea"/>
                          <a:cs typeface="+mn-cs"/>
                        </a:rPr>
                        <a:t> consistent : return up-to-date </a:t>
                      </a:r>
                      <a:r>
                        <a:rPr lang="fr-FR" sz="1400" b="0" i="0" kern="1200" dirty="0" err="1">
                          <a:solidFill>
                            <a:schemeClr val="dk1"/>
                          </a:solidFill>
                          <a:effectLst/>
                          <a:latin typeface="+mn-lt"/>
                          <a:ea typeface="+mn-ea"/>
                          <a:cs typeface="+mn-cs"/>
                        </a:rPr>
                        <a:t>result</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however</a:t>
                      </a:r>
                      <a:r>
                        <a:rPr lang="fr-FR" sz="1400" b="0" i="0" kern="1200" dirty="0">
                          <a:solidFill>
                            <a:schemeClr val="dk1"/>
                          </a:solidFill>
                          <a:effectLst/>
                          <a:latin typeface="+mn-lt"/>
                          <a:ea typeface="+mn-ea"/>
                          <a:cs typeface="+mn-cs"/>
                        </a:rPr>
                        <a:t> long </a:t>
                      </a:r>
                      <a:r>
                        <a:rPr lang="fr-FR" sz="1400" b="0" i="0" kern="1200" dirty="0" err="1">
                          <a:solidFill>
                            <a:schemeClr val="dk1"/>
                          </a:solidFill>
                          <a:effectLst/>
                          <a:latin typeface="+mn-lt"/>
                          <a:ea typeface="+mn-ea"/>
                          <a:cs typeface="+mn-cs"/>
                        </a:rPr>
                        <a:t>it</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takes</a:t>
                      </a:r>
                      <a:endParaRPr lang="fr-FR" sz="1400" b="0" i="0" kern="1200" dirty="0">
                        <a:solidFill>
                          <a:schemeClr val="dk1"/>
                        </a:solidFill>
                        <a:effectLst/>
                        <a:latin typeface="+mn-lt"/>
                        <a:ea typeface="+mn-ea"/>
                        <a:cs typeface="+mn-cs"/>
                      </a:endParaRPr>
                    </a:p>
                    <a:p>
                      <a:pPr marL="285750" marR="0" lvl="0" indent="-285750" algn="l" defTabSz="914400" rtl="0" eaLnBrk="1" fontAlgn="t" latinLnBrk="0" hangingPunct="1">
                        <a:lnSpc>
                          <a:spcPct val="100000"/>
                        </a:lnSpc>
                        <a:spcBef>
                          <a:spcPts val="0"/>
                        </a:spcBef>
                        <a:spcAft>
                          <a:spcPts val="0"/>
                        </a:spcAft>
                        <a:buClrTx/>
                        <a:buSzTx/>
                        <a:buFontTx/>
                        <a:buChar char="-"/>
                        <a:tabLst/>
                        <a:defRPr/>
                      </a:pPr>
                      <a:r>
                        <a:rPr lang="fr-FR" sz="1400" b="0" i="0" kern="1200" dirty="0" err="1">
                          <a:solidFill>
                            <a:schemeClr val="dk1"/>
                          </a:solidFill>
                          <a:effectLst/>
                          <a:latin typeface="+mn-lt"/>
                          <a:ea typeface="+mn-ea"/>
                          <a:cs typeface="+mn-cs"/>
                        </a:rPr>
                        <a:t>Eventually</a:t>
                      </a:r>
                      <a:r>
                        <a:rPr lang="fr-FR" sz="1400" b="0" i="0" kern="1200" dirty="0">
                          <a:solidFill>
                            <a:schemeClr val="dk1"/>
                          </a:solidFill>
                          <a:effectLst/>
                          <a:latin typeface="+mn-lt"/>
                          <a:ea typeface="+mn-ea"/>
                          <a:cs typeface="+mn-cs"/>
                        </a:rPr>
                        <a:t> consistent : </a:t>
                      </a:r>
                      <a:r>
                        <a:rPr lang="fr-FR" sz="1400" b="0" i="0" kern="1200" dirty="0" err="1">
                          <a:solidFill>
                            <a:schemeClr val="dk1"/>
                          </a:solidFill>
                          <a:effectLst/>
                          <a:latin typeface="+mn-lt"/>
                          <a:ea typeface="+mn-ea"/>
                          <a:cs typeface="+mn-cs"/>
                        </a:rPr>
                        <a:t>faster</a:t>
                      </a:r>
                      <a:r>
                        <a:rPr lang="fr-FR" sz="1400" b="0" i="0" kern="1200" dirty="0">
                          <a:solidFill>
                            <a:schemeClr val="dk1"/>
                          </a:solidFill>
                          <a:effectLst/>
                          <a:latin typeface="+mn-lt"/>
                          <a:ea typeface="+mn-ea"/>
                          <a:cs typeface="+mn-cs"/>
                        </a:rPr>
                        <a:t>, but </a:t>
                      </a:r>
                      <a:r>
                        <a:rPr lang="fr-FR" sz="1400" b="0" i="0" kern="1200" dirty="0" err="1">
                          <a:solidFill>
                            <a:schemeClr val="dk1"/>
                          </a:solidFill>
                          <a:effectLst/>
                          <a:latin typeface="+mn-lt"/>
                          <a:ea typeface="+mn-ea"/>
                          <a:cs typeface="+mn-cs"/>
                        </a:rPr>
                        <a:t>might</a:t>
                      </a:r>
                      <a:r>
                        <a:rPr lang="fr-FR" sz="1400" b="0" i="0" kern="1200" dirty="0">
                          <a:solidFill>
                            <a:schemeClr val="dk1"/>
                          </a:solidFill>
                          <a:effectLst/>
                          <a:latin typeface="+mn-lt"/>
                          <a:ea typeface="+mn-ea"/>
                          <a:cs typeface="+mn-cs"/>
                        </a:rPr>
                        <a:t> return </a:t>
                      </a:r>
                      <a:r>
                        <a:rPr lang="fr-FR" sz="1400" b="0" i="0" kern="1200" dirty="0" err="1">
                          <a:solidFill>
                            <a:schemeClr val="dk1"/>
                          </a:solidFill>
                          <a:effectLst/>
                          <a:latin typeface="+mn-lt"/>
                          <a:ea typeface="+mn-ea"/>
                          <a:cs typeface="+mn-cs"/>
                        </a:rPr>
                        <a:t>stale</a:t>
                      </a:r>
                      <a:r>
                        <a:rPr lang="fr-FR" sz="1400" b="0" i="0" kern="1200" dirty="0">
                          <a:solidFill>
                            <a:schemeClr val="dk1"/>
                          </a:solidFill>
                          <a:effectLst/>
                          <a:latin typeface="+mn-lt"/>
                          <a:ea typeface="+mn-ea"/>
                          <a:cs typeface="+mn-cs"/>
                        </a:rPr>
                        <a:t> data</a:t>
                      </a:r>
                    </a:p>
                  </a:txBody>
                  <a:tcPr marL="95250" marR="381000" marT="0" marB="0">
                    <a:solidFill>
                      <a:schemeClr val="tx2">
                        <a:lumMod val="20000"/>
                        <a:lumOff val="80000"/>
                      </a:schemeClr>
                    </a:solidFill>
                  </a:tcPr>
                </a:tc>
                <a:tc hMerge="1">
                  <a:txBody>
                    <a:bodyPr/>
                    <a:lstStyle/>
                    <a:p>
                      <a:endParaRPr lang="fr-FR"/>
                    </a:p>
                  </a:txBody>
                  <a:tcPr/>
                </a:tc>
                <a:extLst>
                  <a:ext uri="{0D108BD9-81ED-4DB2-BD59-A6C34878D82A}">
                    <a16:rowId xmlns:a16="http://schemas.microsoft.com/office/drawing/2014/main" val="1953250585"/>
                  </a:ext>
                </a:extLst>
              </a:tr>
              <a:tr h="274251">
                <a:tc rowSpan="2">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fr-FR" sz="1400" b="1" kern="1200" dirty="0">
                          <a:solidFill>
                            <a:schemeClr val="tx1"/>
                          </a:solidFill>
                          <a:effectLst/>
                          <a:latin typeface="Roboto"/>
                          <a:ea typeface="+mn-ea"/>
                          <a:cs typeface="+mn-cs"/>
                        </a:rPr>
                        <a:t>Usage</a:t>
                      </a:r>
                    </a:p>
                  </a:txBody>
                  <a:tcPr marL="95250" marR="381000" marT="247650" marB="0">
                    <a:noFill/>
                  </a:tcPr>
                </a:tc>
                <a:tc>
                  <a:txBody>
                    <a:bodyPr/>
                    <a:lstStyle/>
                    <a:p>
                      <a:pPr algn="l" fontAlgn="ctr"/>
                      <a:r>
                        <a:rPr lang="fr-FR" sz="1600" b="1" dirty="0" err="1">
                          <a:solidFill>
                            <a:schemeClr val="bg1"/>
                          </a:solidFill>
                          <a:effectLst/>
                          <a:latin typeface="Roboto"/>
                        </a:rPr>
                        <a:t>Does</a:t>
                      </a:r>
                      <a:endParaRPr lang="fr-FR" sz="1600" b="1" dirty="0">
                        <a:solidFill>
                          <a:schemeClr val="bg1"/>
                        </a:solidFill>
                        <a:effectLst/>
                        <a:latin typeface="Roboto"/>
                      </a:endParaRPr>
                    </a:p>
                  </a:txBody>
                  <a:tcPr marL="95250" marR="97200" marT="0" marB="0" anchor="ctr">
                    <a:solidFill>
                      <a:srgbClr val="00B050"/>
                    </a:solidFill>
                  </a:tcPr>
                </a:tc>
                <a:tc>
                  <a:txBody>
                    <a:bodyPr/>
                    <a:lstStyle/>
                    <a:p>
                      <a:pPr algn="l" fontAlgn="ctr"/>
                      <a:r>
                        <a:rPr lang="fr-FR" sz="1600" b="1" dirty="0">
                          <a:solidFill>
                            <a:schemeClr val="bg1"/>
                          </a:solidFill>
                          <a:effectLst/>
                          <a:latin typeface="Roboto"/>
                        </a:rPr>
                        <a:t>Don’t use</a:t>
                      </a:r>
                    </a:p>
                  </a:txBody>
                  <a:tcPr marL="95250" marR="97200" marT="0" marB="0" anchor="ctr">
                    <a:solidFill>
                      <a:srgbClr val="FF0000"/>
                    </a:solidFill>
                  </a:tcPr>
                </a:tc>
                <a:extLst>
                  <a:ext uri="{0D108BD9-81ED-4DB2-BD59-A6C34878D82A}">
                    <a16:rowId xmlns:a16="http://schemas.microsoft.com/office/drawing/2014/main" val="3628639378"/>
                  </a:ext>
                </a:extLst>
              </a:tr>
              <a:tr h="1285790">
                <a:tc vMerge="1">
                  <a:txBody>
                    <a:bodyPr/>
                    <a:lstStyle/>
                    <a:p>
                      <a:pPr algn="l" fontAlgn="t"/>
                      <a:endParaRPr lang="fr-FR" sz="1400" b="1" kern="1200" dirty="0">
                        <a:solidFill>
                          <a:schemeClr val="tx1"/>
                        </a:solidFill>
                        <a:effectLst/>
                        <a:latin typeface="Roboto"/>
                        <a:ea typeface="+mn-ea"/>
                        <a:cs typeface="+mn-cs"/>
                      </a:endParaRPr>
                    </a:p>
                  </a:txBody>
                  <a:tcPr marL="95250" marR="381000" marT="247650" marB="0">
                    <a:noFill/>
                  </a:tcPr>
                </a:tc>
                <a:tc>
                  <a:txBody>
                    <a:bodyPr/>
                    <a:lstStyle/>
                    <a:p>
                      <a:pPr marL="285750" indent="-285750" algn="l" fontAlgn="t">
                        <a:buFontTx/>
                        <a:buChar char="-"/>
                      </a:pPr>
                      <a:r>
                        <a:rPr lang="fr-FR" sz="1400" b="0" i="0" kern="1200" dirty="0">
                          <a:solidFill>
                            <a:schemeClr val="dk1"/>
                          </a:solidFill>
                          <a:effectLst/>
                          <a:latin typeface="+mn-lt"/>
                          <a:ea typeface="+mn-ea"/>
                          <a:cs typeface="+mn-cs"/>
                        </a:rPr>
                        <a:t>Use for </a:t>
                      </a:r>
                      <a:r>
                        <a:rPr lang="fr-FR" sz="1400" b="0" i="0" kern="1200" dirty="0" err="1">
                          <a:solidFill>
                            <a:schemeClr val="dk1"/>
                          </a:solidFill>
                          <a:effectLst/>
                          <a:latin typeface="+mn-lt"/>
                          <a:ea typeface="+mn-ea"/>
                          <a:cs typeface="+mn-cs"/>
                        </a:rPr>
                        <a:t>crazy</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scaling</a:t>
                      </a:r>
                      <a:r>
                        <a:rPr lang="fr-FR" sz="1400" b="0" i="0" kern="1200" dirty="0">
                          <a:solidFill>
                            <a:schemeClr val="dk1"/>
                          </a:solidFill>
                          <a:effectLst/>
                          <a:latin typeface="+mn-lt"/>
                          <a:ea typeface="+mn-ea"/>
                          <a:cs typeface="+mn-cs"/>
                        </a:rPr>
                        <a:t> of </a:t>
                      </a:r>
                      <a:r>
                        <a:rPr lang="fr-FR" sz="1400" b="0" i="0" kern="1200" dirty="0" err="1">
                          <a:solidFill>
                            <a:schemeClr val="dk1"/>
                          </a:solidFill>
                          <a:effectLst/>
                          <a:latin typeface="+mn-lt"/>
                          <a:ea typeface="+mn-ea"/>
                          <a:cs typeface="+mn-cs"/>
                        </a:rPr>
                        <a:t>read</a:t>
                      </a:r>
                      <a:r>
                        <a:rPr lang="fr-FR" sz="1400" b="0" i="0" kern="1200" dirty="0">
                          <a:solidFill>
                            <a:schemeClr val="dk1"/>
                          </a:solidFill>
                          <a:effectLst/>
                          <a:latin typeface="+mn-lt"/>
                          <a:ea typeface="+mn-ea"/>
                          <a:cs typeface="+mn-cs"/>
                        </a:rPr>
                        <a:t> performance. (</a:t>
                      </a:r>
                      <a:r>
                        <a:rPr lang="fr-FR" sz="1400" b="0" i="0" kern="1200" dirty="0" err="1">
                          <a:solidFill>
                            <a:schemeClr val="dk1"/>
                          </a:solidFill>
                          <a:effectLst/>
                          <a:latin typeface="+mn-lt"/>
                          <a:ea typeface="+mn-ea"/>
                          <a:cs typeface="+mn-cs"/>
                        </a:rPr>
                        <a:t>depends</a:t>
                      </a:r>
                      <a:r>
                        <a:rPr lang="fr-FR" sz="1400" b="0" i="0" kern="1200" dirty="0">
                          <a:solidFill>
                            <a:schemeClr val="dk1"/>
                          </a:solidFill>
                          <a:effectLst/>
                          <a:latin typeface="+mn-lt"/>
                          <a:ea typeface="+mn-ea"/>
                          <a:cs typeface="+mn-cs"/>
                        </a:rPr>
                        <a:t> on </a:t>
                      </a:r>
                      <a:r>
                        <a:rPr lang="fr-FR" sz="1400" b="0" i="0" kern="1200" dirty="0" err="1">
                          <a:solidFill>
                            <a:schemeClr val="dk1"/>
                          </a:solidFill>
                          <a:effectLst/>
                          <a:latin typeface="+mn-lt"/>
                          <a:ea typeface="+mn-ea"/>
                          <a:cs typeface="+mn-cs"/>
                        </a:rPr>
                        <a:t>result</a:t>
                      </a:r>
                      <a:r>
                        <a:rPr lang="fr-FR" sz="1400" b="0" i="0" kern="1200" dirty="0">
                          <a:solidFill>
                            <a:schemeClr val="dk1"/>
                          </a:solidFill>
                          <a:effectLst/>
                          <a:latin typeface="+mn-lt"/>
                          <a:ea typeface="+mn-ea"/>
                          <a:cs typeface="+mn-cs"/>
                        </a:rPr>
                        <a:t> size) and </a:t>
                      </a:r>
                      <a:r>
                        <a:rPr lang="fr-FR" sz="1400" b="0" i="0" kern="1200" dirty="0" err="1">
                          <a:solidFill>
                            <a:schemeClr val="dk1"/>
                          </a:solidFill>
                          <a:effectLst/>
                          <a:latin typeface="+mn-lt"/>
                          <a:ea typeface="+mn-ea"/>
                          <a:cs typeface="+mn-cs"/>
                        </a:rPr>
                        <a:t>regional</a:t>
                      </a:r>
                      <a:r>
                        <a:rPr lang="fr-FR" sz="1400" b="0" i="0" kern="1200" dirty="0">
                          <a:solidFill>
                            <a:schemeClr val="dk1"/>
                          </a:solidFill>
                          <a:effectLst/>
                          <a:latin typeface="+mn-lt"/>
                          <a:ea typeface="+mn-ea"/>
                          <a:cs typeface="+mn-cs"/>
                        </a:rPr>
                        <a:t> or multi.</a:t>
                      </a:r>
                    </a:p>
                    <a:p>
                      <a:pPr marL="285750" indent="-285750" algn="l" fontAlgn="t">
                        <a:buFontTx/>
                        <a:buChar char="-"/>
                      </a:pPr>
                      <a:r>
                        <a:rPr lang="fr-FR" sz="1400" b="0" i="0" kern="1200" dirty="0" err="1">
                          <a:solidFill>
                            <a:schemeClr val="dk1"/>
                          </a:solidFill>
                          <a:effectLst/>
                          <a:latin typeface="+mn-lt"/>
                          <a:ea typeface="+mn-ea"/>
                          <a:cs typeface="+mn-cs"/>
                        </a:rPr>
                        <a:t>Hierarchical</a:t>
                      </a:r>
                      <a:r>
                        <a:rPr lang="fr-FR" sz="1400" b="0" i="0" kern="1200" dirty="0">
                          <a:solidFill>
                            <a:schemeClr val="dk1"/>
                          </a:solidFill>
                          <a:effectLst/>
                          <a:latin typeface="+mn-lt"/>
                          <a:ea typeface="+mn-ea"/>
                          <a:cs typeface="+mn-cs"/>
                        </a:rPr>
                        <a:t> documents </a:t>
                      </a:r>
                      <a:r>
                        <a:rPr lang="fr-FR" sz="1400" b="0" i="0" kern="1200" dirty="0" err="1">
                          <a:solidFill>
                            <a:schemeClr val="dk1"/>
                          </a:solidFill>
                          <a:effectLst/>
                          <a:latin typeface="+mn-lt"/>
                          <a:ea typeface="+mn-ea"/>
                          <a:cs typeface="+mn-cs"/>
                        </a:rPr>
                        <a:t>with</a:t>
                      </a:r>
                      <a:r>
                        <a:rPr lang="fr-FR" sz="1400" b="0" i="0" kern="1200" dirty="0">
                          <a:solidFill>
                            <a:schemeClr val="dk1"/>
                          </a:solidFill>
                          <a:effectLst/>
                          <a:latin typeface="+mn-lt"/>
                          <a:ea typeface="+mn-ea"/>
                          <a:cs typeface="+mn-cs"/>
                        </a:rPr>
                        <a:t> K/V.</a:t>
                      </a:r>
                    </a:p>
                    <a:p>
                      <a:pPr marL="285750" indent="-285750" algn="l" fontAlgn="t">
                        <a:buFontTx/>
                        <a:buChar char="-"/>
                      </a:pPr>
                      <a:r>
                        <a:rPr lang="fr-FR" sz="1400" b="0" i="0" kern="1200" dirty="0">
                          <a:solidFill>
                            <a:schemeClr val="dk1"/>
                          </a:solidFill>
                          <a:effectLst/>
                          <a:latin typeface="+mn-lt"/>
                          <a:ea typeface="+mn-ea"/>
                          <a:cs typeface="+mn-cs"/>
                        </a:rPr>
                        <a:t>Ideal for « </a:t>
                      </a:r>
                      <a:r>
                        <a:rPr lang="fr-FR" sz="1400" b="0" i="0" kern="1200" dirty="0" err="1">
                          <a:solidFill>
                            <a:schemeClr val="dk1"/>
                          </a:solidFill>
                          <a:effectLst/>
                          <a:latin typeface="+mn-lt"/>
                          <a:ea typeface="+mn-ea"/>
                          <a:cs typeface="+mn-cs"/>
                        </a:rPr>
                        <a:t>needle</a:t>
                      </a:r>
                      <a:r>
                        <a:rPr lang="fr-FR" sz="1400" b="0" i="0" kern="1200" dirty="0">
                          <a:solidFill>
                            <a:schemeClr val="dk1"/>
                          </a:solidFill>
                          <a:effectLst/>
                          <a:latin typeface="+mn-lt"/>
                          <a:ea typeface="+mn-ea"/>
                          <a:cs typeface="+mn-cs"/>
                        </a:rPr>
                        <a:t>-in-a-</a:t>
                      </a:r>
                      <a:r>
                        <a:rPr lang="fr-FR" sz="1400" b="0" i="0" kern="1200" dirty="0" err="1">
                          <a:solidFill>
                            <a:schemeClr val="dk1"/>
                          </a:solidFill>
                          <a:effectLst/>
                          <a:latin typeface="+mn-lt"/>
                          <a:ea typeface="+mn-ea"/>
                          <a:cs typeface="+mn-cs"/>
                        </a:rPr>
                        <a:t>haystack</a:t>
                      </a:r>
                      <a:r>
                        <a:rPr lang="fr-FR" sz="1400" b="0" i="0" kern="1200" dirty="0">
                          <a:solidFill>
                            <a:schemeClr val="dk1"/>
                          </a:solidFill>
                          <a:effectLst/>
                          <a:latin typeface="+mn-lt"/>
                          <a:ea typeface="+mn-ea"/>
                          <a:cs typeface="+mn-cs"/>
                        </a:rPr>
                        <a:t> » type applications. (</a:t>
                      </a:r>
                      <a:r>
                        <a:rPr lang="fr-FR" sz="1400" b="0" i="0" kern="1200" dirty="0" err="1">
                          <a:solidFill>
                            <a:schemeClr val="dk1"/>
                          </a:solidFill>
                          <a:effectLst/>
                          <a:latin typeface="+mn-lt"/>
                          <a:ea typeface="+mn-ea"/>
                          <a:cs typeface="+mn-cs"/>
                        </a:rPr>
                        <a:t>Lookups</a:t>
                      </a:r>
                      <a:r>
                        <a:rPr lang="fr-FR" sz="1400" b="0" i="0" kern="1200" dirty="0">
                          <a:solidFill>
                            <a:schemeClr val="dk1"/>
                          </a:solidFill>
                          <a:effectLst/>
                          <a:latin typeface="+mn-lt"/>
                          <a:ea typeface="+mn-ea"/>
                          <a:cs typeface="+mn-cs"/>
                        </a:rPr>
                        <a:t> for non-</a:t>
                      </a:r>
                      <a:r>
                        <a:rPr lang="fr-FR" sz="1400" b="0" i="0" kern="1200" dirty="0" err="1">
                          <a:solidFill>
                            <a:schemeClr val="dk1"/>
                          </a:solidFill>
                          <a:effectLst/>
                          <a:latin typeface="+mn-lt"/>
                          <a:ea typeface="+mn-ea"/>
                          <a:cs typeface="+mn-cs"/>
                        </a:rPr>
                        <a:t>sequential</a:t>
                      </a:r>
                      <a:r>
                        <a:rPr lang="fr-FR" sz="1400" b="0" i="0" kern="1200" dirty="0">
                          <a:solidFill>
                            <a:schemeClr val="dk1"/>
                          </a:solidFill>
                          <a:effectLst/>
                          <a:latin typeface="+mn-lt"/>
                          <a:ea typeface="+mn-ea"/>
                          <a:cs typeface="+mn-cs"/>
                        </a:rPr>
                        <a:t> keys)</a:t>
                      </a:r>
                    </a:p>
                    <a:p>
                      <a:pPr marL="285750" indent="-285750" algn="l" fontAlgn="t">
                        <a:buFontTx/>
                        <a:buChar char="-"/>
                      </a:pPr>
                      <a:r>
                        <a:rPr lang="fr-FR" sz="1400" b="0" i="0" kern="1200" dirty="0">
                          <a:solidFill>
                            <a:schemeClr val="dk1"/>
                          </a:solidFill>
                          <a:effectLst/>
                          <a:latin typeface="+mn-lt"/>
                          <a:ea typeface="+mn-ea"/>
                          <a:cs typeface="+mn-cs"/>
                        </a:rPr>
                        <a:t>Data structure </a:t>
                      </a:r>
                      <a:r>
                        <a:rPr lang="fr-FR" sz="1400" b="0" i="0" kern="1200" dirty="0" err="1">
                          <a:solidFill>
                            <a:schemeClr val="dk1"/>
                          </a:solidFill>
                          <a:effectLst/>
                          <a:latin typeface="+mn-lt"/>
                          <a:ea typeface="+mn-ea"/>
                          <a:cs typeface="+mn-cs"/>
                        </a:rPr>
                        <a:t>with</a:t>
                      </a:r>
                      <a:r>
                        <a:rPr lang="fr-FR" sz="1400" b="0" i="0" kern="1200" dirty="0">
                          <a:solidFill>
                            <a:schemeClr val="dk1"/>
                          </a:solidFill>
                          <a:effectLst/>
                          <a:latin typeface="+mn-lt"/>
                          <a:ea typeface="+mn-ea"/>
                          <a:cs typeface="+mn-cs"/>
                        </a:rPr>
                        <a:t> a constant </a:t>
                      </a:r>
                      <a:r>
                        <a:rPr lang="fr-FR" sz="1400" b="0" i="0" kern="1200" dirty="0" err="1">
                          <a:solidFill>
                            <a:schemeClr val="dk1"/>
                          </a:solidFill>
                          <a:effectLst/>
                          <a:latin typeface="+mn-lt"/>
                          <a:ea typeface="+mn-ea"/>
                          <a:cs typeface="+mn-cs"/>
                        </a:rPr>
                        <a:t>lookup</a:t>
                      </a:r>
                      <a:r>
                        <a:rPr lang="fr-FR" sz="1400" b="0" i="0" kern="1200" dirty="0">
                          <a:solidFill>
                            <a:schemeClr val="dk1"/>
                          </a:solidFill>
                          <a:effectLst/>
                          <a:latin typeface="+mn-lt"/>
                          <a:ea typeface="+mn-ea"/>
                          <a:cs typeface="+mn-cs"/>
                        </a:rPr>
                        <a:t> time (hash table)</a:t>
                      </a:r>
                    </a:p>
                  </a:txBody>
                  <a:tcPr marL="95250" marR="381000" marT="0" marB="0">
                    <a:solidFill>
                      <a:schemeClr val="tx2">
                        <a:lumMod val="20000"/>
                        <a:lumOff val="80000"/>
                      </a:schemeClr>
                    </a:solidFill>
                  </a:tcPr>
                </a:tc>
                <a:tc>
                  <a:txBody>
                    <a:bodyPr/>
                    <a:lstStyle/>
                    <a:p>
                      <a:pPr marL="285750" indent="-285750" algn="l" fontAlgn="t">
                        <a:buFontTx/>
                        <a:buChar char="-"/>
                      </a:pPr>
                      <a:r>
                        <a:rPr lang="fr-FR" sz="1400" b="0" i="0" kern="1200" dirty="0">
                          <a:solidFill>
                            <a:schemeClr val="dk1"/>
                          </a:solidFill>
                          <a:effectLst/>
                          <a:latin typeface="+mn-lt"/>
                          <a:ea typeface="+mn-ea"/>
                          <a:cs typeface="+mn-cs"/>
                        </a:rPr>
                        <a:t>For Very </a:t>
                      </a:r>
                      <a:r>
                        <a:rPr lang="fr-FR" sz="1400" b="0" i="0" kern="1200" dirty="0" err="1">
                          <a:solidFill>
                            <a:schemeClr val="dk1"/>
                          </a:solidFill>
                          <a:effectLst/>
                          <a:latin typeface="+mn-lt"/>
                          <a:ea typeface="+mn-ea"/>
                          <a:cs typeface="+mn-cs"/>
                        </a:rPr>
                        <a:t>strong</a:t>
                      </a:r>
                      <a:r>
                        <a:rPr lang="fr-FR" sz="1400" b="0" i="0" kern="1200" dirty="0">
                          <a:solidFill>
                            <a:schemeClr val="dk1"/>
                          </a:solidFill>
                          <a:effectLst/>
                          <a:latin typeface="+mn-lt"/>
                          <a:ea typeface="+mn-ea"/>
                          <a:cs typeface="+mn-cs"/>
                        </a:rPr>
                        <a:t> transaction support (Cloud </a:t>
                      </a:r>
                      <a:r>
                        <a:rPr lang="fr-FR" sz="1400" b="0" i="0" kern="1200" dirty="0" err="1">
                          <a:solidFill>
                            <a:schemeClr val="dk1"/>
                          </a:solidFill>
                          <a:effectLst/>
                          <a:latin typeface="+mn-lt"/>
                          <a:ea typeface="+mn-ea"/>
                          <a:cs typeface="+mn-cs"/>
                        </a:rPr>
                        <a:t>spanner</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instead</a:t>
                      </a:r>
                      <a:r>
                        <a:rPr lang="fr-FR" sz="1400" b="0" i="0" kern="1200" dirty="0">
                          <a:solidFill>
                            <a:schemeClr val="dk1"/>
                          </a:solidFill>
                          <a:effectLst/>
                          <a:latin typeface="+mn-lt"/>
                          <a:ea typeface="+mn-ea"/>
                          <a:cs typeface="+mn-cs"/>
                        </a:rPr>
                        <a:t>)</a:t>
                      </a:r>
                    </a:p>
                    <a:p>
                      <a:pPr marL="285750" indent="-285750" algn="l" fontAlgn="t">
                        <a:buFontTx/>
                        <a:buChar char="-"/>
                      </a:pPr>
                      <a:r>
                        <a:rPr lang="fr-FR" sz="1400" b="0" i="0" kern="1200" dirty="0">
                          <a:solidFill>
                            <a:schemeClr val="dk1"/>
                          </a:solidFill>
                          <a:effectLst/>
                          <a:latin typeface="+mn-lt"/>
                          <a:ea typeface="+mn-ea"/>
                          <a:cs typeface="+mn-cs"/>
                        </a:rPr>
                        <a:t>For non-</a:t>
                      </a:r>
                      <a:r>
                        <a:rPr lang="fr-FR" sz="1400" b="0" i="0" kern="1200" dirty="0" err="1">
                          <a:solidFill>
                            <a:schemeClr val="dk1"/>
                          </a:solidFill>
                          <a:effectLst/>
                          <a:latin typeface="+mn-lt"/>
                          <a:ea typeface="+mn-ea"/>
                          <a:cs typeface="+mn-cs"/>
                        </a:rPr>
                        <a:t>hierarchical</a:t>
                      </a:r>
                      <a:r>
                        <a:rPr lang="fr-FR" sz="1400" b="0" i="0" kern="1200" dirty="0">
                          <a:solidFill>
                            <a:schemeClr val="dk1"/>
                          </a:solidFill>
                          <a:effectLst/>
                          <a:latin typeface="+mn-lt"/>
                          <a:ea typeface="+mn-ea"/>
                          <a:cs typeface="+mn-cs"/>
                        </a:rPr>
                        <a:t> or </a:t>
                      </a:r>
                      <a:r>
                        <a:rPr lang="fr-FR" sz="1400" b="0" i="0" kern="1200" dirty="0" err="1">
                          <a:solidFill>
                            <a:schemeClr val="dk1"/>
                          </a:solidFill>
                          <a:effectLst/>
                          <a:latin typeface="+mn-lt"/>
                          <a:ea typeface="+mn-ea"/>
                          <a:cs typeface="+mn-cs"/>
                        </a:rPr>
                        <a:t>unstructured</a:t>
                      </a:r>
                      <a:r>
                        <a:rPr lang="fr-FR" sz="1400" b="0" i="0" kern="1200" dirty="0">
                          <a:solidFill>
                            <a:schemeClr val="dk1"/>
                          </a:solidFill>
                          <a:effectLst/>
                          <a:latin typeface="+mn-lt"/>
                          <a:ea typeface="+mn-ea"/>
                          <a:cs typeface="+mn-cs"/>
                        </a:rPr>
                        <a:t> data (</a:t>
                      </a:r>
                      <a:r>
                        <a:rPr lang="fr-FR" sz="1400" b="0" i="0" kern="1200" dirty="0" err="1">
                          <a:solidFill>
                            <a:schemeClr val="dk1"/>
                          </a:solidFill>
                          <a:effectLst/>
                          <a:latin typeface="+mn-lt"/>
                          <a:ea typeface="+mn-ea"/>
                          <a:cs typeface="+mn-cs"/>
                        </a:rPr>
                        <a:t>Bigtable</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instead</a:t>
                      </a:r>
                      <a:r>
                        <a:rPr lang="fr-FR" sz="1400" b="0" i="0" kern="1200" dirty="0">
                          <a:solidFill>
                            <a:schemeClr val="dk1"/>
                          </a:solidFill>
                          <a:effectLst/>
                          <a:latin typeface="+mn-lt"/>
                          <a:ea typeface="+mn-ea"/>
                          <a:cs typeface="+mn-cs"/>
                        </a:rPr>
                        <a:t>)</a:t>
                      </a:r>
                    </a:p>
                    <a:p>
                      <a:pPr marL="285750" indent="-285750" algn="l" fontAlgn="t">
                        <a:buFontTx/>
                        <a:buChar char="-"/>
                      </a:pPr>
                      <a:r>
                        <a:rPr lang="fr-FR" sz="1400" b="0" i="0" kern="1200" dirty="0">
                          <a:solidFill>
                            <a:schemeClr val="dk1"/>
                          </a:solidFill>
                          <a:effectLst/>
                          <a:latin typeface="+mn-lt"/>
                          <a:ea typeface="+mn-ea"/>
                          <a:cs typeface="+mn-cs"/>
                        </a:rPr>
                        <a:t>OLAP/BI/DWH -&gt; (Big </a:t>
                      </a:r>
                      <a:r>
                        <a:rPr lang="fr-FR" sz="1400" b="0" i="0" kern="1200" dirty="0" err="1">
                          <a:solidFill>
                            <a:schemeClr val="dk1"/>
                          </a:solidFill>
                          <a:effectLst/>
                          <a:latin typeface="+mn-lt"/>
                          <a:ea typeface="+mn-ea"/>
                          <a:cs typeface="+mn-cs"/>
                        </a:rPr>
                        <a:t>query</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instead</a:t>
                      </a:r>
                      <a:r>
                        <a:rPr lang="fr-FR" sz="1400" b="0" i="0" kern="1200" dirty="0">
                          <a:solidFill>
                            <a:schemeClr val="dk1"/>
                          </a:solidFill>
                          <a:effectLst/>
                          <a:latin typeface="+mn-lt"/>
                          <a:ea typeface="+mn-ea"/>
                          <a:cs typeface="+mn-cs"/>
                        </a:rPr>
                        <a:t>)</a:t>
                      </a:r>
                    </a:p>
                    <a:p>
                      <a:pPr marL="285750" indent="-285750" algn="l" fontAlgn="t">
                        <a:buFontTx/>
                        <a:buChar char="-"/>
                      </a:pPr>
                      <a:r>
                        <a:rPr lang="fr-FR" sz="1400" b="0" i="0" kern="1200" dirty="0">
                          <a:solidFill>
                            <a:schemeClr val="dk1"/>
                          </a:solidFill>
                          <a:effectLst/>
                          <a:latin typeface="+mn-lt"/>
                          <a:ea typeface="+mn-ea"/>
                          <a:cs typeface="+mn-cs"/>
                        </a:rPr>
                        <a:t>For immutable blob </a:t>
                      </a:r>
                      <a:r>
                        <a:rPr lang="fr-FR" sz="1400" b="0" i="0" kern="1200" dirty="0" err="1">
                          <a:solidFill>
                            <a:schemeClr val="dk1"/>
                          </a:solidFill>
                          <a:effectLst/>
                          <a:latin typeface="+mn-lt"/>
                          <a:ea typeface="+mn-ea"/>
                          <a:cs typeface="+mn-cs"/>
                        </a:rPr>
                        <a:t>movies</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each</a:t>
                      </a:r>
                      <a:r>
                        <a:rPr lang="fr-FR" sz="1400" b="0" i="0" kern="1200" dirty="0">
                          <a:solidFill>
                            <a:schemeClr val="dk1"/>
                          </a:solidFill>
                          <a:effectLst/>
                          <a:latin typeface="+mn-lt"/>
                          <a:ea typeface="+mn-ea"/>
                          <a:cs typeface="+mn-cs"/>
                        </a:rPr>
                        <a:t> &gt; 10 mb (Cloud Storage </a:t>
                      </a:r>
                      <a:r>
                        <a:rPr lang="fr-FR" sz="1400" b="0" i="0" kern="1200" dirty="0" err="1">
                          <a:solidFill>
                            <a:schemeClr val="dk1"/>
                          </a:solidFill>
                          <a:effectLst/>
                          <a:latin typeface="+mn-lt"/>
                          <a:ea typeface="+mn-ea"/>
                          <a:cs typeface="+mn-cs"/>
                        </a:rPr>
                        <a:t>instead</a:t>
                      </a:r>
                      <a:r>
                        <a:rPr lang="fr-FR" sz="1400" b="0" i="0" kern="1200" dirty="0">
                          <a:solidFill>
                            <a:schemeClr val="dk1"/>
                          </a:solidFill>
                          <a:effectLst/>
                          <a:latin typeface="+mn-lt"/>
                          <a:ea typeface="+mn-ea"/>
                          <a:cs typeface="+mn-cs"/>
                        </a:rPr>
                        <a:t>)</a:t>
                      </a:r>
                    </a:p>
                    <a:p>
                      <a:pPr marL="285750" indent="-285750" algn="l" fontAlgn="t">
                        <a:buFontTx/>
                        <a:buChar char="-"/>
                      </a:pPr>
                      <a:r>
                        <a:rPr lang="fr-FR" sz="1400" b="0" i="0" kern="1200" dirty="0">
                          <a:solidFill>
                            <a:schemeClr val="dk1"/>
                          </a:solidFill>
                          <a:effectLst/>
                          <a:latin typeface="+mn-lt"/>
                          <a:ea typeface="+mn-ea"/>
                          <a:cs typeface="+mn-cs"/>
                        </a:rPr>
                        <a:t>If application has lots of </a:t>
                      </a:r>
                      <a:r>
                        <a:rPr lang="fr-FR" sz="1400" b="0" i="0" kern="1200" dirty="0" err="1">
                          <a:solidFill>
                            <a:schemeClr val="dk1"/>
                          </a:solidFill>
                          <a:effectLst/>
                          <a:latin typeface="+mn-lt"/>
                          <a:ea typeface="+mn-ea"/>
                          <a:cs typeface="+mn-cs"/>
                        </a:rPr>
                        <a:t>writes</a:t>
                      </a:r>
                      <a:r>
                        <a:rPr lang="fr-FR" sz="1400" b="0" i="0" kern="1200" dirty="0">
                          <a:solidFill>
                            <a:schemeClr val="dk1"/>
                          </a:solidFill>
                          <a:effectLst/>
                          <a:latin typeface="+mn-lt"/>
                          <a:ea typeface="+mn-ea"/>
                          <a:cs typeface="+mn-cs"/>
                        </a:rPr>
                        <a:t> and updates on key </a:t>
                      </a:r>
                      <a:r>
                        <a:rPr lang="fr-FR" sz="1400" b="0" i="0" kern="1200" dirty="0" err="1">
                          <a:solidFill>
                            <a:schemeClr val="dk1"/>
                          </a:solidFill>
                          <a:effectLst/>
                          <a:latin typeface="+mn-lt"/>
                          <a:ea typeface="+mn-ea"/>
                          <a:cs typeface="+mn-cs"/>
                        </a:rPr>
                        <a:t>columns</a:t>
                      </a:r>
                      <a:r>
                        <a:rPr lang="fr-FR" sz="1400" b="0" i="0" kern="1200" dirty="0">
                          <a:solidFill>
                            <a:schemeClr val="dk1"/>
                          </a:solidFill>
                          <a:effectLst/>
                          <a:latin typeface="+mn-lt"/>
                          <a:ea typeface="+mn-ea"/>
                          <a:cs typeface="+mn-cs"/>
                        </a:rPr>
                        <a:t>.</a:t>
                      </a:r>
                    </a:p>
                    <a:p>
                      <a:pPr marL="285750" indent="-285750" algn="l" fontAlgn="t">
                        <a:buFontTx/>
                        <a:buChar char="-"/>
                      </a:pPr>
                      <a:endParaRPr lang="fr-FR" sz="1400" b="0" i="0" kern="1200" dirty="0">
                        <a:solidFill>
                          <a:schemeClr val="dk1"/>
                        </a:solidFill>
                        <a:effectLst/>
                        <a:latin typeface="+mn-lt"/>
                        <a:ea typeface="+mn-ea"/>
                        <a:cs typeface="+mn-cs"/>
                      </a:endParaRPr>
                    </a:p>
                  </a:txBody>
                  <a:tcPr marL="95250" marR="381000" marT="0" marB="0">
                    <a:solidFill>
                      <a:schemeClr val="tx2">
                        <a:lumMod val="20000"/>
                        <a:lumOff val="80000"/>
                      </a:schemeClr>
                    </a:solidFill>
                  </a:tcPr>
                </a:tc>
                <a:extLst>
                  <a:ext uri="{0D108BD9-81ED-4DB2-BD59-A6C34878D82A}">
                    <a16:rowId xmlns:a16="http://schemas.microsoft.com/office/drawing/2014/main" val="993678226"/>
                  </a:ext>
                </a:extLst>
              </a:tr>
              <a:tr h="763249">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fr-FR" sz="1400" b="1" kern="1200" dirty="0">
                          <a:solidFill>
                            <a:schemeClr val="tx1"/>
                          </a:solidFill>
                          <a:effectLst/>
                          <a:latin typeface="Roboto"/>
                          <a:ea typeface="+mn-ea"/>
                          <a:cs typeface="+mn-cs"/>
                        </a:rPr>
                        <a:t>Tools</a:t>
                      </a:r>
                    </a:p>
                  </a:txBody>
                  <a:tcPr marL="95250" marR="381000" marT="247650" marB="0">
                    <a:noFill/>
                  </a:tcPr>
                </a:tc>
                <a:tc gridSpan="2">
                  <a:txBody>
                    <a:bodyPr/>
                    <a:lstStyle/>
                    <a:p>
                      <a:pPr marL="285750" indent="-285750" algn="l" fontAlgn="t">
                        <a:buFontTx/>
                        <a:buChar char="-"/>
                      </a:pPr>
                      <a:r>
                        <a:rPr lang="fr-FR" sz="1400" b="0" i="0" kern="1200" dirty="0">
                          <a:solidFill>
                            <a:schemeClr val="dk1"/>
                          </a:solidFill>
                          <a:effectLst/>
                          <a:latin typeface="+mn-lt"/>
                          <a:ea typeface="+mn-ea"/>
                          <a:cs typeface="+mn-cs"/>
                        </a:rPr>
                        <a:t>API in a lot of langages (ex python):</a:t>
                      </a:r>
                    </a:p>
                    <a:p>
                      <a:pPr marL="457200" lvl="1" indent="0" algn="l" fontAlgn="t">
                        <a:buFontTx/>
                        <a:buNone/>
                      </a:pPr>
                      <a:r>
                        <a:rPr lang="en-US" sz="1400" b="0" i="0" kern="1200" dirty="0">
                          <a:solidFill>
                            <a:schemeClr val="dk1"/>
                          </a:solidFill>
                          <a:effectLst/>
                          <a:latin typeface="+mn-lt"/>
                          <a:ea typeface="+mn-ea"/>
                          <a:cs typeface="+mn-cs"/>
                        </a:rPr>
                        <a:t>from </a:t>
                      </a:r>
                      <a:r>
                        <a:rPr lang="en-US" sz="1400" b="0" i="0" kern="1200" dirty="0" err="1">
                          <a:solidFill>
                            <a:schemeClr val="dk1"/>
                          </a:solidFill>
                          <a:effectLst/>
                          <a:latin typeface="+mn-lt"/>
                          <a:ea typeface="+mn-ea"/>
                          <a:cs typeface="+mn-cs"/>
                        </a:rPr>
                        <a:t>google.cloud</a:t>
                      </a:r>
                      <a:r>
                        <a:rPr lang="en-US" sz="1400" b="0" i="0" kern="1200" dirty="0">
                          <a:solidFill>
                            <a:schemeClr val="dk1"/>
                          </a:solidFill>
                          <a:effectLst/>
                          <a:latin typeface="+mn-lt"/>
                          <a:ea typeface="+mn-ea"/>
                          <a:cs typeface="+mn-cs"/>
                        </a:rPr>
                        <a:t> import datastore</a:t>
                      </a:r>
                      <a:br>
                        <a:rPr lang="en-US" sz="1400" b="0" i="0" kern="1200" dirty="0">
                          <a:solidFill>
                            <a:schemeClr val="dk1"/>
                          </a:solidFill>
                          <a:effectLst/>
                          <a:latin typeface="+mn-lt"/>
                          <a:ea typeface="+mn-ea"/>
                          <a:cs typeface="+mn-cs"/>
                        </a:rPr>
                      </a:br>
                      <a:r>
                        <a:rPr lang="en-US" sz="1400" b="0" i="0" kern="1200" dirty="0">
                          <a:solidFill>
                            <a:schemeClr val="dk1"/>
                          </a:solidFill>
                          <a:effectLst/>
                          <a:latin typeface="+mn-lt"/>
                          <a:ea typeface="+mn-ea"/>
                          <a:cs typeface="+mn-cs"/>
                        </a:rPr>
                        <a:t>def …</a:t>
                      </a:r>
                      <a:endParaRPr lang="fr-FR" sz="1400" b="0" i="0" kern="1200" dirty="0">
                        <a:solidFill>
                          <a:schemeClr val="dk1"/>
                        </a:solidFill>
                        <a:effectLst/>
                        <a:latin typeface="+mn-lt"/>
                        <a:ea typeface="+mn-ea"/>
                        <a:cs typeface="+mn-cs"/>
                      </a:endParaRPr>
                    </a:p>
                  </a:txBody>
                  <a:tcPr marL="95250" marR="381000" marT="0" marB="0">
                    <a:solidFill>
                      <a:schemeClr val="tx2">
                        <a:lumMod val="20000"/>
                        <a:lumOff val="80000"/>
                      </a:schemeClr>
                    </a:solidFill>
                  </a:tcPr>
                </a:tc>
                <a:tc hMerge="1">
                  <a:txBody>
                    <a:bodyPr/>
                    <a:lstStyle/>
                    <a:p>
                      <a:pPr marL="285750" indent="-285750" algn="l" fontAlgn="t">
                        <a:buFontTx/>
                        <a:buChar char="-"/>
                      </a:pPr>
                      <a:endParaRPr lang="fr-FR" sz="1400" b="0" i="0" kern="1200" dirty="0">
                        <a:solidFill>
                          <a:schemeClr val="dk1"/>
                        </a:solidFill>
                        <a:effectLst/>
                        <a:latin typeface="+mn-lt"/>
                        <a:ea typeface="+mn-ea"/>
                        <a:cs typeface="+mn-cs"/>
                      </a:endParaRPr>
                    </a:p>
                  </a:txBody>
                  <a:tcPr marL="95250" marR="381000" marT="0" marB="0">
                    <a:solidFill>
                      <a:schemeClr val="tx2">
                        <a:lumMod val="20000"/>
                        <a:lumOff val="80000"/>
                      </a:schemeClr>
                    </a:solidFill>
                  </a:tcPr>
                </a:tc>
                <a:extLst>
                  <a:ext uri="{0D108BD9-81ED-4DB2-BD59-A6C34878D82A}">
                    <a16:rowId xmlns:a16="http://schemas.microsoft.com/office/drawing/2014/main" val="2953523736"/>
                  </a:ext>
                </a:extLst>
              </a:tr>
            </a:tbl>
          </a:graphicData>
        </a:graphic>
      </p:graphicFrame>
      <p:pic>
        <p:nvPicPr>
          <p:cNvPr id="2" name="Image 1">
            <a:extLst>
              <a:ext uri="{FF2B5EF4-FFF2-40B4-BE49-F238E27FC236}">
                <a16:creationId xmlns:a16="http://schemas.microsoft.com/office/drawing/2014/main" id="{E9867879-D97C-44C0-91FC-5A633F475A0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9622172" y="0"/>
            <a:ext cx="2569828" cy="3212983"/>
          </a:xfrm>
          <a:prstGeom prst="rect">
            <a:avLst/>
          </a:prstGeom>
        </p:spPr>
      </p:pic>
    </p:spTree>
    <p:extLst>
      <p:ext uri="{BB962C8B-B14F-4D97-AF65-F5344CB8AC3E}">
        <p14:creationId xmlns:p14="http://schemas.microsoft.com/office/powerpoint/2010/main" val="25454742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ZoneTexte 1">
            <a:extLst>
              <a:ext uri="{FF2B5EF4-FFF2-40B4-BE49-F238E27FC236}">
                <a16:creationId xmlns:a16="http://schemas.microsoft.com/office/drawing/2014/main" id="{C25A9BF7-7FC4-4AF2-B257-661FFFDB810B}"/>
              </a:ext>
            </a:extLst>
          </p:cNvPr>
          <p:cNvSpPr txBox="1"/>
          <p:nvPr/>
        </p:nvSpPr>
        <p:spPr>
          <a:xfrm>
            <a:off x="3045368" y="2043663"/>
            <a:ext cx="6105194" cy="203105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kern="1200">
                <a:solidFill>
                  <a:srgbClr val="FFFFFF"/>
                </a:solidFill>
                <a:latin typeface="+mj-lt"/>
                <a:ea typeface="+mj-ea"/>
                <a:cs typeface="+mj-cs"/>
              </a:rPr>
              <a:t>Big Table</a:t>
            </a:r>
            <a:endParaRPr lang="en-US" sz="6000" kern="1200" dirty="0">
              <a:solidFill>
                <a:srgbClr val="FFFFFF"/>
              </a:solidFill>
              <a:latin typeface="+mj-lt"/>
              <a:ea typeface="+mj-ea"/>
              <a:cs typeface="+mj-cs"/>
            </a:endParaRPr>
          </a:p>
        </p:txBody>
      </p:sp>
    </p:spTree>
    <p:extLst>
      <p:ext uri="{BB962C8B-B14F-4D97-AF65-F5344CB8AC3E}">
        <p14:creationId xmlns:p14="http://schemas.microsoft.com/office/powerpoint/2010/main" val="2043790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a:extLst>
              <a:ext uri="{FF2B5EF4-FFF2-40B4-BE49-F238E27FC236}">
                <a16:creationId xmlns:a16="http://schemas.microsoft.com/office/drawing/2014/main" id="{18DC55EB-294D-4809-B098-7745F5588558}"/>
              </a:ext>
            </a:extLst>
          </p:cNvPr>
          <p:cNvGraphicFramePr>
            <a:graphicFrameLocks noGrp="1"/>
          </p:cNvGraphicFramePr>
          <p:nvPr>
            <p:extLst>
              <p:ext uri="{D42A27DB-BD31-4B8C-83A1-F6EECF244321}">
                <p14:modId xmlns:p14="http://schemas.microsoft.com/office/powerpoint/2010/main" val="523109801"/>
              </p:ext>
            </p:extLst>
          </p:nvPr>
        </p:nvGraphicFramePr>
        <p:xfrm>
          <a:off x="0" y="0"/>
          <a:ext cx="12192000" cy="6853806"/>
        </p:xfrm>
        <a:graphic>
          <a:graphicData uri="http://schemas.openxmlformats.org/drawingml/2006/table">
            <a:tbl>
              <a:tblPr firstRow="1" bandRow="1">
                <a:tableStyleId>{5C22544A-7EE6-4342-B048-85BDC9FD1C3A}</a:tableStyleId>
              </a:tblPr>
              <a:tblGrid>
                <a:gridCol w="2583809">
                  <a:extLst>
                    <a:ext uri="{9D8B030D-6E8A-4147-A177-3AD203B41FA5}">
                      <a16:colId xmlns:a16="http://schemas.microsoft.com/office/drawing/2014/main" val="954317649"/>
                    </a:ext>
                  </a:extLst>
                </a:gridCol>
                <a:gridCol w="2399252">
                  <a:extLst>
                    <a:ext uri="{9D8B030D-6E8A-4147-A177-3AD203B41FA5}">
                      <a16:colId xmlns:a16="http://schemas.microsoft.com/office/drawing/2014/main" val="1735175456"/>
                    </a:ext>
                  </a:extLst>
                </a:gridCol>
                <a:gridCol w="7208939">
                  <a:extLst>
                    <a:ext uri="{9D8B030D-6E8A-4147-A177-3AD203B41FA5}">
                      <a16:colId xmlns:a16="http://schemas.microsoft.com/office/drawing/2014/main" val="1759133817"/>
                    </a:ext>
                  </a:extLst>
                </a:gridCol>
              </a:tblGrid>
              <a:tr h="291830">
                <a:tc gridSpan="3">
                  <a:txBody>
                    <a:bodyPr/>
                    <a:lstStyle/>
                    <a:p>
                      <a:r>
                        <a:rPr lang="fr-FR" sz="1400" dirty="0" err="1"/>
                        <a:t>Schema</a:t>
                      </a:r>
                      <a:r>
                        <a:rPr lang="fr-FR" sz="1400" dirty="0"/>
                        <a:t> and design</a:t>
                      </a:r>
                    </a:p>
                  </a:txBody>
                  <a:tcPr/>
                </a:tc>
                <a:tc hMerge="1">
                  <a:txBody>
                    <a:bodyPr/>
                    <a:lstStyle/>
                    <a:p>
                      <a:endParaRPr lang="en-US"/>
                    </a:p>
                  </a:txBody>
                  <a:tcPr/>
                </a:tc>
                <a:tc hMerge="1">
                  <a:txBody>
                    <a:bodyPr/>
                    <a:lstStyle/>
                    <a:p>
                      <a:endParaRPr lang="fr-FR"/>
                    </a:p>
                  </a:txBody>
                  <a:tcPr/>
                </a:tc>
                <a:extLst>
                  <a:ext uri="{0D108BD9-81ED-4DB2-BD59-A6C34878D82A}">
                    <a16:rowId xmlns:a16="http://schemas.microsoft.com/office/drawing/2014/main" val="884235241"/>
                  </a:ext>
                </a:extLst>
              </a:tr>
              <a:tr h="787940">
                <a:tc gridSpan="3">
                  <a:txBody>
                    <a:bodyPr/>
                    <a:lstStyle/>
                    <a:p>
                      <a:r>
                        <a:rPr lang="fr-FR" sz="1200" b="1" dirty="0" err="1"/>
                        <a:t>Sparse</a:t>
                      </a:r>
                      <a:r>
                        <a:rPr lang="fr-FR" sz="1200" b="1" dirty="0"/>
                        <a:t> tables </a:t>
                      </a:r>
                      <a:r>
                        <a:rPr lang="fr-FR" sz="1200" dirty="0"/>
                        <a:t>: </a:t>
                      </a:r>
                    </a:p>
                    <a:p>
                      <a:pPr marL="285750" indent="-285750">
                        <a:buFontTx/>
                        <a:buChar char="-"/>
                      </a:pPr>
                      <a:r>
                        <a:rPr lang="fr-FR" sz="1200" dirty="0" err="1"/>
                        <a:t>Each</a:t>
                      </a:r>
                      <a:r>
                        <a:rPr lang="fr-FR" sz="1200" dirty="0"/>
                        <a:t> </a:t>
                      </a:r>
                      <a:r>
                        <a:rPr lang="fr-FR" sz="1200" dirty="0" err="1"/>
                        <a:t>empty</a:t>
                      </a:r>
                      <a:r>
                        <a:rPr lang="fr-FR" sz="1200" dirty="0"/>
                        <a:t> </a:t>
                      </a:r>
                      <a:r>
                        <a:rPr lang="fr-FR" sz="1200" dirty="0" err="1"/>
                        <a:t>field</a:t>
                      </a:r>
                      <a:r>
                        <a:rPr lang="fr-FR" sz="1200" dirty="0"/>
                        <a:t> </a:t>
                      </a:r>
                      <a:r>
                        <a:rPr lang="fr-FR" sz="1200" dirty="0" err="1"/>
                        <a:t>take</a:t>
                      </a:r>
                      <a:r>
                        <a:rPr lang="fr-FR" sz="1200" dirty="0"/>
                        <a:t> no more </a:t>
                      </a:r>
                      <a:r>
                        <a:rPr lang="fr-FR" sz="1200" dirty="0" err="1"/>
                        <a:t>storage</a:t>
                      </a:r>
                      <a:r>
                        <a:rPr lang="fr-FR" sz="1200" dirty="0"/>
                        <a:t> </a:t>
                      </a:r>
                      <a:r>
                        <a:rPr lang="fr-FR" sz="1200" dirty="0" err="1"/>
                        <a:t>space</a:t>
                      </a:r>
                      <a:r>
                        <a:rPr lang="fr-FR" sz="1200" dirty="0"/>
                        <a:t>.</a:t>
                      </a:r>
                    </a:p>
                    <a:p>
                      <a:pPr marL="285750" indent="-285750">
                        <a:buFontTx/>
                        <a:buChar char="-"/>
                      </a:pPr>
                      <a:r>
                        <a:rPr lang="fr-FR" sz="1200" dirty="0" err="1"/>
                        <a:t>Every</a:t>
                      </a:r>
                      <a:r>
                        <a:rPr lang="fr-FR" sz="1200" dirty="0"/>
                        <a:t> time a value change in a </a:t>
                      </a:r>
                      <a:r>
                        <a:rPr lang="fr-FR" sz="1200" dirty="0" err="1"/>
                        <a:t>cell</a:t>
                      </a:r>
                      <a:r>
                        <a:rPr lang="fr-FR" sz="1200" dirty="0"/>
                        <a:t>, </a:t>
                      </a:r>
                      <a:r>
                        <a:rPr lang="fr-FR" sz="1200" dirty="0" err="1"/>
                        <a:t>this</a:t>
                      </a:r>
                      <a:r>
                        <a:rPr lang="fr-FR" sz="1200" dirty="0"/>
                        <a:t> </a:t>
                      </a:r>
                      <a:r>
                        <a:rPr lang="fr-FR" sz="1200" dirty="0" err="1"/>
                        <a:t>is</a:t>
                      </a:r>
                      <a:r>
                        <a:rPr lang="fr-FR" sz="1200" dirty="0"/>
                        <a:t> </a:t>
                      </a:r>
                      <a:r>
                        <a:rPr lang="fr-FR" sz="1200" dirty="0" err="1"/>
                        <a:t>associated</a:t>
                      </a:r>
                      <a:r>
                        <a:rPr lang="fr-FR" sz="1200" dirty="0"/>
                        <a:t> to a timestamp.</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200" dirty="0"/>
                        <a:t>Read a single record </a:t>
                      </a:r>
                      <a:r>
                        <a:rPr lang="fr-FR" sz="1200" dirty="0" err="1"/>
                        <a:t>should</a:t>
                      </a:r>
                      <a:r>
                        <a:rPr lang="fr-FR" sz="1200" dirty="0"/>
                        <a:t> </a:t>
                      </a:r>
                      <a:r>
                        <a:rPr lang="fr-FR" sz="1200" dirty="0" err="1"/>
                        <a:t>get</a:t>
                      </a:r>
                      <a:r>
                        <a:rPr lang="fr-FR" sz="1200" dirty="0"/>
                        <a:t> all the </a:t>
                      </a:r>
                      <a:r>
                        <a:rPr lang="fr-FR" sz="1200" dirty="0" err="1"/>
                        <a:t>details</a:t>
                      </a:r>
                      <a:r>
                        <a:rPr lang="fr-FR" sz="1200" dirty="0"/>
                        <a:t> in one </a:t>
                      </a:r>
                      <a:r>
                        <a:rPr lang="fr-FR" sz="1200" dirty="0" err="1"/>
                        <a:t>read</a:t>
                      </a:r>
                      <a:r>
                        <a:rPr lang="fr-FR" sz="1200" dirty="0"/>
                        <a:t> </a:t>
                      </a:r>
                      <a:r>
                        <a:rPr lang="fr-FR" sz="1200" dirty="0" err="1"/>
                        <a:t>operation</a:t>
                      </a:r>
                      <a:r>
                        <a:rPr lang="fr-FR" sz="1200" dirty="0"/>
                        <a:t>.</a:t>
                      </a:r>
                    </a:p>
                  </a:txBody>
                  <a:tcPr/>
                </a:tc>
                <a:tc hMerge="1">
                  <a:txBody>
                    <a:bodyPr/>
                    <a:lstStyle/>
                    <a:p>
                      <a:endParaRPr lang="en-US"/>
                    </a:p>
                  </a:txBody>
                  <a:tcPr/>
                </a:tc>
                <a:tc hMerge="1">
                  <a:txBody>
                    <a:bodyPr/>
                    <a:lstStyle/>
                    <a:p>
                      <a:endParaRPr lang="fr-FR"/>
                    </a:p>
                  </a:txBody>
                  <a:tcPr/>
                </a:tc>
                <a:extLst>
                  <a:ext uri="{0D108BD9-81ED-4DB2-BD59-A6C34878D82A}">
                    <a16:rowId xmlns:a16="http://schemas.microsoft.com/office/drawing/2014/main" val="646362702"/>
                  </a:ext>
                </a:extLst>
              </a:tr>
              <a:tr h="963038">
                <a:tc gridSpan="3">
                  <a:txBody>
                    <a:bodyPr/>
                    <a:lstStyle/>
                    <a:p>
                      <a:r>
                        <a:rPr lang="fr-FR" sz="1200" b="1" dirty="0"/>
                        <a:t>Row keys </a:t>
                      </a:r>
                      <a:r>
                        <a:rPr lang="fr-FR" sz="1200" dirty="0"/>
                        <a:t>:</a:t>
                      </a:r>
                    </a:p>
                    <a:p>
                      <a:pPr marL="285750" indent="-285750">
                        <a:buFontTx/>
                        <a:buChar char="-"/>
                      </a:pPr>
                      <a:r>
                        <a:rPr lang="fr-FR" sz="1200" dirty="0"/>
                        <a:t>Row key </a:t>
                      </a:r>
                      <a:r>
                        <a:rPr lang="fr-FR" sz="1200" dirty="0" err="1"/>
                        <a:t>is</a:t>
                      </a:r>
                      <a:r>
                        <a:rPr lang="fr-FR" sz="1200" dirty="0"/>
                        <a:t> the </a:t>
                      </a:r>
                      <a:r>
                        <a:rPr lang="fr-FR" sz="1200" dirty="0" err="1"/>
                        <a:t>only</a:t>
                      </a:r>
                      <a:r>
                        <a:rPr lang="fr-FR" sz="1200" dirty="0"/>
                        <a:t> index </a:t>
                      </a:r>
                      <a:r>
                        <a:rPr lang="fr-FR" sz="1200" dirty="0" err="1"/>
                        <a:t>so</a:t>
                      </a:r>
                      <a:r>
                        <a:rPr lang="fr-FR" sz="1200" dirty="0"/>
                        <a:t> </a:t>
                      </a:r>
                      <a:r>
                        <a:rPr lang="fr-FR" sz="1200" dirty="0" err="1"/>
                        <a:t>quering</a:t>
                      </a:r>
                      <a:r>
                        <a:rPr lang="fr-FR" sz="1200" dirty="0"/>
                        <a:t> </a:t>
                      </a:r>
                      <a:r>
                        <a:rPr lang="fr-FR" sz="1200" dirty="0" err="1"/>
                        <a:t>anything</a:t>
                      </a:r>
                      <a:r>
                        <a:rPr lang="fr-FR" sz="1200" dirty="0"/>
                        <a:t> </a:t>
                      </a:r>
                      <a:r>
                        <a:rPr lang="fr-FR" sz="1200" dirty="0" err="1"/>
                        <a:t>else</a:t>
                      </a:r>
                      <a:r>
                        <a:rPr lang="fr-FR" sz="1200" dirty="0"/>
                        <a:t> = full scan.</a:t>
                      </a:r>
                    </a:p>
                    <a:p>
                      <a:pPr marL="285750" indent="-285750">
                        <a:buFontTx/>
                        <a:buChar char="-"/>
                      </a:pPr>
                      <a:r>
                        <a:rPr lang="fr-FR" sz="1200" dirty="0"/>
                        <a:t>Row key </a:t>
                      </a:r>
                      <a:r>
                        <a:rPr lang="fr-FR" sz="1200" dirty="0" err="1"/>
                        <a:t>determines</a:t>
                      </a:r>
                      <a:r>
                        <a:rPr lang="fr-FR" sz="1200" dirty="0"/>
                        <a:t> </a:t>
                      </a:r>
                      <a:r>
                        <a:rPr lang="fr-FR" sz="1200" dirty="0" err="1"/>
                        <a:t>grouping</a:t>
                      </a:r>
                      <a:r>
                        <a:rPr lang="fr-FR" sz="1200" dirty="0"/>
                        <a:t> for </a:t>
                      </a:r>
                      <a:r>
                        <a:rPr lang="fr-FR" sz="1200" dirty="0" err="1"/>
                        <a:t>reads</a:t>
                      </a:r>
                      <a:r>
                        <a:rPr lang="fr-FR" sz="1200" dirty="0"/>
                        <a:t> and </a:t>
                      </a:r>
                      <a:r>
                        <a:rPr lang="fr-FR" sz="1200" dirty="0" err="1"/>
                        <a:t>writes</a:t>
                      </a:r>
                      <a:endParaRPr lang="fr-FR" sz="1200" dirty="0"/>
                    </a:p>
                    <a:p>
                      <a:pPr marL="285750" indent="-285750">
                        <a:buFontTx/>
                        <a:buChar char="-"/>
                      </a:pPr>
                      <a:r>
                        <a:rPr lang="fr-FR" sz="1200" dirty="0" err="1"/>
                        <a:t>Identical</a:t>
                      </a:r>
                      <a:r>
                        <a:rPr lang="fr-FR" sz="1200" dirty="0"/>
                        <a:t> </a:t>
                      </a:r>
                      <a:r>
                        <a:rPr lang="fr-FR" sz="1200" dirty="0" err="1"/>
                        <a:t>chunks</a:t>
                      </a:r>
                      <a:r>
                        <a:rPr lang="fr-FR" sz="1200" dirty="0"/>
                        <a:t> of data on adjacent </a:t>
                      </a:r>
                      <a:r>
                        <a:rPr lang="fr-FR" sz="1200" dirty="0" err="1"/>
                        <a:t>rows</a:t>
                      </a:r>
                      <a:r>
                        <a:rPr lang="fr-FR" sz="1200" dirty="0"/>
                        <a:t> are </a:t>
                      </a:r>
                      <a:r>
                        <a:rPr lang="fr-FR" sz="1200" dirty="0" err="1"/>
                        <a:t>compressed</a:t>
                      </a:r>
                      <a:r>
                        <a:rPr lang="fr-FR" sz="1200" dirty="0"/>
                        <a:t>.</a:t>
                      </a:r>
                    </a:p>
                    <a:p>
                      <a:pPr marL="285750" indent="-285750">
                        <a:buFontTx/>
                        <a:buChar char="-"/>
                      </a:pPr>
                      <a:r>
                        <a:rPr lang="fr-FR" sz="1200" dirty="0"/>
                        <a:t>Short </a:t>
                      </a:r>
                      <a:r>
                        <a:rPr lang="fr-FR" sz="1200" dirty="0" err="1"/>
                        <a:t>row</a:t>
                      </a:r>
                      <a:r>
                        <a:rPr lang="fr-FR" sz="1200" dirty="0"/>
                        <a:t> keys </a:t>
                      </a:r>
                      <a:r>
                        <a:rPr lang="fr-FR" sz="1200" dirty="0" err="1"/>
                        <a:t>take</a:t>
                      </a:r>
                      <a:r>
                        <a:rPr lang="fr-FR" sz="1200" dirty="0"/>
                        <a:t> up </a:t>
                      </a:r>
                      <a:r>
                        <a:rPr lang="fr-FR" sz="1200" dirty="0" err="1"/>
                        <a:t>less</a:t>
                      </a:r>
                      <a:r>
                        <a:rPr lang="fr-FR" sz="1200" dirty="0"/>
                        <a:t> memory and </a:t>
                      </a:r>
                      <a:r>
                        <a:rPr lang="fr-FR" sz="1200" dirty="0" err="1"/>
                        <a:t>storage</a:t>
                      </a:r>
                      <a:r>
                        <a:rPr lang="fr-FR" sz="1200" dirty="0"/>
                        <a:t> &gt; </a:t>
                      </a:r>
                      <a:r>
                        <a:rPr lang="fr-FR" sz="1200" dirty="0" err="1"/>
                        <a:t>faster</a:t>
                      </a:r>
                      <a:r>
                        <a:rPr lang="fr-FR" sz="1200" dirty="0"/>
                        <a:t> </a:t>
                      </a:r>
                      <a:r>
                        <a:rPr lang="fr-FR" sz="1200" dirty="0" err="1"/>
                        <a:t>response</a:t>
                      </a:r>
                      <a:r>
                        <a:rPr lang="fr-FR" sz="1200" dirty="0"/>
                        <a:t> time.</a:t>
                      </a:r>
                    </a:p>
                  </a:txBody>
                  <a:tcPr/>
                </a:tc>
                <a:tc hMerge="1">
                  <a:txBody>
                    <a:bodyPr/>
                    <a:lstStyle/>
                    <a:p>
                      <a:endParaRPr lang="en-US"/>
                    </a:p>
                  </a:txBody>
                  <a:tcPr/>
                </a:tc>
                <a:tc hMerge="1">
                  <a:txBody>
                    <a:bodyPr/>
                    <a:lstStyle/>
                    <a:p>
                      <a:endParaRPr lang="fr-FR"/>
                    </a:p>
                  </a:txBody>
                  <a:tcPr/>
                </a:tc>
                <a:extLst>
                  <a:ext uri="{0D108BD9-81ED-4DB2-BD59-A6C34878D82A}">
                    <a16:rowId xmlns:a16="http://schemas.microsoft.com/office/drawing/2014/main" val="3407424845"/>
                  </a:ext>
                </a:extLst>
              </a:tr>
              <a:tr h="963038">
                <a:tc gridSpan="3">
                  <a:txBody>
                    <a:bodyPr/>
                    <a:lstStyle/>
                    <a:p>
                      <a:r>
                        <a:rPr lang="fr-FR" sz="1200" b="1" dirty="0" err="1"/>
                        <a:t>Column</a:t>
                      </a:r>
                      <a:r>
                        <a:rPr lang="fr-FR" sz="1200" b="1" dirty="0"/>
                        <a:t> </a:t>
                      </a:r>
                      <a:r>
                        <a:rPr lang="fr-FR" sz="1200" b="1" dirty="0" err="1"/>
                        <a:t>families</a:t>
                      </a:r>
                      <a:r>
                        <a:rPr lang="fr-FR" sz="1200" b="1" dirty="0"/>
                        <a:t> </a:t>
                      </a:r>
                      <a:r>
                        <a:rPr lang="fr-FR" sz="1200" dirty="0"/>
                        <a:t>:</a:t>
                      </a:r>
                    </a:p>
                    <a:p>
                      <a:pPr marL="285750" indent="-285750">
                        <a:buFontTx/>
                        <a:buChar char="-"/>
                      </a:pPr>
                      <a:r>
                        <a:rPr lang="fr-FR" sz="1200" dirty="0" err="1"/>
                        <a:t>Column</a:t>
                      </a:r>
                      <a:r>
                        <a:rPr lang="fr-FR" sz="1200" dirty="0"/>
                        <a:t> are </a:t>
                      </a:r>
                      <a:r>
                        <a:rPr lang="fr-FR" sz="1200" dirty="0" err="1"/>
                        <a:t>stored</a:t>
                      </a:r>
                      <a:r>
                        <a:rPr lang="fr-FR" sz="1200" dirty="0"/>
                        <a:t> </a:t>
                      </a:r>
                      <a:r>
                        <a:rPr lang="fr-FR" sz="1200" dirty="0" err="1"/>
                        <a:t>together</a:t>
                      </a:r>
                      <a:r>
                        <a:rPr lang="fr-FR" sz="1200" dirty="0"/>
                        <a:t>, </a:t>
                      </a:r>
                      <a:r>
                        <a:rPr lang="fr-FR" sz="1200" dirty="0" err="1"/>
                        <a:t>accessed</a:t>
                      </a:r>
                      <a:r>
                        <a:rPr lang="fr-FR" sz="1200" dirty="0"/>
                        <a:t> </a:t>
                      </a:r>
                      <a:r>
                        <a:rPr lang="fr-FR" sz="1200" dirty="0" err="1"/>
                        <a:t>together</a:t>
                      </a:r>
                      <a:r>
                        <a:rPr lang="fr-FR" sz="1200" dirty="0"/>
                        <a:t> and </a:t>
                      </a:r>
                      <a:r>
                        <a:rPr lang="fr-FR" sz="1200" dirty="0" err="1"/>
                        <a:t>cached</a:t>
                      </a:r>
                      <a:r>
                        <a:rPr lang="fr-FR" sz="1200" dirty="0"/>
                        <a:t> </a:t>
                      </a:r>
                      <a:r>
                        <a:rPr lang="fr-FR" sz="1200" dirty="0" err="1"/>
                        <a:t>together</a:t>
                      </a:r>
                      <a:r>
                        <a:rPr lang="fr-FR" sz="1200" dirty="0"/>
                        <a:t>.</a:t>
                      </a:r>
                    </a:p>
                    <a:p>
                      <a:pPr marL="285750" indent="-285750">
                        <a:buFontTx/>
                        <a:buChar char="-"/>
                      </a:pPr>
                      <a:r>
                        <a:rPr lang="fr-FR" sz="1200" dirty="0"/>
                        <a:t>Group </a:t>
                      </a:r>
                      <a:r>
                        <a:rPr lang="fr-FR" sz="1200" dirty="0" err="1"/>
                        <a:t>them</a:t>
                      </a:r>
                      <a:r>
                        <a:rPr lang="fr-FR" sz="1200" dirty="0"/>
                        <a:t> </a:t>
                      </a:r>
                      <a:r>
                        <a:rPr lang="fr-FR" sz="1200" dirty="0" err="1"/>
                        <a:t>according</a:t>
                      </a:r>
                      <a:r>
                        <a:rPr lang="fr-FR" sz="1200" dirty="0"/>
                        <a:t> </a:t>
                      </a:r>
                      <a:r>
                        <a:rPr lang="fr-FR" sz="1200" dirty="0" err="1"/>
                        <a:t>your</a:t>
                      </a:r>
                      <a:r>
                        <a:rPr lang="fr-FR" sz="1200" dirty="0"/>
                        <a:t> MCD.</a:t>
                      </a:r>
                    </a:p>
                    <a:p>
                      <a:pPr marL="285750" indent="-285750">
                        <a:buFontTx/>
                        <a:buChar char="-"/>
                      </a:pPr>
                      <a:r>
                        <a:rPr lang="fr-FR" sz="1200" dirty="0"/>
                        <a:t>If </a:t>
                      </a:r>
                      <a:r>
                        <a:rPr lang="fr-FR" sz="1200" dirty="0" err="1"/>
                        <a:t>you</a:t>
                      </a:r>
                      <a:r>
                        <a:rPr lang="fr-FR" sz="1200" dirty="0"/>
                        <a:t> </a:t>
                      </a:r>
                      <a:r>
                        <a:rPr lang="fr-FR" sz="1200" dirty="0" err="1"/>
                        <a:t>query</a:t>
                      </a:r>
                      <a:r>
                        <a:rPr lang="fr-FR" sz="1200" dirty="0"/>
                        <a:t> all the </a:t>
                      </a:r>
                      <a:r>
                        <a:rPr lang="fr-FR" sz="1200" dirty="0" err="1"/>
                        <a:t>columns</a:t>
                      </a:r>
                      <a:r>
                        <a:rPr lang="fr-FR" sz="1200" dirty="0"/>
                        <a:t> all the time </a:t>
                      </a:r>
                      <a:r>
                        <a:rPr lang="fr-FR" sz="1200" dirty="0" err="1"/>
                        <a:t>choose</a:t>
                      </a:r>
                      <a:r>
                        <a:rPr lang="fr-FR" sz="1200" dirty="0"/>
                        <a:t> </a:t>
                      </a:r>
                      <a:r>
                        <a:rPr lang="fr-FR" sz="1200" dirty="0" err="1"/>
                        <a:t>only</a:t>
                      </a:r>
                      <a:r>
                        <a:rPr lang="fr-FR" sz="1200" dirty="0"/>
                        <a:t> one </a:t>
                      </a:r>
                      <a:r>
                        <a:rPr lang="fr-FR" sz="1200" dirty="0" err="1"/>
                        <a:t>column</a:t>
                      </a:r>
                      <a:r>
                        <a:rPr lang="fr-FR" sz="1200" dirty="0"/>
                        <a:t> </a:t>
                      </a:r>
                      <a:r>
                        <a:rPr lang="fr-FR" sz="1200" dirty="0" err="1"/>
                        <a:t>family</a:t>
                      </a:r>
                      <a:r>
                        <a:rPr lang="fr-FR" sz="1200" dirty="0"/>
                        <a:t>.</a:t>
                      </a:r>
                    </a:p>
                    <a:p>
                      <a:pPr marL="285750" indent="-285750">
                        <a:buFontTx/>
                        <a:buChar char="-"/>
                      </a:pPr>
                      <a:r>
                        <a:rPr lang="fr-FR" sz="1200" b="1" i="0" kern="1200" dirty="0" err="1">
                          <a:solidFill>
                            <a:schemeClr val="dk1"/>
                          </a:solidFill>
                          <a:effectLst/>
                          <a:latin typeface="+mn-lt"/>
                          <a:ea typeface="+mn-ea"/>
                          <a:cs typeface="+mn-cs"/>
                        </a:rPr>
                        <a:t>Column</a:t>
                      </a:r>
                      <a:r>
                        <a:rPr lang="fr-FR" sz="1200" b="1" i="0" kern="1200" dirty="0">
                          <a:solidFill>
                            <a:schemeClr val="dk1"/>
                          </a:solidFill>
                          <a:effectLst/>
                          <a:latin typeface="+mn-lt"/>
                          <a:ea typeface="+mn-ea"/>
                          <a:cs typeface="+mn-cs"/>
                        </a:rPr>
                        <a:t> </a:t>
                      </a:r>
                      <a:r>
                        <a:rPr lang="fr-FR" sz="1200" b="1" i="0" kern="1200" dirty="0" err="1">
                          <a:solidFill>
                            <a:schemeClr val="dk1"/>
                          </a:solidFill>
                          <a:effectLst/>
                          <a:latin typeface="+mn-lt"/>
                          <a:ea typeface="+mn-ea"/>
                          <a:cs typeface="+mn-cs"/>
                        </a:rPr>
                        <a:t>family</a:t>
                      </a:r>
                      <a:r>
                        <a:rPr lang="fr-FR" sz="1200" b="1" i="0" kern="1200" dirty="0">
                          <a:solidFill>
                            <a:schemeClr val="dk1"/>
                          </a:solidFill>
                          <a:effectLst/>
                          <a:latin typeface="+mn-lt"/>
                          <a:ea typeface="+mn-ea"/>
                          <a:cs typeface="+mn-cs"/>
                        </a:rPr>
                        <a:t> </a:t>
                      </a:r>
                      <a:r>
                        <a:rPr lang="fr-FR" sz="1200" b="1" i="0" kern="1200" dirty="0" err="1">
                          <a:solidFill>
                            <a:schemeClr val="dk1"/>
                          </a:solidFill>
                          <a:effectLst/>
                          <a:latin typeface="+mn-lt"/>
                          <a:ea typeface="+mn-ea"/>
                          <a:cs typeface="+mn-cs"/>
                        </a:rPr>
                        <a:t>add</a:t>
                      </a:r>
                      <a:r>
                        <a:rPr lang="fr-FR" sz="1200" b="1" i="0" kern="1200" dirty="0">
                          <a:solidFill>
                            <a:schemeClr val="dk1"/>
                          </a:solidFill>
                          <a:effectLst/>
                          <a:latin typeface="+mn-lt"/>
                          <a:ea typeface="+mn-ea"/>
                          <a:cs typeface="+mn-cs"/>
                        </a:rPr>
                        <a:t> </a:t>
                      </a:r>
                      <a:r>
                        <a:rPr lang="fr-FR" sz="1200" b="0" i="0" kern="1200" dirty="0" err="1">
                          <a:solidFill>
                            <a:schemeClr val="dk1"/>
                          </a:solidFill>
                          <a:effectLst/>
                          <a:latin typeface="+mn-lt"/>
                          <a:ea typeface="+mn-ea"/>
                          <a:cs typeface="+mn-cs"/>
                        </a:rPr>
                        <a:t>will</a:t>
                      </a:r>
                      <a:r>
                        <a:rPr lang="fr-FR" sz="1200" b="0" i="0" kern="1200" dirty="0">
                          <a:solidFill>
                            <a:schemeClr val="dk1"/>
                          </a:solidFill>
                          <a:effectLst/>
                          <a:latin typeface="+mn-lt"/>
                          <a:ea typeface="+mn-ea"/>
                          <a:cs typeface="+mn-cs"/>
                        </a:rPr>
                        <a:t> </a:t>
                      </a:r>
                      <a:r>
                        <a:rPr lang="fr-FR" sz="1200" b="0" i="0" kern="1200" dirty="0" err="1">
                          <a:solidFill>
                            <a:schemeClr val="dk1"/>
                          </a:solidFill>
                          <a:effectLst/>
                          <a:latin typeface="+mn-lt"/>
                          <a:ea typeface="+mn-ea"/>
                          <a:cs typeface="+mn-cs"/>
                        </a:rPr>
                        <a:t>need</a:t>
                      </a:r>
                      <a:r>
                        <a:rPr lang="fr-FR" sz="1200" b="0" i="0" kern="1200" dirty="0">
                          <a:solidFill>
                            <a:schemeClr val="dk1"/>
                          </a:solidFill>
                          <a:effectLst/>
                          <a:latin typeface="+mn-lt"/>
                          <a:ea typeface="+mn-ea"/>
                          <a:cs typeface="+mn-cs"/>
                        </a:rPr>
                        <a:t> to </a:t>
                      </a:r>
                      <a:r>
                        <a:rPr lang="fr-FR" sz="1200" b="0" i="0" kern="1200" dirty="0" err="1">
                          <a:solidFill>
                            <a:schemeClr val="dk1"/>
                          </a:solidFill>
                          <a:effectLst/>
                          <a:latin typeface="+mn-lt"/>
                          <a:ea typeface="+mn-ea"/>
                          <a:cs typeface="+mn-cs"/>
                        </a:rPr>
                        <a:t>be</a:t>
                      </a:r>
                      <a:r>
                        <a:rPr lang="fr-FR" sz="1200" b="0" i="0" kern="1200" dirty="0">
                          <a:solidFill>
                            <a:schemeClr val="dk1"/>
                          </a:solidFill>
                          <a:effectLst/>
                          <a:latin typeface="+mn-lt"/>
                          <a:ea typeface="+mn-ea"/>
                          <a:cs typeface="+mn-cs"/>
                        </a:rPr>
                        <a:t> </a:t>
                      </a:r>
                      <a:r>
                        <a:rPr lang="fr-FR" sz="1200" b="1" i="0" kern="1200" dirty="0" err="1">
                          <a:solidFill>
                            <a:schemeClr val="dk1"/>
                          </a:solidFill>
                          <a:effectLst/>
                          <a:latin typeface="+mn-lt"/>
                          <a:ea typeface="+mn-ea"/>
                          <a:cs typeface="+mn-cs"/>
                        </a:rPr>
                        <a:t>rebuild</a:t>
                      </a:r>
                      <a:r>
                        <a:rPr lang="fr-FR" sz="1200" b="1" i="0" kern="1200" dirty="0">
                          <a:solidFill>
                            <a:schemeClr val="dk1"/>
                          </a:solidFill>
                          <a:effectLst/>
                          <a:latin typeface="+mn-lt"/>
                          <a:ea typeface="+mn-ea"/>
                          <a:cs typeface="+mn-cs"/>
                        </a:rPr>
                        <a:t> the table </a:t>
                      </a:r>
                      <a:r>
                        <a:rPr lang="fr-FR" sz="1200" dirty="0"/>
                        <a:t>and </a:t>
                      </a:r>
                      <a:r>
                        <a:rPr lang="en-US" sz="1200" b="1" kern="1200" dirty="0">
                          <a:solidFill>
                            <a:schemeClr val="dk1"/>
                          </a:solidFill>
                          <a:effectLst/>
                          <a:latin typeface="+mn-lt"/>
                          <a:ea typeface="+mn-ea"/>
                          <a:cs typeface="+mn-cs"/>
                        </a:rPr>
                        <a:t>new columns </a:t>
                      </a:r>
                      <a:r>
                        <a:rPr lang="en-US" sz="1200" b="0" kern="1200" dirty="0">
                          <a:solidFill>
                            <a:schemeClr val="dk1"/>
                          </a:solidFill>
                          <a:effectLst/>
                          <a:latin typeface="+mn-lt"/>
                          <a:ea typeface="+mn-ea"/>
                          <a:cs typeface="+mn-cs"/>
                        </a:rPr>
                        <a:t>can be </a:t>
                      </a:r>
                      <a:r>
                        <a:rPr lang="en-US" sz="1200" b="1" kern="1200" dirty="0">
                          <a:solidFill>
                            <a:schemeClr val="dk1"/>
                          </a:solidFill>
                          <a:effectLst/>
                          <a:latin typeface="+mn-lt"/>
                          <a:ea typeface="+mn-ea"/>
                          <a:cs typeface="+mn-cs"/>
                        </a:rPr>
                        <a:t>added on fly</a:t>
                      </a:r>
                      <a:r>
                        <a:rPr lang="en-US" sz="1200" b="0" kern="1200" dirty="0">
                          <a:solidFill>
                            <a:schemeClr val="dk1"/>
                          </a:solidFill>
                          <a:effectLst/>
                          <a:latin typeface="+mn-lt"/>
                          <a:ea typeface="+mn-ea"/>
                          <a:cs typeface="+mn-cs"/>
                        </a:rPr>
                        <a:t>.</a:t>
                      </a:r>
                      <a:endParaRPr lang="fr-FR" sz="1200" dirty="0"/>
                    </a:p>
                  </a:txBody>
                  <a:tcPr/>
                </a:tc>
                <a:tc hMerge="1">
                  <a:txBody>
                    <a:bodyPr/>
                    <a:lstStyle/>
                    <a:p>
                      <a:endParaRPr lang="en-US"/>
                    </a:p>
                  </a:txBody>
                  <a:tcPr/>
                </a:tc>
                <a:tc hMerge="1">
                  <a:txBody>
                    <a:bodyPr/>
                    <a:lstStyle/>
                    <a:p>
                      <a:endParaRPr lang="fr-FR"/>
                    </a:p>
                  </a:txBody>
                  <a:tcPr/>
                </a:tc>
                <a:extLst>
                  <a:ext uri="{0D108BD9-81ED-4DB2-BD59-A6C34878D82A}">
                    <a16:rowId xmlns:a16="http://schemas.microsoft.com/office/drawing/2014/main" val="1508509683"/>
                  </a:ext>
                </a:extLst>
              </a:tr>
              <a:tr h="2188723">
                <a:tc gridSpan="3">
                  <a:txBody>
                    <a:bodyPr/>
                    <a:lstStyle/>
                    <a:p>
                      <a:r>
                        <a:rPr lang="fr-FR" sz="1200" b="1" dirty="0" err="1"/>
                        <a:t>Designing</a:t>
                      </a:r>
                      <a:r>
                        <a:rPr lang="fr-FR" sz="1200" b="1" dirty="0"/>
                        <a:t> Row Keys </a:t>
                      </a:r>
                      <a:r>
                        <a:rPr lang="fr-FR" sz="1200" dirty="0"/>
                        <a:t>:</a:t>
                      </a:r>
                    </a:p>
                    <a:p>
                      <a:pPr marL="285750" indent="-285750">
                        <a:buFontTx/>
                        <a:buChar char="-"/>
                      </a:pPr>
                      <a:r>
                        <a:rPr lang="fr-FR" sz="1200" b="1" dirty="0" err="1"/>
                        <a:t>Avoid</a:t>
                      </a:r>
                      <a:r>
                        <a:rPr lang="fr-FR" sz="1200" b="1" dirty="0"/>
                        <a:t> </a:t>
                      </a:r>
                      <a:r>
                        <a:rPr lang="fr-FR" sz="1200" b="1" dirty="0" err="1"/>
                        <a:t>hotspotting</a:t>
                      </a:r>
                      <a:r>
                        <a:rPr lang="fr-FR" sz="1200" dirty="0"/>
                        <a:t>:</a:t>
                      </a:r>
                    </a:p>
                    <a:p>
                      <a:pPr marL="742950" lvl="1" indent="-285750">
                        <a:buFontTx/>
                        <a:buChar char="-"/>
                      </a:pPr>
                      <a:r>
                        <a:rPr lang="fr-FR" sz="1200" b="1" dirty="0"/>
                        <a:t>Field promotion </a:t>
                      </a:r>
                      <a:r>
                        <a:rPr lang="fr-FR" sz="1200" dirty="0"/>
                        <a:t>: Move a data </a:t>
                      </a:r>
                      <a:r>
                        <a:rPr lang="fr-FR" sz="1200" dirty="0" err="1"/>
                        <a:t>field</a:t>
                      </a:r>
                      <a:r>
                        <a:rPr lang="fr-FR" sz="1200" dirty="0"/>
                        <a:t> to the </a:t>
                      </a:r>
                      <a:r>
                        <a:rPr lang="fr-FR" sz="1200" dirty="0" err="1"/>
                        <a:t>beginning</a:t>
                      </a:r>
                      <a:r>
                        <a:rPr lang="fr-FR" sz="1200" dirty="0"/>
                        <a:t> of the </a:t>
                      </a:r>
                      <a:r>
                        <a:rPr lang="fr-FR" sz="1200" dirty="0" err="1"/>
                        <a:t>row</a:t>
                      </a:r>
                      <a:r>
                        <a:rPr lang="fr-FR" sz="1200" dirty="0"/>
                        <a:t> key.</a:t>
                      </a:r>
                    </a:p>
                    <a:p>
                      <a:pPr marL="742950" lvl="1" indent="-285750">
                        <a:buFontTx/>
                        <a:buChar char="-"/>
                      </a:pPr>
                      <a:r>
                        <a:rPr lang="fr-FR" sz="1200" b="1" dirty="0" err="1"/>
                        <a:t>Salting</a:t>
                      </a:r>
                      <a:r>
                        <a:rPr lang="fr-FR" sz="1200" dirty="0"/>
                        <a:t>: </a:t>
                      </a:r>
                      <a:r>
                        <a:rPr lang="fr-FR" sz="1200" dirty="0" err="1"/>
                        <a:t>Add</a:t>
                      </a:r>
                      <a:r>
                        <a:rPr lang="fr-FR" sz="1200" dirty="0"/>
                        <a:t> a bit of </a:t>
                      </a:r>
                      <a:r>
                        <a:rPr lang="fr-FR" sz="1200" dirty="0" err="1"/>
                        <a:t>salt</a:t>
                      </a:r>
                      <a:r>
                        <a:rPr lang="fr-FR" sz="1200" dirty="0"/>
                        <a:t> (</a:t>
                      </a:r>
                      <a:r>
                        <a:rPr lang="fr-FR" sz="1200" dirty="0" err="1"/>
                        <a:t>number</a:t>
                      </a:r>
                      <a:r>
                        <a:rPr lang="fr-FR" sz="1200" dirty="0"/>
                        <a:t>) to </a:t>
                      </a:r>
                      <a:r>
                        <a:rPr lang="fr-FR" sz="1200" dirty="0" err="1"/>
                        <a:t>each</a:t>
                      </a:r>
                      <a:r>
                        <a:rPr lang="fr-FR" sz="1200" dirty="0"/>
                        <a:t> key for </a:t>
                      </a:r>
                      <a:r>
                        <a:rPr lang="fr-FR" sz="1200" dirty="0" err="1"/>
                        <a:t>each</a:t>
                      </a:r>
                      <a:r>
                        <a:rPr lang="fr-FR" sz="1200" dirty="0"/>
                        <a:t> </a:t>
                      </a:r>
                      <a:r>
                        <a:rPr lang="fr-FR" sz="1200" dirty="0" err="1"/>
                        <a:t>node</a:t>
                      </a:r>
                      <a:r>
                        <a:rPr lang="fr-FR" sz="1200" dirty="0"/>
                        <a:t>.</a:t>
                      </a:r>
                    </a:p>
                    <a:p>
                      <a:pPr marL="1200150" lvl="2" indent="-285750">
                        <a:buFontTx/>
                        <a:buChar char="-"/>
                      </a:pPr>
                      <a:r>
                        <a:rPr lang="fr-FR" sz="1200" dirty="0"/>
                        <a:t>Work if </a:t>
                      </a:r>
                      <a:r>
                        <a:rPr lang="fr-FR" sz="1200" dirty="0" err="1"/>
                        <a:t>you</a:t>
                      </a:r>
                      <a:r>
                        <a:rPr lang="fr-FR" sz="1200" dirty="0"/>
                        <a:t> don ’t </a:t>
                      </a:r>
                      <a:r>
                        <a:rPr lang="fr-FR" sz="1200" dirty="0" err="1"/>
                        <a:t>scale</a:t>
                      </a:r>
                      <a:r>
                        <a:rPr lang="fr-FR" sz="1200" dirty="0"/>
                        <a:t> up (</a:t>
                      </a:r>
                      <a:r>
                        <a:rPr lang="fr-FR" sz="1200" dirty="0" err="1"/>
                        <a:t>add</a:t>
                      </a:r>
                      <a:r>
                        <a:rPr lang="fr-FR" sz="1200" dirty="0"/>
                        <a:t> more </a:t>
                      </a:r>
                      <a:r>
                        <a:rPr lang="fr-FR" sz="1200" dirty="0" err="1"/>
                        <a:t>nodes</a:t>
                      </a:r>
                      <a:r>
                        <a:rPr lang="fr-FR" sz="1200" dirty="0"/>
                        <a:t>).</a:t>
                      </a:r>
                    </a:p>
                    <a:p>
                      <a:pPr marL="742950" lvl="1" indent="-285750">
                        <a:buFontTx/>
                        <a:buChar char="-"/>
                      </a:pPr>
                      <a:r>
                        <a:rPr lang="fr-FR" sz="1200" b="1" dirty="0"/>
                        <a:t>Hash </a:t>
                      </a:r>
                      <a:r>
                        <a:rPr lang="fr-FR" sz="1200" b="1" dirty="0" err="1"/>
                        <a:t>function</a:t>
                      </a:r>
                      <a:r>
                        <a:rPr lang="fr-FR" sz="1200" dirty="0"/>
                        <a:t>: Apply to timestamp and use hash at start of key</a:t>
                      </a:r>
                    </a:p>
                    <a:p>
                      <a:pPr marL="1200150" lvl="2" indent="-285750">
                        <a:buFontTx/>
                        <a:buChar char="-"/>
                      </a:pPr>
                      <a:r>
                        <a:rPr lang="fr-FR" sz="1200" dirty="0"/>
                        <a:t>Work if </a:t>
                      </a:r>
                      <a:r>
                        <a:rPr lang="fr-FR" sz="1200" dirty="0" err="1"/>
                        <a:t>you</a:t>
                      </a:r>
                      <a:r>
                        <a:rPr lang="fr-FR" sz="1200" dirty="0"/>
                        <a:t> </a:t>
                      </a:r>
                      <a:r>
                        <a:rPr lang="fr-FR" sz="1200" dirty="0" err="1"/>
                        <a:t>query</a:t>
                      </a:r>
                      <a:r>
                        <a:rPr lang="fr-FR" sz="1200" dirty="0"/>
                        <a:t> a single </a:t>
                      </a:r>
                      <a:r>
                        <a:rPr lang="fr-FR" sz="1200" dirty="0" err="1"/>
                        <a:t>row</a:t>
                      </a:r>
                      <a:r>
                        <a:rPr lang="fr-FR" sz="1200" dirty="0"/>
                        <a:t>.</a:t>
                      </a:r>
                    </a:p>
                    <a:p>
                      <a:pPr marL="1200150" lvl="2" indent="-285750">
                        <a:buFontTx/>
                        <a:buChar char="-"/>
                      </a:pPr>
                      <a:r>
                        <a:rPr lang="fr-FR" sz="1200" dirty="0" err="1"/>
                        <a:t>Eg</a:t>
                      </a:r>
                      <a:r>
                        <a:rPr lang="fr-FR" sz="1200" dirty="0"/>
                        <a:t> hash on a </a:t>
                      </a:r>
                      <a:r>
                        <a:rPr lang="fr-FR" sz="1200" dirty="0" err="1">
                          <a:solidFill>
                            <a:schemeClr val="accent2">
                              <a:lumMod val="75000"/>
                            </a:schemeClr>
                          </a:solidFill>
                        </a:rPr>
                        <a:t>Username</a:t>
                      </a:r>
                      <a:r>
                        <a:rPr lang="fr-FR" sz="1200" dirty="0" err="1">
                          <a:solidFill>
                            <a:schemeClr val="accent1"/>
                          </a:solidFill>
                        </a:rPr>
                        <a:t>Follower</a:t>
                      </a:r>
                      <a:r>
                        <a:rPr lang="fr-FR" sz="1200" dirty="0"/>
                        <a:t> </a:t>
                      </a:r>
                      <a:r>
                        <a:rPr lang="fr-FR" sz="1200" dirty="0" err="1"/>
                        <a:t>field</a:t>
                      </a:r>
                      <a:r>
                        <a:rPr lang="fr-FR" sz="1200" dirty="0"/>
                        <a:t> (</a:t>
                      </a:r>
                      <a:r>
                        <a:rPr lang="fr-FR" sz="1200" dirty="0" err="1"/>
                        <a:t>always</a:t>
                      </a:r>
                      <a:r>
                        <a:rPr lang="fr-FR" sz="1200" dirty="0"/>
                        <a:t> the </a:t>
                      </a:r>
                      <a:r>
                        <a:rPr lang="fr-FR" sz="1200" dirty="0" err="1"/>
                        <a:t>same</a:t>
                      </a:r>
                      <a:r>
                        <a:rPr lang="fr-FR" sz="1200" dirty="0"/>
                        <a:t> </a:t>
                      </a:r>
                      <a:r>
                        <a:rPr lang="fr-FR" sz="1200" dirty="0" err="1"/>
                        <a:t>lenght</a:t>
                      </a:r>
                      <a:r>
                        <a:rPr lang="fr-FR" sz="1200" dirty="0"/>
                        <a:t>):  </a:t>
                      </a:r>
                      <a:r>
                        <a:rPr lang="fr-FR" sz="1200" dirty="0">
                          <a:solidFill>
                            <a:schemeClr val="accent2">
                              <a:lumMod val="75000"/>
                            </a:schemeClr>
                          </a:solidFill>
                        </a:rPr>
                        <a:t>1d02e347</a:t>
                      </a:r>
                      <a:r>
                        <a:rPr lang="fr-FR" sz="1200" dirty="0">
                          <a:solidFill>
                            <a:schemeClr val="accent1"/>
                          </a:solidFill>
                        </a:rPr>
                        <a:t>a52b0c4f</a:t>
                      </a:r>
                    </a:p>
                    <a:p>
                      <a:pPr marL="742950" lvl="1" indent="-285750">
                        <a:buFontTx/>
                        <a:buChar char="-"/>
                      </a:pPr>
                      <a:r>
                        <a:rPr lang="fr-FR" sz="1200" b="1" kern="1200" dirty="0">
                          <a:solidFill>
                            <a:schemeClr val="dk1"/>
                          </a:solidFill>
                          <a:latin typeface="+mn-lt"/>
                          <a:ea typeface="+mn-ea"/>
                          <a:cs typeface="+mn-cs"/>
                        </a:rPr>
                        <a:t>Reverse Domain </a:t>
                      </a:r>
                      <a:r>
                        <a:rPr lang="fr-FR" sz="1200" b="1" kern="1200" dirty="0" err="1">
                          <a:solidFill>
                            <a:schemeClr val="dk1"/>
                          </a:solidFill>
                          <a:latin typeface="+mn-lt"/>
                          <a:ea typeface="+mn-ea"/>
                          <a:cs typeface="+mn-cs"/>
                        </a:rPr>
                        <a:t>names</a:t>
                      </a:r>
                      <a:r>
                        <a:rPr lang="fr-FR" sz="1200" kern="1200" dirty="0">
                          <a:solidFill>
                            <a:schemeClr val="dk1"/>
                          </a:solidFill>
                          <a:latin typeface="+mn-lt"/>
                          <a:ea typeface="+mn-ea"/>
                          <a:cs typeface="+mn-cs"/>
                        </a:rPr>
                        <a:t>:</a:t>
                      </a:r>
                    </a:p>
                    <a:p>
                      <a:pPr marL="1200150" lvl="2" indent="-285750">
                        <a:buFontTx/>
                        <a:buChar char="-"/>
                      </a:pPr>
                      <a:r>
                        <a:rPr lang="fr-FR" sz="1200" kern="1200" dirty="0">
                          <a:solidFill>
                            <a:schemeClr val="dk1"/>
                          </a:solidFill>
                          <a:latin typeface="+mn-lt"/>
                          <a:ea typeface="+mn-ea"/>
                          <a:cs typeface="+mn-cs"/>
                        </a:rPr>
                        <a:t>Reverse </a:t>
                      </a:r>
                      <a:r>
                        <a:rPr lang="fr-FR" sz="1200" kern="1200" dirty="0" err="1">
                          <a:solidFill>
                            <a:schemeClr val="dk1"/>
                          </a:solidFill>
                          <a:latin typeface="+mn-lt"/>
                          <a:ea typeface="+mn-ea"/>
                          <a:cs typeface="+mn-cs"/>
                        </a:rPr>
                        <a:t>them</a:t>
                      </a:r>
                      <a:r>
                        <a:rPr lang="fr-FR" sz="1200" kern="1200" dirty="0">
                          <a:solidFill>
                            <a:schemeClr val="dk1"/>
                          </a:solidFill>
                          <a:latin typeface="+mn-lt"/>
                          <a:ea typeface="+mn-ea"/>
                          <a:cs typeface="+mn-cs"/>
                        </a:rPr>
                        <a:t> to </a:t>
                      </a:r>
                      <a:r>
                        <a:rPr lang="fr-FR" sz="1200" kern="1200" dirty="0" err="1">
                          <a:solidFill>
                            <a:schemeClr val="dk1"/>
                          </a:solidFill>
                          <a:latin typeface="+mn-lt"/>
                          <a:ea typeface="+mn-ea"/>
                          <a:cs typeface="+mn-cs"/>
                        </a:rPr>
                        <a:t>get</a:t>
                      </a:r>
                      <a:r>
                        <a:rPr lang="fr-FR" sz="1200" kern="1200" dirty="0">
                          <a:solidFill>
                            <a:schemeClr val="dk1"/>
                          </a:solidFill>
                          <a:latin typeface="+mn-lt"/>
                          <a:ea typeface="+mn-ea"/>
                          <a:cs typeface="+mn-cs"/>
                        </a:rPr>
                        <a:t> </a:t>
                      </a:r>
                      <a:r>
                        <a:rPr lang="fr-FR" sz="1200" kern="1200" dirty="0" err="1">
                          <a:solidFill>
                            <a:schemeClr val="dk1"/>
                          </a:solidFill>
                          <a:latin typeface="+mn-lt"/>
                          <a:ea typeface="+mn-ea"/>
                          <a:cs typeface="+mn-cs"/>
                        </a:rPr>
                        <a:t>them</a:t>
                      </a:r>
                      <a:r>
                        <a:rPr lang="fr-FR" sz="1200" kern="1200" dirty="0">
                          <a:solidFill>
                            <a:schemeClr val="dk1"/>
                          </a:solidFill>
                          <a:latin typeface="+mn-lt"/>
                          <a:ea typeface="+mn-ea"/>
                          <a:cs typeface="+mn-cs"/>
                        </a:rPr>
                        <a:t> </a:t>
                      </a:r>
                      <a:r>
                        <a:rPr lang="fr-FR" sz="1200" kern="1200" dirty="0" err="1">
                          <a:solidFill>
                            <a:schemeClr val="dk1"/>
                          </a:solidFill>
                          <a:latin typeface="+mn-lt"/>
                          <a:ea typeface="+mn-ea"/>
                          <a:cs typeface="+mn-cs"/>
                        </a:rPr>
                        <a:t>grouped</a:t>
                      </a:r>
                      <a:r>
                        <a:rPr lang="fr-FR" sz="1200" kern="1200" dirty="0">
                          <a:solidFill>
                            <a:schemeClr val="dk1"/>
                          </a:solidFill>
                          <a:latin typeface="+mn-lt"/>
                          <a:ea typeface="+mn-ea"/>
                          <a:cs typeface="+mn-cs"/>
                        </a:rPr>
                        <a:t>.</a:t>
                      </a:r>
                    </a:p>
                    <a:p>
                      <a:pPr marL="742950" lvl="1" indent="-285750">
                        <a:buFontTx/>
                        <a:buChar char="-"/>
                      </a:pPr>
                      <a:r>
                        <a:rPr lang="fr-FR" sz="1200" b="1" kern="1200" dirty="0" err="1">
                          <a:solidFill>
                            <a:schemeClr val="dk1"/>
                          </a:solidFill>
                          <a:latin typeface="+mn-lt"/>
                          <a:ea typeface="+mn-ea"/>
                          <a:cs typeface="+mn-cs"/>
                        </a:rPr>
                        <a:t>Prefix</a:t>
                      </a:r>
                      <a:r>
                        <a:rPr lang="fr-FR" sz="1200" b="1" kern="1200" dirty="0">
                          <a:solidFill>
                            <a:schemeClr val="dk1"/>
                          </a:solidFill>
                          <a:latin typeface="+mn-lt"/>
                          <a:ea typeface="+mn-ea"/>
                          <a:cs typeface="+mn-cs"/>
                        </a:rPr>
                        <a:t> + timestamp</a:t>
                      </a:r>
                      <a:r>
                        <a:rPr lang="fr-FR" sz="1200" kern="1200" dirty="0">
                          <a:solidFill>
                            <a:schemeClr val="dk1"/>
                          </a:solidFill>
                          <a:latin typeface="+mn-lt"/>
                          <a:ea typeface="+mn-ea"/>
                          <a:cs typeface="+mn-cs"/>
                        </a:rPr>
                        <a:t>:</a:t>
                      </a:r>
                    </a:p>
                    <a:p>
                      <a:pPr marL="914400" lvl="2" indent="0">
                        <a:buFontTx/>
                        <a:buNone/>
                      </a:pPr>
                      <a:r>
                        <a:rPr lang="fr-FR" sz="1200" kern="1200" dirty="0">
                          <a:solidFill>
                            <a:schemeClr val="dk1"/>
                          </a:solidFill>
                          <a:latin typeface="+mn-lt"/>
                          <a:ea typeface="+mn-ea"/>
                          <a:cs typeface="+mn-cs"/>
                        </a:rPr>
                        <a:t>- </a:t>
                      </a:r>
                      <a:r>
                        <a:rPr lang="fr-FR" sz="1200" kern="1200" dirty="0" err="1">
                          <a:solidFill>
                            <a:schemeClr val="dk1"/>
                          </a:solidFill>
                          <a:latin typeface="+mn-lt"/>
                          <a:ea typeface="+mn-ea"/>
                          <a:cs typeface="+mn-cs"/>
                        </a:rPr>
                        <a:t>Avoid</a:t>
                      </a:r>
                      <a:r>
                        <a:rPr lang="fr-FR" sz="1200" kern="1200" dirty="0">
                          <a:solidFill>
                            <a:schemeClr val="dk1"/>
                          </a:solidFill>
                          <a:latin typeface="+mn-lt"/>
                          <a:ea typeface="+mn-ea"/>
                          <a:cs typeface="+mn-cs"/>
                        </a:rPr>
                        <a:t> put a timestamp </a:t>
                      </a:r>
                      <a:r>
                        <a:rPr lang="fr-FR" sz="1200" kern="1200" dirty="0" err="1">
                          <a:solidFill>
                            <a:schemeClr val="dk1"/>
                          </a:solidFill>
                          <a:latin typeface="+mn-lt"/>
                          <a:ea typeface="+mn-ea"/>
                          <a:cs typeface="+mn-cs"/>
                        </a:rPr>
                        <a:t>alone</a:t>
                      </a:r>
                      <a:r>
                        <a:rPr lang="fr-FR" sz="1200" kern="1200" dirty="0">
                          <a:solidFill>
                            <a:schemeClr val="dk1"/>
                          </a:solidFill>
                          <a:latin typeface="+mn-lt"/>
                          <a:ea typeface="+mn-ea"/>
                          <a:cs typeface="+mn-cs"/>
                        </a:rPr>
                        <a:t> or in a </a:t>
                      </a:r>
                      <a:r>
                        <a:rPr lang="fr-FR" sz="1200" kern="1200" dirty="0" err="1">
                          <a:solidFill>
                            <a:schemeClr val="dk1"/>
                          </a:solidFill>
                          <a:latin typeface="+mn-lt"/>
                          <a:ea typeface="+mn-ea"/>
                          <a:cs typeface="+mn-cs"/>
                        </a:rPr>
                        <a:t>suffix</a:t>
                      </a:r>
                      <a:r>
                        <a:rPr lang="fr-FR" sz="1200" kern="1200" dirty="0">
                          <a:solidFill>
                            <a:schemeClr val="dk1"/>
                          </a:solidFill>
                          <a:latin typeface="+mn-lt"/>
                          <a:ea typeface="+mn-ea"/>
                          <a:cs typeface="+mn-cs"/>
                        </a:rPr>
                        <a:t> for </a:t>
                      </a:r>
                      <a:r>
                        <a:rPr lang="fr-FR" sz="1200" kern="1200" dirty="0" err="1">
                          <a:solidFill>
                            <a:schemeClr val="dk1"/>
                          </a:solidFill>
                          <a:latin typeface="+mn-lt"/>
                          <a:ea typeface="+mn-ea"/>
                          <a:cs typeface="+mn-cs"/>
                        </a:rPr>
                        <a:t>row</a:t>
                      </a:r>
                      <a:r>
                        <a:rPr lang="fr-FR" sz="1200" kern="1200" dirty="0">
                          <a:solidFill>
                            <a:schemeClr val="dk1"/>
                          </a:solidFill>
                          <a:latin typeface="+mn-lt"/>
                          <a:ea typeface="+mn-ea"/>
                          <a:cs typeface="+mn-cs"/>
                        </a:rPr>
                        <a:t> key (</a:t>
                      </a:r>
                      <a:r>
                        <a:rPr lang="fr-FR" sz="1200" kern="1200" dirty="0" err="1">
                          <a:solidFill>
                            <a:schemeClr val="dk1"/>
                          </a:solidFill>
                          <a:latin typeface="+mn-lt"/>
                          <a:ea typeface="+mn-ea"/>
                          <a:cs typeface="+mn-cs"/>
                        </a:rPr>
                        <a:t>eg</a:t>
                      </a:r>
                      <a:r>
                        <a:rPr lang="fr-FR" sz="1200" kern="1200" dirty="0">
                          <a:solidFill>
                            <a:schemeClr val="dk1"/>
                          </a:solidFill>
                          <a:latin typeface="+mn-lt"/>
                          <a:ea typeface="+mn-ea"/>
                          <a:cs typeface="+mn-cs"/>
                        </a:rPr>
                        <a:t>: </a:t>
                      </a:r>
                      <a:r>
                        <a:rPr lang="fr-FR" sz="1200" b="1" kern="1200" dirty="0">
                          <a:solidFill>
                            <a:schemeClr val="dk1"/>
                          </a:solidFill>
                          <a:latin typeface="+mn-lt"/>
                          <a:ea typeface="+mn-ea"/>
                          <a:cs typeface="+mn-cs"/>
                        </a:rPr>
                        <a:t>MICHAEL-20150608123456</a:t>
                      </a:r>
                      <a:r>
                        <a:rPr lang="fr-FR" sz="1200" kern="1200" dirty="0">
                          <a:solidFill>
                            <a:schemeClr val="dk1"/>
                          </a:solidFill>
                          <a:latin typeface="+mn-lt"/>
                          <a:ea typeface="+mn-ea"/>
                          <a:cs typeface="+mn-cs"/>
                        </a:rPr>
                        <a:t>).</a:t>
                      </a:r>
                    </a:p>
                  </a:txBody>
                  <a:tcPr/>
                </a:tc>
                <a:tc hMerge="1">
                  <a:txBody>
                    <a:bodyPr/>
                    <a:lstStyle/>
                    <a:p>
                      <a:endParaRPr lang="en-US"/>
                    </a:p>
                  </a:txBody>
                  <a:tcPr/>
                </a:tc>
                <a:tc hMerge="1">
                  <a:txBody>
                    <a:bodyPr/>
                    <a:lstStyle/>
                    <a:p>
                      <a:endParaRPr lang="fr-FR"/>
                    </a:p>
                  </a:txBody>
                  <a:tcPr/>
                </a:tc>
                <a:extLst>
                  <a:ext uri="{0D108BD9-81ED-4DB2-BD59-A6C34878D82A}">
                    <a16:rowId xmlns:a16="http://schemas.microsoft.com/office/drawing/2014/main" val="2320407613"/>
                  </a:ext>
                </a:extLst>
              </a:tr>
              <a:tr h="1428366">
                <a:tc>
                  <a:txBody>
                    <a:bodyPr/>
                    <a:lstStyle/>
                    <a:p>
                      <a:r>
                        <a:rPr lang="fr-FR" sz="1200" b="1" dirty="0" err="1"/>
                        <a:t>Recommended</a:t>
                      </a:r>
                      <a:r>
                        <a:rPr lang="fr-FR" sz="1200" b="1" dirty="0"/>
                        <a:t> Limits </a:t>
                      </a:r>
                      <a:r>
                        <a:rPr lang="fr-FR" sz="1200" dirty="0"/>
                        <a:t>:</a:t>
                      </a:r>
                    </a:p>
                    <a:p>
                      <a:pPr marL="285750" indent="-285750">
                        <a:buFontTx/>
                        <a:buChar char="-"/>
                      </a:pPr>
                      <a:r>
                        <a:rPr lang="fr-FR" sz="1200" dirty="0"/>
                        <a:t>Row keys : 4 KB per key</a:t>
                      </a:r>
                    </a:p>
                    <a:p>
                      <a:pPr marL="285750" lvl="0" indent="-285750">
                        <a:buFontTx/>
                        <a:buChar char="-"/>
                      </a:pPr>
                      <a:r>
                        <a:rPr lang="fr-FR" sz="1200" dirty="0" err="1"/>
                        <a:t>Column</a:t>
                      </a:r>
                      <a:r>
                        <a:rPr lang="fr-FR" sz="1200" dirty="0"/>
                        <a:t> </a:t>
                      </a:r>
                      <a:r>
                        <a:rPr lang="fr-FR" sz="1200" dirty="0" err="1"/>
                        <a:t>families</a:t>
                      </a:r>
                      <a:r>
                        <a:rPr lang="fr-FR" sz="1200" dirty="0"/>
                        <a:t> ~100 </a:t>
                      </a:r>
                      <a:r>
                        <a:rPr lang="fr-FR" sz="1200" dirty="0" err="1"/>
                        <a:t>families</a:t>
                      </a:r>
                      <a:endParaRPr lang="fr-FR" sz="1200" dirty="0"/>
                    </a:p>
                    <a:p>
                      <a:pPr marL="285750" lvl="0" indent="-285750">
                        <a:buFontTx/>
                        <a:buChar char="-"/>
                      </a:pPr>
                      <a:r>
                        <a:rPr lang="fr-FR" sz="1200" dirty="0" err="1"/>
                        <a:t>Column</a:t>
                      </a:r>
                      <a:r>
                        <a:rPr lang="fr-FR" sz="1200" dirty="0"/>
                        <a:t> </a:t>
                      </a:r>
                      <a:r>
                        <a:rPr lang="fr-FR" sz="1200" dirty="0" err="1"/>
                        <a:t>qualifiers</a:t>
                      </a:r>
                      <a:r>
                        <a:rPr lang="fr-FR" sz="1200" dirty="0"/>
                        <a:t> 16 kb per qualifier</a:t>
                      </a:r>
                    </a:p>
                    <a:p>
                      <a:pPr marL="285750" lvl="0" indent="-285750">
                        <a:buFontTx/>
                        <a:buChar char="-"/>
                      </a:pPr>
                      <a:r>
                        <a:rPr lang="fr-FR" sz="1200" dirty="0" err="1"/>
                        <a:t>Individual</a:t>
                      </a:r>
                      <a:r>
                        <a:rPr lang="fr-FR" sz="1200" dirty="0"/>
                        <a:t> values ~ 10 MB per </a:t>
                      </a:r>
                      <a:r>
                        <a:rPr lang="fr-FR" sz="1200" dirty="0" err="1"/>
                        <a:t>cell</a:t>
                      </a:r>
                      <a:endParaRPr lang="fr-FR" sz="1200" dirty="0"/>
                    </a:p>
                    <a:p>
                      <a:pPr marL="171450" lvl="0" indent="-171450">
                        <a:buFontTx/>
                        <a:buChar char="-"/>
                      </a:pPr>
                      <a:r>
                        <a:rPr lang="fr-FR" sz="1200" dirty="0"/>
                        <a:t>All values in a single </a:t>
                      </a:r>
                      <a:r>
                        <a:rPr lang="fr-FR" sz="1200" dirty="0" err="1"/>
                        <a:t>row</a:t>
                      </a:r>
                      <a:r>
                        <a:rPr lang="fr-FR" sz="1200" dirty="0"/>
                        <a:t> :~100 MB</a:t>
                      </a:r>
                    </a:p>
                  </a:txBody>
                  <a:tcPr/>
                </a:tc>
                <a:tc>
                  <a:txBody>
                    <a:bodyPr/>
                    <a:lstStyle/>
                    <a:p>
                      <a:pPr marL="0" lvl="0" indent="0">
                        <a:buFontTx/>
                        <a:buNone/>
                      </a:pPr>
                      <a:r>
                        <a:rPr lang="fr-FR" sz="1200" b="1" dirty="0"/>
                        <a:t>Hard </a:t>
                      </a:r>
                      <a:r>
                        <a:rPr lang="fr-FR" sz="1200" b="1" dirty="0" err="1"/>
                        <a:t>limits</a:t>
                      </a:r>
                      <a:r>
                        <a:rPr lang="fr-FR" sz="1200" b="1" dirty="0"/>
                        <a:t> </a:t>
                      </a:r>
                      <a:r>
                        <a:rPr lang="fr-FR" sz="1200" dirty="0"/>
                        <a:t>:</a:t>
                      </a:r>
                    </a:p>
                    <a:p>
                      <a:pPr marL="285750" lvl="0" indent="-285750">
                        <a:buFontTx/>
                        <a:buChar char="-"/>
                      </a:pPr>
                      <a:r>
                        <a:rPr lang="fr-FR" sz="1200" dirty="0" err="1"/>
                        <a:t>Individual</a:t>
                      </a:r>
                      <a:r>
                        <a:rPr lang="fr-FR" sz="1200" dirty="0"/>
                        <a:t> values : 100 MB per </a:t>
                      </a:r>
                      <a:r>
                        <a:rPr lang="fr-FR" sz="1200" dirty="0" err="1"/>
                        <a:t>cell</a:t>
                      </a:r>
                      <a:endParaRPr lang="fr-FR" sz="1200" dirty="0"/>
                    </a:p>
                    <a:p>
                      <a:pPr marL="285750" lvl="0" indent="-285750">
                        <a:buFontTx/>
                        <a:buChar char="-"/>
                      </a:pPr>
                      <a:r>
                        <a:rPr lang="fr-FR" sz="1200" dirty="0"/>
                        <a:t>All values in a single </a:t>
                      </a:r>
                      <a:r>
                        <a:rPr lang="fr-FR" sz="1200" dirty="0" err="1"/>
                        <a:t>row</a:t>
                      </a:r>
                      <a:r>
                        <a:rPr lang="fr-FR" sz="1200" dirty="0"/>
                        <a:t> : 256 MB</a:t>
                      </a:r>
                    </a:p>
                    <a:p>
                      <a:pPr marL="285750" lvl="0" indent="-285750">
                        <a:buFontTx/>
                        <a:buChar char="-"/>
                      </a:pPr>
                      <a:r>
                        <a:rPr lang="fr-FR" sz="1200" dirty="0"/>
                        <a:t>1000 tables per cluster</a:t>
                      </a:r>
                    </a:p>
                  </a:txBody>
                  <a:tcPr/>
                </a:tc>
                <a:tc>
                  <a:txBody>
                    <a:bodyPr/>
                    <a:lstStyle/>
                    <a:p>
                      <a:pPr marL="0" lvl="0" indent="0">
                        <a:buFontTx/>
                        <a:buNone/>
                      </a:pPr>
                      <a:r>
                        <a:rPr lang="fr-FR" sz="1200" b="1" dirty="0"/>
                        <a:t>Tools :</a:t>
                      </a:r>
                    </a:p>
                    <a:p>
                      <a:pPr marL="171450" lvl="0" indent="-171450">
                        <a:buFontTx/>
                        <a:buChar char="-"/>
                      </a:pPr>
                      <a:r>
                        <a:rPr lang="fr-FR" sz="1200" b="1" dirty="0" err="1"/>
                        <a:t>Recommended</a:t>
                      </a:r>
                      <a:r>
                        <a:rPr lang="fr-FR" sz="1200" dirty="0"/>
                        <a:t> by google </a:t>
                      </a:r>
                      <a:r>
                        <a:rPr lang="fr-FR" sz="1200" b="1" dirty="0"/>
                        <a:t>CBT</a:t>
                      </a:r>
                      <a:r>
                        <a:rPr lang="fr-FR" sz="1200" dirty="0"/>
                        <a:t>.</a:t>
                      </a:r>
                    </a:p>
                    <a:p>
                      <a:pPr marL="171450" lvl="0" indent="-171450">
                        <a:buFontTx/>
                        <a:buChar char="-"/>
                      </a:pPr>
                      <a:r>
                        <a:rPr lang="fr-FR" sz="1200" b="1" dirty="0" err="1"/>
                        <a:t>Alternativly</a:t>
                      </a:r>
                      <a:r>
                        <a:rPr lang="fr-FR" sz="1200" dirty="0"/>
                        <a:t> : </a:t>
                      </a:r>
                      <a:r>
                        <a:rPr lang="fr-FR" sz="1200" b="1" dirty="0" err="1"/>
                        <a:t>Hbase</a:t>
                      </a:r>
                      <a:r>
                        <a:rPr lang="fr-FR" sz="1200" b="1" dirty="0"/>
                        <a:t> Shell</a:t>
                      </a:r>
                    </a:p>
                  </a:txBody>
                  <a:tcPr/>
                </a:tc>
                <a:extLst>
                  <a:ext uri="{0D108BD9-81ED-4DB2-BD59-A6C34878D82A}">
                    <a16:rowId xmlns:a16="http://schemas.microsoft.com/office/drawing/2014/main" val="3788773700"/>
                  </a:ext>
                </a:extLst>
              </a:tr>
            </a:tbl>
          </a:graphicData>
        </a:graphic>
      </p:graphicFrame>
      <p:pic>
        <p:nvPicPr>
          <p:cNvPr id="6" name="Image 5">
            <a:extLst>
              <a:ext uri="{FF2B5EF4-FFF2-40B4-BE49-F238E27FC236}">
                <a16:creationId xmlns:a16="http://schemas.microsoft.com/office/drawing/2014/main" id="{8B925288-9FED-4177-AE77-7BAE17893E9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605010" y="302770"/>
            <a:ext cx="4586990" cy="3882453"/>
          </a:xfrm>
          <a:prstGeom prst="rect">
            <a:avLst/>
          </a:prstGeom>
        </p:spPr>
      </p:pic>
      <p:pic>
        <p:nvPicPr>
          <p:cNvPr id="1032" name="Picture 8" descr="BigTableModel">
            <a:extLst>
              <a:ext uri="{FF2B5EF4-FFF2-40B4-BE49-F238E27FC236}">
                <a16:creationId xmlns:a16="http://schemas.microsoft.com/office/drawing/2014/main" id="{4ABBC812-4C18-4488-A051-1E61D05FE5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8675" y="4185222"/>
            <a:ext cx="3743325" cy="2672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5393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a:extLst>
              <a:ext uri="{FF2B5EF4-FFF2-40B4-BE49-F238E27FC236}">
                <a16:creationId xmlns:a16="http://schemas.microsoft.com/office/drawing/2014/main" id="{18DC55EB-294D-4809-B098-7745F5588558}"/>
              </a:ext>
            </a:extLst>
          </p:cNvPr>
          <p:cNvGraphicFramePr>
            <a:graphicFrameLocks noGrp="1"/>
          </p:cNvGraphicFramePr>
          <p:nvPr>
            <p:extLst>
              <p:ext uri="{D42A27DB-BD31-4B8C-83A1-F6EECF244321}">
                <p14:modId xmlns:p14="http://schemas.microsoft.com/office/powerpoint/2010/main" val="2385161680"/>
              </p:ext>
            </p:extLst>
          </p:nvPr>
        </p:nvGraphicFramePr>
        <p:xfrm>
          <a:off x="0" y="1"/>
          <a:ext cx="12192000" cy="6966039"/>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954317649"/>
                    </a:ext>
                  </a:extLst>
                </a:gridCol>
                <a:gridCol w="415010">
                  <a:extLst>
                    <a:ext uri="{9D8B030D-6E8A-4147-A177-3AD203B41FA5}">
                      <a16:colId xmlns:a16="http://schemas.microsoft.com/office/drawing/2014/main" val="14228920"/>
                    </a:ext>
                  </a:extLst>
                </a:gridCol>
                <a:gridCol w="1616990">
                  <a:extLst>
                    <a:ext uri="{9D8B030D-6E8A-4147-A177-3AD203B41FA5}">
                      <a16:colId xmlns:a16="http://schemas.microsoft.com/office/drawing/2014/main" val="2436644953"/>
                    </a:ext>
                  </a:extLst>
                </a:gridCol>
                <a:gridCol w="769749">
                  <a:extLst>
                    <a:ext uri="{9D8B030D-6E8A-4147-A177-3AD203B41FA5}">
                      <a16:colId xmlns:a16="http://schemas.microsoft.com/office/drawing/2014/main" val="2696799307"/>
                    </a:ext>
                  </a:extLst>
                </a:gridCol>
                <a:gridCol w="1262251">
                  <a:extLst>
                    <a:ext uri="{9D8B030D-6E8A-4147-A177-3AD203B41FA5}">
                      <a16:colId xmlns:a16="http://schemas.microsoft.com/office/drawing/2014/main" val="417722586"/>
                    </a:ext>
                  </a:extLst>
                </a:gridCol>
                <a:gridCol w="1403458">
                  <a:extLst>
                    <a:ext uri="{9D8B030D-6E8A-4147-A177-3AD203B41FA5}">
                      <a16:colId xmlns:a16="http://schemas.microsoft.com/office/drawing/2014/main" val="639213564"/>
                    </a:ext>
                  </a:extLst>
                </a:gridCol>
                <a:gridCol w="2660542">
                  <a:extLst>
                    <a:ext uri="{9D8B030D-6E8A-4147-A177-3AD203B41FA5}">
                      <a16:colId xmlns:a16="http://schemas.microsoft.com/office/drawing/2014/main" val="2275922870"/>
                    </a:ext>
                  </a:extLst>
                </a:gridCol>
              </a:tblGrid>
              <a:tr h="354258">
                <a:tc gridSpan="7">
                  <a:txBody>
                    <a:bodyPr/>
                    <a:lstStyle/>
                    <a:p>
                      <a:r>
                        <a:rPr lang="fr-FR" dirty="0"/>
                        <a:t>Cluster configuration</a:t>
                      </a: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884235241"/>
                  </a:ext>
                </a:extLst>
              </a:tr>
              <a:tr h="265693">
                <a:tc gridSpan="2">
                  <a:txBody>
                    <a:bodyPr/>
                    <a:lstStyle/>
                    <a:p>
                      <a:r>
                        <a:rPr lang="fr-FR" sz="1200" b="1" dirty="0"/>
                        <a:t>Performance Storage/</a:t>
                      </a:r>
                      <a:r>
                        <a:rPr lang="fr-FR" sz="1200" b="1" dirty="0" err="1"/>
                        <a:t>node</a:t>
                      </a:r>
                      <a:r>
                        <a:rPr lang="fr-FR" sz="1200" b="1" dirty="0"/>
                        <a:t> </a:t>
                      </a:r>
                      <a:r>
                        <a:rPr lang="fr-FR" sz="1200" b="1" dirty="0" err="1"/>
                        <a:t>with</a:t>
                      </a:r>
                      <a:r>
                        <a:rPr lang="fr-FR" sz="1200" b="1" dirty="0"/>
                        <a:t> no </a:t>
                      </a:r>
                      <a:r>
                        <a:rPr lang="fr-FR" sz="1200" b="1" dirty="0" err="1"/>
                        <a:t>scale</a:t>
                      </a:r>
                      <a:r>
                        <a:rPr lang="fr-FR" sz="1200" b="1" dirty="0"/>
                        <a:t> </a:t>
                      </a:r>
                      <a:r>
                        <a:rPr lang="fr-FR" sz="1200" b="1" dirty="0" err="1"/>
                        <a:t>loss</a:t>
                      </a:r>
                      <a:endParaRPr lang="fr-FR" sz="1200" b="1" dirty="0"/>
                    </a:p>
                  </a:txBody>
                  <a:tcPr>
                    <a:solidFill>
                      <a:srgbClr val="CFD5EA"/>
                    </a:solidFill>
                  </a:tcPr>
                </a:tc>
                <a:tc hMerge="1">
                  <a:txBody>
                    <a:bodyPr/>
                    <a:lstStyle/>
                    <a:p>
                      <a:endParaRPr lang="fr-FR"/>
                    </a:p>
                  </a:txBody>
                  <a:tcPr/>
                </a:tc>
                <a:tc gridSpan="2">
                  <a:txBody>
                    <a:bodyPr/>
                    <a:lstStyle/>
                    <a:p>
                      <a:r>
                        <a:rPr lang="fr-FR" sz="1200" b="1" dirty="0" err="1"/>
                        <a:t>Reads</a:t>
                      </a:r>
                      <a:endParaRPr lang="fr-FR" sz="1200" b="1" dirty="0"/>
                    </a:p>
                  </a:txBody>
                  <a:tcPr>
                    <a:solidFill>
                      <a:srgbClr val="CFD5EA"/>
                    </a:solidFill>
                  </a:tcPr>
                </a:tc>
                <a:tc hMerge="1">
                  <a:txBody>
                    <a:bodyPr/>
                    <a:lstStyle/>
                    <a:p>
                      <a:endParaRPr lang="fr-FR"/>
                    </a:p>
                  </a:txBody>
                  <a:tcPr/>
                </a:tc>
                <a:tc gridSpan="2">
                  <a:txBody>
                    <a:bodyPr/>
                    <a:lstStyle/>
                    <a:p>
                      <a:r>
                        <a:rPr lang="fr-FR" sz="1200" b="1" dirty="0" err="1"/>
                        <a:t>Writes</a:t>
                      </a:r>
                      <a:endParaRPr lang="fr-FR" sz="1200" b="1" dirty="0"/>
                    </a:p>
                  </a:txBody>
                  <a:tcPr>
                    <a:solidFill>
                      <a:srgbClr val="CFD5EA"/>
                    </a:solidFill>
                  </a:tcPr>
                </a:tc>
                <a:tc hMerge="1">
                  <a:txBody>
                    <a:bodyPr/>
                    <a:lstStyle/>
                    <a:p>
                      <a:endParaRPr lang="fr-FR"/>
                    </a:p>
                  </a:txBody>
                  <a:tcPr/>
                </a:tc>
                <a:tc>
                  <a:txBody>
                    <a:bodyPr/>
                    <a:lstStyle/>
                    <a:p>
                      <a:r>
                        <a:rPr lang="fr-FR" sz="1200" b="1" dirty="0"/>
                        <a:t>Scans</a:t>
                      </a:r>
                    </a:p>
                  </a:txBody>
                  <a:tcPr>
                    <a:solidFill>
                      <a:srgbClr val="CFD5EA"/>
                    </a:solidFill>
                  </a:tcPr>
                </a:tc>
                <a:extLst>
                  <a:ext uri="{0D108BD9-81ED-4DB2-BD59-A6C34878D82A}">
                    <a16:rowId xmlns:a16="http://schemas.microsoft.com/office/drawing/2014/main" val="2536050158"/>
                  </a:ext>
                </a:extLst>
              </a:tr>
              <a:tr h="265693">
                <a:tc gridSpan="2">
                  <a:txBody>
                    <a:bodyPr/>
                    <a:lstStyle/>
                    <a:p>
                      <a:r>
                        <a:rPr lang="fr-FR" sz="1200" b="1" dirty="0"/>
                        <a:t>SSD</a:t>
                      </a:r>
                    </a:p>
                  </a:txBody>
                  <a:tcPr>
                    <a:solidFill>
                      <a:srgbClr val="CFD5EA"/>
                    </a:solidFill>
                  </a:tcPr>
                </a:tc>
                <a:tc hMerge="1">
                  <a:txBody>
                    <a:bodyPr/>
                    <a:lstStyle/>
                    <a:p>
                      <a:endParaRPr lang="fr-FR"/>
                    </a:p>
                  </a:txBody>
                  <a:tcPr/>
                </a:tc>
                <a:tc gridSpan="2">
                  <a:txBody>
                    <a:bodyPr/>
                    <a:lstStyle/>
                    <a:p>
                      <a:r>
                        <a:rPr lang="fr-FR" sz="1200" dirty="0"/>
                        <a:t>10.000 QPS @ 6MS</a:t>
                      </a:r>
                    </a:p>
                  </a:txBody>
                  <a:tcPr>
                    <a:solidFill>
                      <a:srgbClr val="CFD5EA"/>
                    </a:solidFill>
                  </a:tcPr>
                </a:tc>
                <a:tc hMerge="1">
                  <a:txBody>
                    <a:bodyPr/>
                    <a:lstStyle/>
                    <a:p>
                      <a:endParaRPr lang="fr-F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10.000 QPS @ 6MS</a:t>
                      </a:r>
                    </a:p>
                  </a:txBody>
                  <a:tcPr>
                    <a:solidFill>
                      <a:srgbClr val="CFD5EA"/>
                    </a:solidFill>
                  </a:tcPr>
                </a:tc>
                <a:tc hMerge="1">
                  <a:txBody>
                    <a:bodyPr/>
                    <a:lstStyle/>
                    <a:p>
                      <a:endParaRPr lang="fr-FR"/>
                    </a:p>
                  </a:txBody>
                  <a:tcPr/>
                </a:tc>
                <a:tc>
                  <a:txBody>
                    <a:bodyPr/>
                    <a:lstStyle/>
                    <a:p>
                      <a:r>
                        <a:rPr lang="fr-FR" sz="1200" dirty="0"/>
                        <a:t>220 MB/S</a:t>
                      </a:r>
                    </a:p>
                  </a:txBody>
                  <a:tcPr>
                    <a:solidFill>
                      <a:srgbClr val="CFD5EA"/>
                    </a:solidFill>
                  </a:tcPr>
                </a:tc>
                <a:extLst>
                  <a:ext uri="{0D108BD9-81ED-4DB2-BD59-A6C34878D82A}">
                    <a16:rowId xmlns:a16="http://schemas.microsoft.com/office/drawing/2014/main" val="1377796599"/>
                  </a:ext>
                </a:extLst>
              </a:tr>
              <a:tr h="265693">
                <a:tc gridSpan="2">
                  <a:txBody>
                    <a:bodyPr/>
                    <a:lstStyle/>
                    <a:p>
                      <a:r>
                        <a:rPr lang="fr-FR" sz="1200" b="1" dirty="0"/>
                        <a:t>HDD</a:t>
                      </a:r>
                    </a:p>
                  </a:txBody>
                  <a:tcPr>
                    <a:solidFill>
                      <a:srgbClr val="CFD5EA"/>
                    </a:solidFill>
                  </a:tcPr>
                </a:tc>
                <a:tc hMerge="1">
                  <a:txBody>
                    <a:bodyPr/>
                    <a:lstStyle/>
                    <a:p>
                      <a:endParaRPr lang="fr-FR"/>
                    </a:p>
                  </a:txBody>
                  <a:tcPr/>
                </a:tc>
                <a:tc gridSpan="2">
                  <a:txBody>
                    <a:bodyPr/>
                    <a:lstStyle/>
                    <a:p>
                      <a:r>
                        <a:rPr lang="fr-FR" sz="1200" dirty="0"/>
                        <a:t>500 QPS @ 200 ms</a:t>
                      </a:r>
                    </a:p>
                  </a:txBody>
                  <a:tcPr>
                    <a:solidFill>
                      <a:srgbClr val="CFD5EA"/>
                    </a:solidFill>
                  </a:tcPr>
                </a:tc>
                <a:tc hMerge="1">
                  <a:txBody>
                    <a:bodyPr/>
                    <a:lstStyle/>
                    <a:p>
                      <a:endParaRPr lang="fr-F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10.000 QPS @ 50 MS</a:t>
                      </a:r>
                    </a:p>
                  </a:txBody>
                  <a:tcPr>
                    <a:solidFill>
                      <a:srgbClr val="CFD5EA"/>
                    </a:solidFill>
                  </a:tcPr>
                </a:tc>
                <a:tc hMerge="1">
                  <a:txBody>
                    <a:bodyPr/>
                    <a:lstStyle/>
                    <a:p>
                      <a:endParaRPr lang="fr-FR"/>
                    </a:p>
                  </a:txBody>
                  <a:tcPr/>
                </a:tc>
                <a:tc>
                  <a:txBody>
                    <a:bodyPr/>
                    <a:lstStyle/>
                    <a:p>
                      <a:r>
                        <a:rPr lang="fr-FR" sz="1200" dirty="0"/>
                        <a:t>180 MB/S</a:t>
                      </a:r>
                    </a:p>
                  </a:txBody>
                  <a:tcPr>
                    <a:solidFill>
                      <a:srgbClr val="CFD5EA"/>
                    </a:solidFill>
                  </a:tcPr>
                </a:tc>
                <a:extLst>
                  <a:ext uri="{0D108BD9-81ED-4DB2-BD59-A6C34878D82A}">
                    <a16:rowId xmlns:a16="http://schemas.microsoft.com/office/drawing/2014/main" val="2319413127"/>
                  </a:ext>
                </a:extLst>
              </a:tr>
              <a:tr h="797079">
                <a:tc gridSpan="7">
                  <a:txBody>
                    <a:bodyPr/>
                    <a:lstStyle/>
                    <a:p>
                      <a:r>
                        <a:rPr lang="fr-FR" sz="1200" b="1" dirty="0"/>
                        <a:t>HDD usage:</a:t>
                      </a:r>
                    </a:p>
                    <a:p>
                      <a:r>
                        <a:rPr lang="fr-FR" sz="1200" dirty="0" err="1"/>
                        <a:t>Cost</a:t>
                      </a:r>
                      <a:r>
                        <a:rPr lang="fr-FR" sz="1200" dirty="0"/>
                        <a:t> </a:t>
                      </a:r>
                      <a:r>
                        <a:rPr lang="fr-FR" sz="1200" dirty="0" err="1"/>
                        <a:t>is</a:t>
                      </a:r>
                      <a:r>
                        <a:rPr lang="fr-FR" sz="1200" dirty="0"/>
                        <a:t> 15% of </a:t>
                      </a:r>
                      <a:r>
                        <a:rPr lang="fr-FR" sz="1200" dirty="0" err="1"/>
                        <a:t>SSDs</a:t>
                      </a:r>
                      <a:r>
                        <a:rPr lang="fr-FR" sz="1200" dirty="0"/>
                        <a:t>, but extra </a:t>
                      </a:r>
                      <a:r>
                        <a:rPr lang="fr-FR" sz="1200" dirty="0" err="1"/>
                        <a:t>nodes</a:t>
                      </a:r>
                      <a:r>
                        <a:rPr lang="fr-FR" sz="1200" dirty="0"/>
                        <a:t> more </a:t>
                      </a:r>
                      <a:r>
                        <a:rPr lang="fr-FR" sz="1200" dirty="0" err="1"/>
                        <a:t>costly</a:t>
                      </a:r>
                      <a:r>
                        <a:rPr lang="fr-FR" sz="1200" dirty="0"/>
                        <a:t>.</a:t>
                      </a:r>
                    </a:p>
                    <a:p>
                      <a:r>
                        <a:rPr lang="fr-FR" sz="1200" dirty="0"/>
                        <a:t>If &gt; 10 TB of data, not sensitive to </a:t>
                      </a:r>
                      <a:r>
                        <a:rPr lang="fr-FR" sz="1200" dirty="0" err="1"/>
                        <a:t>response</a:t>
                      </a:r>
                      <a:r>
                        <a:rPr lang="fr-FR" sz="1200" dirty="0"/>
                        <a:t> time, batch scans and </a:t>
                      </a:r>
                      <a:r>
                        <a:rPr lang="fr-FR" sz="1200" dirty="0" err="1"/>
                        <a:t>writes</a:t>
                      </a:r>
                      <a:r>
                        <a:rPr lang="fr-FR" sz="1200" dirty="0"/>
                        <a:t>.</a:t>
                      </a:r>
                    </a:p>
                    <a:p>
                      <a:r>
                        <a:rPr lang="fr-FR" sz="1200" dirty="0" err="1"/>
                        <a:t>Can’t</a:t>
                      </a:r>
                      <a:r>
                        <a:rPr lang="fr-FR" sz="1200" dirty="0"/>
                        <a:t> switch </a:t>
                      </a:r>
                      <a:r>
                        <a:rPr lang="fr-FR" sz="1200" dirty="0" err="1"/>
                        <a:t>HDDs</a:t>
                      </a:r>
                      <a:r>
                        <a:rPr lang="fr-FR" sz="1200" dirty="0"/>
                        <a:t> to </a:t>
                      </a:r>
                      <a:r>
                        <a:rPr lang="fr-FR" sz="1200" dirty="0" err="1"/>
                        <a:t>SSDs</a:t>
                      </a:r>
                      <a:r>
                        <a:rPr lang="fr-FR" sz="1200" dirty="0"/>
                        <a:t> </a:t>
                      </a:r>
                      <a:r>
                        <a:rPr lang="fr-FR" sz="1200" dirty="0" err="1"/>
                        <a:t>you</a:t>
                      </a:r>
                      <a:r>
                        <a:rPr lang="fr-FR" sz="1200" dirty="0"/>
                        <a:t> </a:t>
                      </a:r>
                      <a:r>
                        <a:rPr lang="fr-FR" sz="1200" dirty="0" err="1"/>
                        <a:t>need</a:t>
                      </a:r>
                      <a:r>
                        <a:rPr lang="fr-FR" sz="1200" dirty="0"/>
                        <a:t> to export on cloud </a:t>
                      </a:r>
                      <a:r>
                        <a:rPr lang="fr-FR" sz="1200" dirty="0" err="1"/>
                        <a:t>storage</a:t>
                      </a:r>
                      <a:r>
                        <a:rPr lang="fr-FR" sz="1200" dirty="0"/>
                        <a:t> </a:t>
                      </a:r>
                      <a:r>
                        <a:rPr lang="fr-FR" sz="1200" dirty="0" err="1"/>
                        <a:t>create</a:t>
                      </a:r>
                      <a:r>
                        <a:rPr lang="fr-FR" sz="1200" dirty="0"/>
                        <a:t> a new cluster and </a:t>
                      </a:r>
                      <a:r>
                        <a:rPr lang="fr-FR" sz="1200" dirty="0" err="1"/>
                        <a:t>then</a:t>
                      </a:r>
                      <a:r>
                        <a:rPr lang="fr-FR" sz="1200" dirty="0"/>
                        <a:t> </a:t>
                      </a:r>
                      <a:r>
                        <a:rPr lang="fr-FR" sz="1200" dirty="0" err="1"/>
                        <a:t>migrate</a:t>
                      </a:r>
                      <a:r>
                        <a:rPr lang="fr-FR" sz="1200" dirty="0"/>
                        <a:t>.</a:t>
                      </a: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3407424845"/>
                  </a:ext>
                </a:extLst>
              </a:tr>
              <a:tr h="1471943">
                <a:tc rowSpan="2" gridSpan="3">
                  <a:txBody>
                    <a:bodyPr/>
                    <a:lstStyle/>
                    <a:p>
                      <a:r>
                        <a:rPr lang="fr-FR" sz="1200" b="1" dirty="0"/>
                        <a:t>Poor performances:</a:t>
                      </a:r>
                    </a:p>
                    <a:p>
                      <a:pPr marL="285750" indent="-285750">
                        <a:buFontTx/>
                        <a:buChar char="-"/>
                      </a:pPr>
                      <a:r>
                        <a:rPr lang="fr-FR" sz="1200" dirty="0" err="1"/>
                        <a:t>Choosing</a:t>
                      </a:r>
                      <a:r>
                        <a:rPr lang="fr-FR" sz="1200" dirty="0"/>
                        <a:t> </a:t>
                      </a:r>
                      <a:r>
                        <a:rPr lang="fr-FR" sz="1200" dirty="0" err="1"/>
                        <a:t>poor</a:t>
                      </a:r>
                      <a:r>
                        <a:rPr lang="fr-FR" sz="1200" dirty="0"/>
                        <a:t> </a:t>
                      </a:r>
                      <a:r>
                        <a:rPr lang="fr-FR" sz="1200" dirty="0" err="1"/>
                        <a:t>row</a:t>
                      </a:r>
                      <a:r>
                        <a:rPr lang="fr-FR" sz="1200" dirty="0"/>
                        <a:t> keys</a:t>
                      </a:r>
                    </a:p>
                    <a:p>
                      <a:pPr marL="285750" indent="-285750">
                        <a:buFontTx/>
                        <a:buChar char="-"/>
                      </a:pPr>
                      <a:r>
                        <a:rPr lang="fr-FR" sz="1200" dirty="0" err="1"/>
                        <a:t>Using</a:t>
                      </a:r>
                      <a:r>
                        <a:rPr lang="fr-FR" sz="1200" dirty="0"/>
                        <a:t> </a:t>
                      </a:r>
                      <a:r>
                        <a:rPr lang="fr-FR" sz="1200" dirty="0" err="1"/>
                        <a:t>HDDs</a:t>
                      </a:r>
                      <a:endParaRPr lang="fr-FR" sz="1200" dirty="0"/>
                    </a:p>
                    <a:p>
                      <a:pPr marL="285750" indent="-285750">
                        <a:buFontTx/>
                        <a:buChar char="-"/>
                      </a:pPr>
                      <a:r>
                        <a:rPr lang="fr-FR" sz="1200" dirty="0"/>
                        <a:t>Small </a:t>
                      </a:r>
                      <a:r>
                        <a:rPr lang="fr-FR" sz="1200" dirty="0" err="1"/>
                        <a:t>workloads</a:t>
                      </a:r>
                      <a:endParaRPr lang="fr-FR" sz="1200" dirty="0"/>
                    </a:p>
                    <a:p>
                      <a:pPr marL="285750" indent="-285750">
                        <a:buFontTx/>
                        <a:buChar char="-"/>
                      </a:pPr>
                      <a:r>
                        <a:rPr lang="fr-FR" sz="1200" dirty="0" err="1"/>
                        <a:t>Too</a:t>
                      </a:r>
                      <a:r>
                        <a:rPr lang="fr-FR" sz="1200" dirty="0"/>
                        <a:t> few </a:t>
                      </a:r>
                      <a:r>
                        <a:rPr lang="fr-FR" sz="1200" dirty="0" err="1"/>
                        <a:t>nodes</a:t>
                      </a:r>
                      <a:endParaRPr lang="fr-FR" sz="1200" dirty="0"/>
                    </a:p>
                    <a:p>
                      <a:pPr marL="742950" lvl="1" indent="-285750">
                        <a:buFontTx/>
                        <a:buChar char="-"/>
                      </a:pPr>
                      <a:r>
                        <a:rPr lang="fr-FR" sz="1200" dirty="0"/>
                        <a:t>Monitoring </a:t>
                      </a:r>
                      <a:r>
                        <a:rPr lang="fr-FR" sz="1200" dirty="0" err="1"/>
                        <a:t>through</a:t>
                      </a:r>
                      <a:r>
                        <a:rPr lang="fr-FR" sz="1200" dirty="0"/>
                        <a:t> </a:t>
                      </a:r>
                      <a:r>
                        <a:rPr lang="fr-FR" sz="1200" dirty="0" err="1"/>
                        <a:t>Stackdriver</a:t>
                      </a:r>
                      <a:r>
                        <a:rPr lang="fr-FR" sz="1200" dirty="0"/>
                        <a:t> monitoring or in console </a:t>
                      </a:r>
                    </a:p>
                    <a:p>
                      <a:pPr marL="742950" lvl="1" indent="-285750">
                        <a:buFontTx/>
                        <a:buChar char="-"/>
                      </a:pPr>
                      <a:r>
                        <a:rPr lang="fr-FR" sz="1200" dirty="0"/>
                        <a:t>Up to 20 minutes </a:t>
                      </a:r>
                      <a:r>
                        <a:rPr lang="fr-FR" sz="1200" dirty="0" err="1"/>
                        <a:t>after</a:t>
                      </a:r>
                      <a:r>
                        <a:rPr lang="fr-FR" sz="1200" dirty="0"/>
                        <a:t> </a:t>
                      </a:r>
                      <a:r>
                        <a:rPr lang="fr-FR" sz="1200" dirty="0" err="1"/>
                        <a:t>adding</a:t>
                      </a:r>
                      <a:r>
                        <a:rPr lang="fr-FR" sz="1200" dirty="0"/>
                        <a:t> </a:t>
                      </a:r>
                      <a:r>
                        <a:rPr lang="fr-FR" sz="1200" dirty="0" err="1"/>
                        <a:t>nodes</a:t>
                      </a:r>
                      <a:r>
                        <a:rPr lang="fr-FR" sz="1200" dirty="0"/>
                        <a:t> </a:t>
                      </a:r>
                      <a:r>
                        <a:rPr lang="fr-FR" sz="1200" dirty="0" err="1"/>
                        <a:t>before</a:t>
                      </a:r>
                      <a:r>
                        <a:rPr lang="fr-FR" sz="1200" dirty="0"/>
                        <a:t> </a:t>
                      </a:r>
                      <a:r>
                        <a:rPr lang="fr-FR" sz="1200" dirty="0" err="1"/>
                        <a:t>improvement</a:t>
                      </a:r>
                      <a:endParaRPr lang="fr-FR" sz="1200" dirty="0"/>
                    </a:p>
                    <a:p>
                      <a:pPr marL="742950" lvl="1" indent="-285750">
                        <a:buFontTx/>
                        <a:buChar char="-"/>
                      </a:pPr>
                      <a:r>
                        <a:rPr lang="fr-FR" sz="1200" dirty="0" err="1"/>
                        <a:t>Development</a:t>
                      </a:r>
                      <a:r>
                        <a:rPr lang="fr-FR" sz="1200" dirty="0"/>
                        <a:t> instance </a:t>
                      </a:r>
                      <a:r>
                        <a:rPr lang="fr-FR" sz="1200" dirty="0" err="1"/>
                        <a:t>only</a:t>
                      </a:r>
                      <a:r>
                        <a:rPr lang="fr-FR" sz="1200" dirty="0"/>
                        <a:t> has one </a:t>
                      </a:r>
                      <a:r>
                        <a:rPr lang="fr-FR" sz="1200" dirty="0" err="1"/>
                        <a:t>node</a:t>
                      </a:r>
                      <a:r>
                        <a:rPr lang="fr-FR" sz="1200" dirty="0"/>
                        <a:t> </a:t>
                      </a:r>
                      <a:r>
                        <a:rPr lang="fr-FR" sz="1200" dirty="0" err="1"/>
                        <a:t>that</a:t>
                      </a:r>
                      <a:r>
                        <a:rPr lang="fr-FR" sz="1200" dirty="0"/>
                        <a:t> </a:t>
                      </a:r>
                      <a:r>
                        <a:rPr lang="fr-FR" sz="1200" dirty="0" err="1"/>
                        <a:t>you</a:t>
                      </a:r>
                      <a:r>
                        <a:rPr lang="fr-FR" sz="1200" dirty="0"/>
                        <a:t> can upgrade to production </a:t>
                      </a:r>
                      <a:r>
                        <a:rPr lang="fr-FR" sz="1200" dirty="0" err="1"/>
                        <a:t>later</a:t>
                      </a:r>
                      <a:r>
                        <a:rPr lang="fr-FR" sz="1200" dirty="0"/>
                        <a:t>.</a:t>
                      </a:r>
                    </a:p>
                    <a:p>
                      <a:pPr marL="285750" indent="-285750">
                        <a:buFontTx/>
                        <a:buChar char="-"/>
                      </a:pPr>
                      <a:r>
                        <a:rPr lang="fr-FR" sz="1200" dirty="0"/>
                        <a:t>Network issues</a:t>
                      </a:r>
                    </a:p>
                    <a:p>
                      <a:pPr marL="742950" lvl="1" indent="-285750">
                        <a:buFontTx/>
                        <a:buChar char="-"/>
                      </a:pPr>
                      <a:r>
                        <a:rPr lang="fr-FR" sz="1200" dirty="0"/>
                        <a:t>Clients </a:t>
                      </a:r>
                      <a:r>
                        <a:rPr lang="fr-FR" sz="1200" dirty="0" err="1"/>
                        <a:t>should</a:t>
                      </a:r>
                      <a:r>
                        <a:rPr lang="fr-FR" sz="1200" dirty="0"/>
                        <a:t> </a:t>
                      </a:r>
                      <a:r>
                        <a:rPr lang="fr-FR" sz="1200" dirty="0" err="1"/>
                        <a:t>be</a:t>
                      </a:r>
                      <a:r>
                        <a:rPr lang="fr-FR" sz="1200" dirty="0"/>
                        <a:t> in </a:t>
                      </a:r>
                      <a:r>
                        <a:rPr lang="fr-FR" sz="1200" dirty="0" err="1"/>
                        <a:t>same</a:t>
                      </a:r>
                      <a:r>
                        <a:rPr lang="fr-FR" sz="1200" dirty="0"/>
                        <a:t> zone as </a:t>
                      </a:r>
                      <a:r>
                        <a:rPr lang="fr-FR" sz="1200" dirty="0" err="1"/>
                        <a:t>Bigtable</a:t>
                      </a:r>
                      <a:r>
                        <a:rPr lang="fr-FR" sz="1200" dirty="0"/>
                        <a:t> cluster.</a:t>
                      </a:r>
                    </a:p>
                  </a:txBody>
                  <a:tcPr/>
                </a:tc>
                <a:tc rowSpan="2" hMerge="1">
                  <a:txBody>
                    <a:bodyPr/>
                    <a:lstStyle/>
                    <a:p>
                      <a:endParaRPr lang="fr-FR"/>
                    </a:p>
                  </a:txBody>
                  <a:tcPr/>
                </a:tc>
                <a:tc rowSpan="2" hMerge="1">
                  <a:txBody>
                    <a:bodyPr/>
                    <a:lstStyle/>
                    <a:p>
                      <a:endParaRPr lang="fr-FR"/>
                    </a:p>
                  </a:txBody>
                  <a:tcPr/>
                </a:tc>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kern="1200" dirty="0" err="1">
                          <a:solidFill>
                            <a:schemeClr val="dk1"/>
                          </a:solidFill>
                          <a:latin typeface="+mn-lt"/>
                          <a:ea typeface="+mn-ea"/>
                          <a:cs typeface="+mn-cs"/>
                        </a:rPr>
                        <a:t>Load</a:t>
                      </a:r>
                      <a:r>
                        <a:rPr lang="fr-FR" sz="1200" b="1" kern="1200" dirty="0">
                          <a:solidFill>
                            <a:schemeClr val="dk1"/>
                          </a:solidFill>
                          <a:latin typeface="+mn-lt"/>
                          <a:ea typeface="+mn-ea"/>
                          <a:cs typeface="+mn-cs"/>
                        </a:rPr>
                        <a:t>  Balancing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b="1" kern="1200" dirty="0">
                          <a:solidFill>
                            <a:schemeClr val="dk1"/>
                          </a:solidFill>
                          <a:latin typeface="+mn-lt"/>
                          <a:ea typeface="+mn-ea"/>
                          <a:cs typeface="+mn-cs"/>
                        </a:rPr>
                        <a:t>Auto manages </a:t>
                      </a:r>
                      <a:r>
                        <a:rPr lang="fr-FR" sz="1200" b="1" kern="1200" dirty="0" err="1">
                          <a:solidFill>
                            <a:schemeClr val="dk1"/>
                          </a:solidFill>
                          <a:latin typeface="+mn-lt"/>
                          <a:ea typeface="+mn-ea"/>
                          <a:cs typeface="+mn-cs"/>
                        </a:rPr>
                        <a:t>splitting</a:t>
                      </a:r>
                      <a:r>
                        <a:rPr lang="fr-FR" sz="1200" b="1" kern="1200" dirty="0">
                          <a:solidFill>
                            <a:schemeClr val="dk1"/>
                          </a:solidFill>
                          <a:latin typeface="+mn-lt"/>
                          <a:ea typeface="+mn-ea"/>
                          <a:cs typeface="+mn-cs"/>
                        </a:rPr>
                        <a:t>, </a:t>
                      </a:r>
                      <a:r>
                        <a:rPr lang="fr-FR" sz="1200" b="1" kern="1200" dirty="0" err="1">
                          <a:solidFill>
                            <a:schemeClr val="dk1"/>
                          </a:solidFill>
                          <a:latin typeface="+mn-lt"/>
                          <a:ea typeface="+mn-ea"/>
                          <a:cs typeface="+mn-cs"/>
                        </a:rPr>
                        <a:t>merging</a:t>
                      </a:r>
                      <a:r>
                        <a:rPr lang="fr-FR" sz="1200" b="1" kern="1200" dirty="0">
                          <a:solidFill>
                            <a:schemeClr val="dk1"/>
                          </a:solidFill>
                          <a:latin typeface="+mn-lt"/>
                          <a:ea typeface="+mn-ea"/>
                          <a:cs typeface="+mn-cs"/>
                        </a:rPr>
                        <a:t> and </a:t>
                      </a:r>
                      <a:r>
                        <a:rPr lang="fr-FR" sz="1200" b="1" kern="1200" dirty="0" err="1">
                          <a:solidFill>
                            <a:schemeClr val="dk1"/>
                          </a:solidFill>
                          <a:latin typeface="+mn-lt"/>
                          <a:ea typeface="+mn-ea"/>
                          <a:cs typeface="+mn-cs"/>
                        </a:rPr>
                        <a:t>rebalancing</a:t>
                      </a:r>
                      <a:r>
                        <a:rPr lang="fr-FR" sz="1200" b="1" kern="1200" dirty="0">
                          <a:solidFill>
                            <a:schemeClr val="dk1"/>
                          </a:solidFill>
                          <a:latin typeface="+mn-lt"/>
                          <a:ea typeface="+mn-ea"/>
                          <a:cs typeface="+mn-cs"/>
                        </a:rPr>
                        <a:t> data.</a:t>
                      </a:r>
                    </a:p>
                    <a:p>
                      <a:pPr marL="171450" indent="-171450">
                        <a:buFontTx/>
                        <a:buChar char="-"/>
                      </a:pPr>
                      <a:r>
                        <a:rPr lang="fr-FR" sz="1200" kern="1200" dirty="0">
                          <a:solidFill>
                            <a:schemeClr val="dk1"/>
                          </a:solidFill>
                          <a:latin typeface="+mn-lt"/>
                          <a:ea typeface="+mn-ea"/>
                          <a:cs typeface="+mn-cs"/>
                        </a:rPr>
                        <a:t>Master pep-</a:t>
                      </a:r>
                      <a:r>
                        <a:rPr lang="fr-FR" sz="1200" kern="1200" dirty="0" err="1">
                          <a:solidFill>
                            <a:schemeClr val="dk1"/>
                          </a:solidFill>
                          <a:latin typeface="+mn-lt"/>
                          <a:ea typeface="+mn-ea"/>
                          <a:cs typeface="+mn-cs"/>
                        </a:rPr>
                        <a:t>rocess</a:t>
                      </a:r>
                      <a:r>
                        <a:rPr lang="fr-FR" sz="1200" kern="1200" dirty="0">
                          <a:solidFill>
                            <a:schemeClr val="dk1"/>
                          </a:solidFill>
                          <a:latin typeface="+mn-lt"/>
                          <a:ea typeface="+mn-ea"/>
                          <a:cs typeface="+mn-cs"/>
                        </a:rPr>
                        <a:t> balances </a:t>
                      </a:r>
                      <a:r>
                        <a:rPr lang="fr-FR" sz="1200" kern="1200" dirty="0" err="1">
                          <a:solidFill>
                            <a:schemeClr val="dk1"/>
                          </a:solidFill>
                          <a:latin typeface="+mn-lt"/>
                          <a:ea typeface="+mn-ea"/>
                          <a:cs typeface="+mn-cs"/>
                        </a:rPr>
                        <a:t>worload</a:t>
                      </a:r>
                      <a:r>
                        <a:rPr lang="fr-FR" sz="1200" kern="1200" dirty="0">
                          <a:solidFill>
                            <a:schemeClr val="dk1"/>
                          </a:solidFill>
                          <a:latin typeface="+mn-lt"/>
                          <a:ea typeface="+mn-ea"/>
                          <a:cs typeface="+mn-cs"/>
                        </a:rPr>
                        <a:t>/data volume </a:t>
                      </a:r>
                      <a:r>
                        <a:rPr lang="fr-FR" sz="1200" kern="1200" dirty="0" err="1">
                          <a:solidFill>
                            <a:schemeClr val="dk1"/>
                          </a:solidFill>
                          <a:latin typeface="+mn-lt"/>
                          <a:ea typeface="+mn-ea"/>
                          <a:cs typeface="+mn-cs"/>
                        </a:rPr>
                        <a:t>within</a:t>
                      </a:r>
                      <a:r>
                        <a:rPr lang="fr-FR" sz="1200" kern="1200" dirty="0">
                          <a:solidFill>
                            <a:schemeClr val="dk1"/>
                          </a:solidFill>
                          <a:latin typeface="+mn-lt"/>
                          <a:ea typeface="+mn-ea"/>
                          <a:cs typeface="+mn-cs"/>
                        </a:rPr>
                        <a:t> the cluster.</a:t>
                      </a:r>
                    </a:p>
                    <a:p>
                      <a:pPr marL="171450" indent="-171450">
                        <a:buFontTx/>
                        <a:buChar char="-"/>
                      </a:pPr>
                      <a:r>
                        <a:rPr lang="en-US" sz="1200" dirty="0"/>
                        <a:t>The master splits busier/larger tablets in half and merges less accessed/smaller tablets together, redistributing them between nodes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Best write performance can be achieved by using row keys that do not follow a predictable order and grouping related rows so they are adjacent to one another, which results in more eﬃcient multiple row reads at the same time.</a:t>
                      </a:r>
                    </a:p>
                  </a:txBody>
                  <a:tcPr marL="90000" marR="90000" marT="46800" marB="46800"/>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508509683"/>
                  </a:ext>
                </a:extLst>
              </a:tr>
              <a:tr h="643485">
                <a:tc gridSpan="3" vMerge="1">
                  <a:txBody>
                    <a:bodyPr/>
                    <a:lstStyle/>
                    <a:p>
                      <a:endParaRPr lang="en-US"/>
                    </a:p>
                  </a:txBody>
                  <a:tcPr/>
                </a:tc>
                <a:tc hMerge="1" vMerge="1">
                  <a:txBody>
                    <a:bodyPr/>
                    <a:lstStyle/>
                    <a:p>
                      <a:endParaRPr lang="en-US"/>
                    </a:p>
                  </a:txBody>
                  <a:tcPr/>
                </a:tc>
                <a:tc hMerge="1" vMerge="1">
                  <a:txBody>
                    <a:bodyPr/>
                    <a:lstStyle/>
                    <a:p>
                      <a:endParaRPr lang="en-US"/>
                    </a:p>
                  </a:txBody>
                  <a:tcPr/>
                </a:tc>
                <a:tc gridSpan="4">
                  <a:txBody>
                    <a:bodyPr/>
                    <a:lstStyle/>
                    <a:p>
                      <a:r>
                        <a:rPr lang="fr-FR" sz="1200" b="1" kern="1200" dirty="0">
                          <a:solidFill>
                            <a:schemeClr val="dk1"/>
                          </a:solidFill>
                          <a:latin typeface="+mn-lt"/>
                          <a:ea typeface="+mn-ea"/>
                          <a:cs typeface="+mn-cs"/>
                        </a:rPr>
                        <a:t>IAM </a:t>
                      </a:r>
                      <a:r>
                        <a:rPr lang="fr-FR" sz="1200" kern="1200" dirty="0">
                          <a:solidFill>
                            <a:schemeClr val="dk1"/>
                          </a:solidFill>
                          <a:latin typeface="+mn-lt"/>
                          <a:ea typeface="+mn-ea"/>
                          <a:cs typeface="+mn-cs"/>
                        </a:rPr>
                        <a:t>@ </a:t>
                      </a:r>
                      <a:r>
                        <a:rPr lang="fr-FR" sz="1200" kern="1200" dirty="0" err="1">
                          <a:solidFill>
                            <a:schemeClr val="dk1"/>
                          </a:solidFill>
                          <a:latin typeface="+mn-lt"/>
                          <a:ea typeface="+mn-ea"/>
                          <a:cs typeface="+mn-cs"/>
                        </a:rPr>
                        <a:t>project</a:t>
                      </a:r>
                      <a:r>
                        <a:rPr lang="fr-FR" sz="1200" kern="1200" dirty="0">
                          <a:solidFill>
                            <a:schemeClr val="dk1"/>
                          </a:solidFill>
                          <a:latin typeface="+mn-lt"/>
                          <a:ea typeface="+mn-ea"/>
                          <a:cs typeface="+mn-cs"/>
                        </a:rPr>
                        <a:t> </a:t>
                      </a:r>
                      <a:r>
                        <a:rPr lang="fr-FR" sz="1200" kern="1200" dirty="0" err="1">
                          <a:solidFill>
                            <a:schemeClr val="dk1"/>
                          </a:solidFill>
                          <a:latin typeface="+mn-lt"/>
                          <a:ea typeface="+mn-ea"/>
                          <a:cs typeface="+mn-cs"/>
                        </a:rPr>
                        <a:t>level</a:t>
                      </a:r>
                      <a:r>
                        <a:rPr lang="fr-FR" sz="1200" kern="1200" dirty="0">
                          <a:solidFill>
                            <a:schemeClr val="dk1"/>
                          </a:solidFill>
                          <a:latin typeface="+mn-lt"/>
                          <a:ea typeface="+mn-ea"/>
                          <a:cs typeface="+mn-cs"/>
                        </a:rPr>
                        <a:t> </a:t>
                      </a:r>
                      <a:r>
                        <a:rPr lang="fr-FR" sz="1200" kern="1200" dirty="0" err="1">
                          <a:solidFill>
                            <a:schemeClr val="dk1"/>
                          </a:solidFill>
                          <a:latin typeface="+mn-lt"/>
                          <a:ea typeface="+mn-ea"/>
                          <a:cs typeface="+mn-cs"/>
                        </a:rPr>
                        <a:t>only</a:t>
                      </a:r>
                      <a:endParaRPr lang="fr-FR" sz="1200" kern="1200" dirty="0">
                        <a:solidFill>
                          <a:schemeClr val="dk1"/>
                        </a:solidFill>
                        <a:latin typeface="+mn-lt"/>
                        <a:ea typeface="+mn-ea"/>
                        <a:cs typeface="+mn-cs"/>
                      </a:endParaRPr>
                    </a:p>
                    <a:p>
                      <a:pPr marL="285750" indent="-285750">
                        <a:buFontTx/>
                        <a:buChar char="-"/>
                      </a:pPr>
                      <a:r>
                        <a:rPr lang="fr-FR" sz="1200" kern="1200" dirty="0" err="1">
                          <a:solidFill>
                            <a:schemeClr val="dk1"/>
                          </a:solidFill>
                          <a:latin typeface="+mn-lt"/>
                          <a:ea typeface="+mn-ea"/>
                          <a:cs typeface="+mn-cs"/>
                        </a:rPr>
                        <a:t>Applies</a:t>
                      </a:r>
                      <a:r>
                        <a:rPr lang="fr-FR" sz="1200" kern="1200" dirty="0">
                          <a:solidFill>
                            <a:schemeClr val="dk1"/>
                          </a:solidFill>
                          <a:latin typeface="+mn-lt"/>
                          <a:ea typeface="+mn-ea"/>
                          <a:cs typeface="+mn-cs"/>
                        </a:rPr>
                        <a:t> </a:t>
                      </a:r>
                      <a:r>
                        <a:rPr lang="fr-FR" sz="1200" kern="1200" dirty="0" err="1">
                          <a:solidFill>
                            <a:schemeClr val="dk1"/>
                          </a:solidFill>
                          <a:latin typeface="+mn-lt"/>
                          <a:ea typeface="+mn-ea"/>
                          <a:cs typeface="+mn-cs"/>
                        </a:rPr>
                        <a:t>only</a:t>
                      </a:r>
                      <a:r>
                        <a:rPr lang="fr-FR" sz="1200" kern="1200" dirty="0">
                          <a:solidFill>
                            <a:schemeClr val="dk1"/>
                          </a:solidFill>
                          <a:latin typeface="+mn-lt"/>
                          <a:ea typeface="+mn-ea"/>
                          <a:cs typeface="+mn-cs"/>
                        </a:rPr>
                        <a:t> to GCP </a:t>
                      </a:r>
                      <a:r>
                        <a:rPr lang="fr-FR" sz="1200" kern="1200" dirty="0" err="1">
                          <a:solidFill>
                            <a:schemeClr val="dk1"/>
                          </a:solidFill>
                          <a:latin typeface="+mn-lt"/>
                          <a:ea typeface="+mn-ea"/>
                          <a:cs typeface="+mn-cs"/>
                        </a:rPr>
                        <a:t>users</a:t>
                      </a:r>
                      <a:r>
                        <a:rPr lang="fr-FR" sz="1200" kern="1200" dirty="0">
                          <a:solidFill>
                            <a:schemeClr val="dk1"/>
                          </a:solidFill>
                          <a:latin typeface="+mn-lt"/>
                          <a:ea typeface="+mn-ea"/>
                          <a:cs typeface="+mn-cs"/>
                        </a:rPr>
                        <a:t> </a:t>
                      </a:r>
                      <a:r>
                        <a:rPr lang="fr-FR" sz="1200" kern="1200" dirty="0" err="1">
                          <a:solidFill>
                            <a:schemeClr val="dk1"/>
                          </a:solidFill>
                          <a:latin typeface="+mn-lt"/>
                          <a:ea typeface="+mn-ea"/>
                          <a:cs typeface="+mn-cs"/>
                        </a:rPr>
                        <a:t>with</a:t>
                      </a:r>
                      <a:r>
                        <a:rPr lang="fr-FR" sz="1200" kern="1200" dirty="0">
                          <a:solidFill>
                            <a:schemeClr val="dk1"/>
                          </a:solidFill>
                          <a:latin typeface="+mn-lt"/>
                          <a:ea typeface="+mn-ea"/>
                          <a:cs typeface="+mn-cs"/>
                        </a:rPr>
                        <a:t> </a:t>
                      </a:r>
                      <a:r>
                        <a:rPr lang="fr-FR" sz="1200" kern="1200" dirty="0" err="1">
                          <a:solidFill>
                            <a:schemeClr val="dk1"/>
                          </a:solidFill>
                          <a:latin typeface="+mn-lt"/>
                          <a:ea typeface="+mn-ea"/>
                          <a:cs typeface="+mn-cs"/>
                        </a:rPr>
                        <a:t>access</a:t>
                      </a:r>
                      <a:r>
                        <a:rPr lang="fr-FR" sz="1200" kern="1200" dirty="0">
                          <a:solidFill>
                            <a:schemeClr val="dk1"/>
                          </a:solidFill>
                          <a:latin typeface="+mn-lt"/>
                          <a:ea typeface="+mn-ea"/>
                          <a:cs typeface="+mn-cs"/>
                        </a:rPr>
                        <a:t> to </a:t>
                      </a:r>
                      <a:r>
                        <a:rPr lang="fr-FR" sz="1200" kern="1200" dirty="0" err="1">
                          <a:solidFill>
                            <a:schemeClr val="dk1"/>
                          </a:solidFill>
                          <a:latin typeface="+mn-lt"/>
                          <a:ea typeface="+mn-ea"/>
                          <a:cs typeface="+mn-cs"/>
                        </a:rPr>
                        <a:t>bigtable</a:t>
                      </a:r>
                      <a:endParaRPr lang="fr-FR" sz="1200" kern="1200" dirty="0">
                        <a:solidFill>
                          <a:schemeClr val="dk1"/>
                        </a:solidFill>
                        <a:latin typeface="+mn-lt"/>
                        <a:ea typeface="+mn-ea"/>
                        <a:cs typeface="+mn-cs"/>
                      </a:endParaRPr>
                    </a:p>
                    <a:p>
                      <a:pPr marL="285750" indent="-285750">
                        <a:buFontTx/>
                        <a:buChar char="-"/>
                      </a:pPr>
                      <a:r>
                        <a:rPr lang="fr-FR" sz="1200" kern="1200" dirty="0">
                          <a:solidFill>
                            <a:schemeClr val="dk1"/>
                          </a:solidFill>
                          <a:latin typeface="+mn-lt"/>
                          <a:ea typeface="+mn-ea"/>
                          <a:cs typeface="+mn-cs"/>
                        </a:rPr>
                        <a:t>Limit end-user </a:t>
                      </a:r>
                      <a:r>
                        <a:rPr lang="fr-FR" sz="1200" kern="1200" dirty="0" err="1">
                          <a:solidFill>
                            <a:schemeClr val="dk1"/>
                          </a:solidFill>
                          <a:latin typeface="+mn-lt"/>
                          <a:ea typeface="+mn-ea"/>
                          <a:cs typeface="+mn-cs"/>
                        </a:rPr>
                        <a:t>access</a:t>
                      </a:r>
                      <a:r>
                        <a:rPr lang="fr-FR" sz="1200" kern="1200" dirty="0">
                          <a:solidFill>
                            <a:schemeClr val="dk1"/>
                          </a:solidFill>
                          <a:latin typeface="+mn-lt"/>
                          <a:ea typeface="+mn-ea"/>
                          <a:cs typeface="+mn-cs"/>
                        </a:rPr>
                        <a:t> </a:t>
                      </a:r>
                      <a:r>
                        <a:rPr lang="fr-FR" sz="1200" kern="1200" dirty="0" err="1">
                          <a:solidFill>
                            <a:schemeClr val="dk1"/>
                          </a:solidFill>
                          <a:latin typeface="+mn-lt"/>
                          <a:ea typeface="+mn-ea"/>
                          <a:cs typeface="+mn-cs"/>
                        </a:rPr>
                        <a:t>through</a:t>
                      </a:r>
                      <a:r>
                        <a:rPr lang="fr-FR" sz="1200" kern="1200" dirty="0">
                          <a:solidFill>
                            <a:schemeClr val="dk1"/>
                          </a:solidFill>
                          <a:latin typeface="+mn-lt"/>
                          <a:ea typeface="+mn-ea"/>
                          <a:cs typeface="+mn-cs"/>
                        </a:rPr>
                        <a:t> </a:t>
                      </a:r>
                      <a:r>
                        <a:rPr lang="fr-FR" sz="1200" kern="1200" dirty="0" err="1">
                          <a:solidFill>
                            <a:schemeClr val="dk1"/>
                          </a:solidFill>
                          <a:latin typeface="+mn-lt"/>
                          <a:ea typeface="+mn-ea"/>
                          <a:cs typeface="+mn-cs"/>
                        </a:rPr>
                        <a:t>your</a:t>
                      </a:r>
                      <a:r>
                        <a:rPr lang="fr-FR" sz="1200" kern="1200" dirty="0">
                          <a:solidFill>
                            <a:schemeClr val="dk1"/>
                          </a:solidFill>
                          <a:latin typeface="+mn-lt"/>
                          <a:ea typeface="+mn-ea"/>
                          <a:cs typeface="+mn-cs"/>
                        </a:rPr>
                        <a:t> application</a:t>
                      </a:r>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63270910"/>
                  </a:ext>
                </a:extLst>
              </a:tr>
              <a:tr h="265693">
                <a:tc>
                  <a:txBody>
                    <a:bodyPr/>
                    <a:lstStyle/>
                    <a:p>
                      <a:pPr marL="0" indent="0">
                        <a:buFontTx/>
                        <a:buNone/>
                      </a:pPr>
                      <a:r>
                        <a:rPr lang="fr-FR" sz="1200" b="1" kern="1200" dirty="0">
                          <a:solidFill>
                            <a:schemeClr val="dk1"/>
                          </a:solidFill>
                          <a:latin typeface="+mn-lt"/>
                          <a:ea typeface="+mn-ea"/>
                          <a:cs typeface="+mn-cs"/>
                        </a:rPr>
                        <a:t>Reader</a:t>
                      </a:r>
                    </a:p>
                  </a:txBody>
                  <a:tcPr/>
                </a:tc>
                <a:tc gridSpan="4">
                  <a:txBody>
                    <a:bodyPr/>
                    <a:lstStyle/>
                    <a:p>
                      <a:pPr marL="0" indent="0">
                        <a:buFontTx/>
                        <a:buNone/>
                      </a:pPr>
                      <a:r>
                        <a:rPr lang="fr-FR" sz="1200" b="1" kern="1200" dirty="0">
                          <a:solidFill>
                            <a:schemeClr val="dk1"/>
                          </a:solidFill>
                          <a:latin typeface="+mn-lt"/>
                          <a:ea typeface="+mn-ea"/>
                          <a:cs typeface="+mn-cs"/>
                        </a:rPr>
                        <a:t>User</a:t>
                      </a:r>
                    </a:p>
                  </a:txBody>
                  <a:tcPr/>
                </a:tc>
                <a:tc hMerge="1">
                  <a:txBody>
                    <a:bodyPr/>
                    <a:lstStyle/>
                    <a:p>
                      <a:endParaRPr lang="fr-FR"/>
                    </a:p>
                  </a:txBody>
                  <a:tcPr/>
                </a:tc>
                <a:tc hMerge="1">
                  <a:txBody>
                    <a:bodyPr/>
                    <a:lstStyle/>
                    <a:p>
                      <a:endParaRPr lang="fr-FR"/>
                    </a:p>
                  </a:txBody>
                  <a:tcPr/>
                </a:tc>
                <a:tc hMerge="1">
                  <a:txBody>
                    <a:bodyPr/>
                    <a:lstStyle/>
                    <a:p>
                      <a:endParaRPr lang="fr-FR"/>
                    </a:p>
                  </a:txBody>
                  <a:tcPr/>
                </a:tc>
                <a:tc gridSpan="2">
                  <a:txBody>
                    <a:bodyPr/>
                    <a:lstStyle/>
                    <a:p>
                      <a:pPr marL="0" indent="0">
                        <a:buFontTx/>
                        <a:buNone/>
                      </a:pPr>
                      <a:r>
                        <a:rPr lang="fr-FR" sz="1200" b="1" kern="1200" dirty="0">
                          <a:solidFill>
                            <a:schemeClr val="dk1"/>
                          </a:solidFill>
                          <a:latin typeface="+mn-lt"/>
                          <a:ea typeface="+mn-ea"/>
                          <a:cs typeface="+mn-cs"/>
                        </a:rPr>
                        <a:t>Admin</a:t>
                      </a:r>
                    </a:p>
                  </a:txBody>
                  <a:tcPr/>
                </a:tc>
                <a:tc hMerge="1">
                  <a:txBody>
                    <a:bodyPr/>
                    <a:lstStyle/>
                    <a:p>
                      <a:endParaRPr lang="fr-FR"/>
                    </a:p>
                  </a:txBody>
                  <a:tcPr/>
                </a:tc>
                <a:extLst>
                  <a:ext uri="{0D108BD9-81ED-4DB2-BD59-A6C34878D82A}">
                    <a16:rowId xmlns:a16="http://schemas.microsoft.com/office/drawing/2014/main" val="2314832524"/>
                  </a:ext>
                </a:extLst>
              </a:tr>
              <a:tr h="442822">
                <a:tc>
                  <a:txBody>
                    <a:bodyPr/>
                    <a:lstStyle/>
                    <a:p>
                      <a:r>
                        <a:rPr lang="fr-FR" sz="1200" b="1" kern="1200" dirty="0">
                          <a:solidFill>
                            <a:schemeClr val="dk1"/>
                          </a:solidFill>
                          <a:latin typeface="+mn-lt"/>
                          <a:ea typeface="+mn-ea"/>
                          <a:cs typeface="+mn-cs"/>
                        </a:rPr>
                        <a:t>Read</a:t>
                      </a:r>
                      <a:r>
                        <a:rPr lang="fr-FR" sz="1200" kern="1200" dirty="0">
                          <a:solidFill>
                            <a:schemeClr val="dk1"/>
                          </a:solidFill>
                          <a:latin typeface="+mn-lt"/>
                          <a:ea typeface="+mn-ea"/>
                          <a:cs typeface="+mn-cs"/>
                        </a:rPr>
                        <a:t> </a:t>
                      </a:r>
                      <a:r>
                        <a:rPr lang="fr-FR" sz="1200" b="1" kern="1200" dirty="0">
                          <a:solidFill>
                            <a:schemeClr val="dk1"/>
                          </a:solidFill>
                          <a:latin typeface="+mn-lt"/>
                          <a:ea typeface="+mn-ea"/>
                          <a:cs typeface="+mn-cs"/>
                        </a:rPr>
                        <a:t>Tables</a:t>
                      </a:r>
                      <a:r>
                        <a:rPr lang="fr-FR" sz="1200" kern="1200" dirty="0">
                          <a:solidFill>
                            <a:schemeClr val="dk1"/>
                          </a:solidFill>
                          <a:latin typeface="+mn-lt"/>
                          <a:ea typeface="+mn-ea"/>
                          <a:cs typeface="+mn-cs"/>
                        </a:rPr>
                        <a:t> &amp; </a:t>
                      </a:r>
                      <a:r>
                        <a:rPr lang="fr-FR" sz="1200" b="1" kern="1200" dirty="0">
                          <a:solidFill>
                            <a:schemeClr val="dk1"/>
                          </a:solidFill>
                          <a:latin typeface="+mn-lt"/>
                          <a:ea typeface="+mn-ea"/>
                          <a:cs typeface="+mn-cs"/>
                        </a:rPr>
                        <a:t>monitoring graphs</a:t>
                      </a:r>
                      <a:r>
                        <a:rPr lang="fr-FR" sz="1200" kern="1200" dirty="0">
                          <a:solidFill>
                            <a:schemeClr val="dk1"/>
                          </a:solidFill>
                          <a:latin typeface="+mn-lt"/>
                          <a:ea typeface="+mn-ea"/>
                          <a:cs typeface="+mn-cs"/>
                        </a:rPr>
                        <a:t>.</a:t>
                      </a:r>
                    </a:p>
                  </a:txBody>
                  <a:tcPr/>
                </a:tc>
                <a:tc gridSpan="4">
                  <a:txBody>
                    <a:bodyPr/>
                    <a:lstStyle/>
                    <a:p>
                      <a:r>
                        <a:rPr lang="fr-FR" sz="1200" b="1" kern="1200" dirty="0">
                          <a:solidFill>
                            <a:schemeClr val="dk1"/>
                          </a:solidFill>
                          <a:latin typeface="+mn-lt"/>
                          <a:ea typeface="+mn-ea"/>
                          <a:cs typeface="+mn-cs"/>
                        </a:rPr>
                        <a:t>Write</a:t>
                      </a:r>
                      <a:r>
                        <a:rPr lang="fr-FR" sz="1200" kern="1200" dirty="0">
                          <a:solidFill>
                            <a:schemeClr val="dk1"/>
                          </a:solidFill>
                          <a:latin typeface="+mn-lt"/>
                          <a:ea typeface="+mn-ea"/>
                          <a:cs typeface="+mn-cs"/>
                        </a:rPr>
                        <a:t> </a:t>
                      </a:r>
                      <a:r>
                        <a:rPr lang="fr-FR" sz="1200" kern="1200" dirty="0" err="1">
                          <a:solidFill>
                            <a:schemeClr val="dk1"/>
                          </a:solidFill>
                          <a:latin typeface="+mn-lt"/>
                          <a:ea typeface="+mn-ea"/>
                          <a:cs typeface="+mn-cs"/>
                        </a:rPr>
                        <a:t>access</a:t>
                      </a:r>
                      <a:r>
                        <a:rPr lang="fr-FR" sz="1200" kern="1200" dirty="0">
                          <a:solidFill>
                            <a:schemeClr val="dk1"/>
                          </a:solidFill>
                          <a:latin typeface="+mn-lt"/>
                          <a:ea typeface="+mn-ea"/>
                          <a:cs typeface="+mn-cs"/>
                        </a:rPr>
                        <a:t> to </a:t>
                      </a:r>
                      <a:r>
                        <a:rPr lang="fr-FR" sz="1200" b="1" kern="1200" dirty="0">
                          <a:solidFill>
                            <a:schemeClr val="dk1"/>
                          </a:solidFill>
                          <a:latin typeface="+mn-lt"/>
                          <a:ea typeface="+mn-ea"/>
                          <a:cs typeface="+mn-cs"/>
                        </a:rPr>
                        <a:t>Tables</a:t>
                      </a:r>
                      <a:r>
                        <a:rPr lang="fr-FR" sz="1200" kern="1200" dirty="0">
                          <a:solidFill>
                            <a:schemeClr val="dk1"/>
                          </a:solidFill>
                          <a:latin typeface="+mn-lt"/>
                          <a:ea typeface="+mn-ea"/>
                          <a:cs typeface="+mn-cs"/>
                        </a:rPr>
                        <a:t> </a:t>
                      </a:r>
                    </a:p>
                    <a:p>
                      <a:r>
                        <a:rPr lang="fr-FR" sz="1200" b="1" kern="1200" dirty="0">
                          <a:solidFill>
                            <a:schemeClr val="dk1"/>
                          </a:solidFill>
                          <a:latin typeface="+mn-lt"/>
                          <a:ea typeface="+mn-ea"/>
                          <a:cs typeface="+mn-cs"/>
                        </a:rPr>
                        <a:t>Read</a:t>
                      </a:r>
                      <a:r>
                        <a:rPr lang="fr-FR" sz="1200" kern="1200" dirty="0">
                          <a:solidFill>
                            <a:schemeClr val="dk1"/>
                          </a:solidFill>
                          <a:latin typeface="+mn-lt"/>
                          <a:ea typeface="+mn-ea"/>
                          <a:cs typeface="+mn-cs"/>
                        </a:rPr>
                        <a:t> </a:t>
                      </a:r>
                      <a:r>
                        <a:rPr lang="fr-FR" sz="1200" kern="1200" dirty="0" err="1">
                          <a:solidFill>
                            <a:schemeClr val="dk1"/>
                          </a:solidFill>
                          <a:latin typeface="+mn-lt"/>
                          <a:ea typeface="+mn-ea"/>
                          <a:cs typeface="+mn-cs"/>
                        </a:rPr>
                        <a:t>access</a:t>
                      </a:r>
                      <a:r>
                        <a:rPr lang="fr-FR" sz="1200" kern="1200" dirty="0">
                          <a:solidFill>
                            <a:schemeClr val="dk1"/>
                          </a:solidFill>
                          <a:latin typeface="+mn-lt"/>
                          <a:ea typeface="+mn-ea"/>
                          <a:cs typeface="+mn-cs"/>
                        </a:rPr>
                        <a:t> to </a:t>
                      </a:r>
                      <a:r>
                        <a:rPr lang="fr-FR" sz="1200" b="1" kern="1200" dirty="0">
                          <a:solidFill>
                            <a:schemeClr val="dk1"/>
                          </a:solidFill>
                          <a:latin typeface="+mn-lt"/>
                          <a:ea typeface="+mn-ea"/>
                          <a:cs typeface="+mn-cs"/>
                        </a:rPr>
                        <a:t>monitoring graphs</a:t>
                      </a:r>
                    </a:p>
                  </a:txBody>
                  <a:tcPr/>
                </a:tc>
                <a:tc hMerge="1">
                  <a:txBody>
                    <a:bodyPr/>
                    <a:lstStyle/>
                    <a:p>
                      <a:endParaRPr lang="fr-FR"/>
                    </a:p>
                  </a:txBody>
                  <a:tcPr/>
                </a:tc>
                <a:tc hMerge="1">
                  <a:txBody>
                    <a:bodyPr/>
                    <a:lstStyle/>
                    <a:p>
                      <a:endParaRPr lang="fr-FR"/>
                    </a:p>
                  </a:txBody>
                  <a:tcPr/>
                </a:tc>
                <a:tc hMerge="1">
                  <a:txBody>
                    <a:bodyPr/>
                    <a:lstStyle/>
                    <a:p>
                      <a:endParaRPr lang="fr-FR"/>
                    </a:p>
                  </a:txBody>
                  <a:tcPr/>
                </a:tc>
                <a:tc gridSpan="2">
                  <a:txBody>
                    <a:bodyPr/>
                    <a:lstStyle/>
                    <a:p>
                      <a:r>
                        <a:rPr lang="fr-FR" sz="1200" b="1" kern="1200" dirty="0">
                          <a:solidFill>
                            <a:schemeClr val="dk1"/>
                          </a:solidFill>
                          <a:latin typeface="+mn-lt"/>
                          <a:ea typeface="+mn-ea"/>
                          <a:cs typeface="+mn-cs"/>
                        </a:rPr>
                        <a:t>Full</a:t>
                      </a:r>
                      <a:r>
                        <a:rPr lang="fr-FR" sz="1200" kern="1200" dirty="0">
                          <a:solidFill>
                            <a:schemeClr val="dk1"/>
                          </a:solidFill>
                          <a:latin typeface="+mn-lt"/>
                          <a:ea typeface="+mn-ea"/>
                          <a:cs typeface="+mn-cs"/>
                        </a:rPr>
                        <a:t> </a:t>
                      </a:r>
                      <a:r>
                        <a:rPr lang="fr-FR" sz="1200" kern="1200" dirty="0" err="1">
                          <a:solidFill>
                            <a:schemeClr val="dk1"/>
                          </a:solidFill>
                          <a:latin typeface="+mn-lt"/>
                          <a:ea typeface="+mn-ea"/>
                          <a:cs typeface="+mn-cs"/>
                        </a:rPr>
                        <a:t>access</a:t>
                      </a:r>
                      <a:r>
                        <a:rPr lang="fr-FR" sz="1200" kern="1200" dirty="0">
                          <a:solidFill>
                            <a:schemeClr val="dk1"/>
                          </a:solidFill>
                          <a:latin typeface="+mn-lt"/>
                          <a:ea typeface="+mn-ea"/>
                          <a:cs typeface="+mn-cs"/>
                        </a:rPr>
                        <a:t> to </a:t>
                      </a:r>
                      <a:r>
                        <a:rPr lang="fr-FR" sz="1200" b="1" kern="1200" dirty="0" err="1">
                          <a:solidFill>
                            <a:schemeClr val="dk1"/>
                          </a:solidFill>
                          <a:latin typeface="+mn-lt"/>
                          <a:ea typeface="+mn-ea"/>
                          <a:cs typeface="+mn-cs"/>
                        </a:rPr>
                        <a:t>Everything</a:t>
                      </a:r>
                      <a:r>
                        <a:rPr lang="fr-FR" sz="1200" kern="1200" dirty="0">
                          <a:solidFill>
                            <a:schemeClr val="dk1"/>
                          </a:solidFill>
                          <a:latin typeface="+mn-lt"/>
                          <a:ea typeface="+mn-ea"/>
                          <a:cs typeface="+mn-cs"/>
                        </a:rPr>
                        <a:t> </a:t>
                      </a:r>
                    </a:p>
                    <a:p>
                      <a:pPr marL="0" indent="0">
                        <a:buFontTx/>
                        <a:buNone/>
                      </a:pPr>
                      <a:r>
                        <a:rPr lang="fr-FR" sz="1200" kern="1200" dirty="0">
                          <a:solidFill>
                            <a:schemeClr val="dk1"/>
                          </a:solidFill>
                          <a:latin typeface="+mn-lt"/>
                          <a:ea typeface="+mn-ea"/>
                          <a:cs typeface="+mn-cs"/>
                        </a:rPr>
                        <a:t>Incl. </a:t>
                      </a:r>
                      <a:r>
                        <a:rPr lang="fr-FR" sz="1200" b="1" kern="1200" dirty="0" err="1">
                          <a:solidFill>
                            <a:schemeClr val="dk1"/>
                          </a:solidFill>
                          <a:latin typeface="+mn-lt"/>
                          <a:ea typeface="+mn-ea"/>
                          <a:cs typeface="+mn-cs"/>
                        </a:rPr>
                        <a:t>Creating</a:t>
                      </a:r>
                      <a:r>
                        <a:rPr lang="fr-FR" sz="1200" b="1" kern="1200" dirty="0">
                          <a:solidFill>
                            <a:schemeClr val="dk1"/>
                          </a:solidFill>
                          <a:latin typeface="+mn-lt"/>
                          <a:ea typeface="+mn-ea"/>
                          <a:cs typeface="+mn-cs"/>
                        </a:rPr>
                        <a:t> new instances</a:t>
                      </a:r>
                      <a:r>
                        <a:rPr lang="fr-FR" sz="1200" kern="1200" dirty="0">
                          <a:solidFill>
                            <a:schemeClr val="dk1"/>
                          </a:solidFill>
                          <a:latin typeface="+mn-lt"/>
                          <a:ea typeface="+mn-ea"/>
                          <a:cs typeface="+mn-cs"/>
                        </a:rPr>
                        <a:t>.</a:t>
                      </a:r>
                    </a:p>
                  </a:txBody>
                  <a:tcPr/>
                </a:tc>
                <a:tc hMerge="1">
                  <a:txBody>
                    <a:bodyPr/>
                    <a:lstStyle/>
                    <a:p>
                      <a:endParaRPr lang="fr-FR"/>
                    </a:p>
                  </a:txBody>
                  <a:tcPr/>
                </a:tc>
                <a:extLst>
                  <a:ext uri="{0D108BD9-81ED-4DB2-BD59-A6C34878D82A}">
                    <a16:rowId xmlns:a16="http://schemas.microsoft.com/office/drawing/2014/main" val="3187752400"/>
                  </a:ext>
                </a:extLst>
              </a:tr>
              <a:tr h="285354">
                <a:tc gridSpan="3">
                  <a:txBody>
                    <a:bodyPr/>
                    <a:lstStyle/>
                    <a:p>
                      <a:pPr marL="0" indent="0">
                        <a:buFontTx/>
                        <a:buNone/>
                      </a:pPr>
                      <a:r>
                        <a:rPr lang="fr-FR" sz="1200" b="1" kern="1200" dirty="0" err="1">
                          <a:solidFill>
                            <a:schemeClr val="bg1"/>
                          </a:solidFill>
                          <a:latin typeface="+mn-lt"/>
                          <a:ea typeface="+mn-ea"/>
                          <a:cs typeface="+mn-cs"/>
                        </a:rPr>
                        <a:t>Does</a:t>
                      </a:r>
                      <a:endParaRPr lang="fr-FR" sz="1200" b="1" kern="1200" dirty="0">
                        <a:solidFill>
                          <a:schemeClr val="bg1"/>
                        </a:solidFill>
                        <a:latin typeface="+mn-lt"/>
                        <a:ea typeface="+mn-ea"/>
                        <a:cs typeface="+mn-cs"/>
                      </a:endParaRPr>
                    </a:p>
                  </a:txBody>
                  <a:tcPr>
                    <a:solidFill>
                      <a:srgbClr val="00B050"/>
                    </a:solidFill>
                  </a:tcPr>
                </a:tc>
                <a:tc hMerge="1">
                  <a:txBody>
                    <a:bodyPr/>
                    <a:lstStyle/>
                    <a:p>
                      <a:pPr marL="285750" indent="-285750">
                        <a:buFontTx/>
                        <a:buChar char="-"/>
                      </a:pPr>
                      <a:endParaRPr lang="fr-FR" sz="1200" kern="1200" dirty="0">
                        <a:solidFill>
                          <a:schemeClr val="dk1"/>
                        </a:solidFill>
                        <a:latin typeface="+mn-lt"/>
                        <a:ea typeface="+mn-ea"/>
                        <a:cs typeface="+mn-cs"/>
                      </a:endParaRPr>
                    </a:p>
                  </a:txBody>
                  <a:tcPr/>
                </a:tc>
                <a:tc hMerge="1">
                  <a:txBody>
                    <a:bodyPr/>
                    <a:lstStyle/>
                    <a:p>
                      <a:endParaRPr lang="fr-FR"/>
                    </a:p>
                  </a:txBody>
                  <a:tcPr/>
                </a:tc>
                <a:tc gridSpan="4">
                  <a:txBody>
                    <a:bodyPr/>
                    <a:lstStyle/>
                    <a:p>
                      <a:pPr marL="0" indent="0">
                        <a:buFontTx/>
                        <a:buNone/>
                      </a:pPr>
                      <a:r>
                        <a:rPr lang="fr-FR" sz="1200" b="1" kern="1200" dirty="0">
                          <a:solidFill>
                            <a:schemeClr val="bg1"/>
                          </a:solidFill>
                          <a:latin typeface="+mn-lt"/>
                          <a:ea typeface="+mn-ea"/>
                          <a:cs typeface="+mn-cs"/>
                        </a:rPr>
                        <a:t>Don’t</a:t>
                      </a:r>
                    </a:p>
                  </a:txBody>
                  <a:tcPr>
                    <a:solidFill>
                      <a:srgbClr val="FF0000"/>
                    </a:solidFill>
                  </a:tcPr>
                </a:tc>
                <a:tc hMerge="1">
                  <a:txBody>
                    <a:bodyPr/>
                    <a:lstStyle/>
                    <a:p>
                      <a:endParaRPr lang="fr-FR"/>
                    </a:p>
                  </a:txBody>
                  <a:tcPr/>
                </a:tc>
                <a:tc hMerge="1">
                  <a:txBody>
                    <a:bodyPr/>
                    <a:lstStyle/>
                    <a:p>
                      <a:pPr marL="285750" indent="-285750">
                        <a:buFontTx/>
                        <a:buChar char="-"/>
                      </a:pPr>
                      <a:endParaRPr lang="fr-FR" sz="1200" kern="1200" dirty="0">
                        <a:solidFill>
                          <a:schemeClr val="dk1"/>
                        </a:solidFill>
                        <a:latin typeface="+mn-lt"/>
                        <a:ea typeface="+mn-ea"/>
                        <a:cs typeface="+mn-cs"/>
                      </a:endParaRPr>
                    </a:p>
                  </a:txBody>
                  <a:tcPr/>
                </a:tc>
                <a:tc hMerge="1">
                  <a:txBody>
                    <a:bodyPr/>
                    <a:lstStyle/>
                    <a:p>
                      <a:endParaRPr lang="fr-FR"/>
                    </a:p>
                  </a:txBody>
                  <a:tcPr/>
                </a:tc>
                <a:extLst>
                  <a:ext uri="{0D108BD9-81ED-4DB2-BD59-A6C34878D82A}">
                    <a16:rowId xmlns:a16="http://schemas.microsoft.com/office/drawing/2014/main" val="2525113861"/>
                  </a:ext>
                </a:extLst>
              </a:tr>
              <a:tr h="1682722">
                <a:tc gridSpan="3">
                  <a:txBody>
                    <a:bodyPr/>
                    <a:lstStyle/>
                    <a:p>
                      <a:pPr marL="285750" indent="-285750" algn="l" fontAlgn="t">
                        <a:buFontTx/>
                        <a:buChar char="-"/>
                      </a:pPr>
                      <a:r>
                        <a:rPr lang="fr-FR" sz="1200" b="0" i="0" kern="1200" dirty="0">
                          <a:solidFill>
                            <a:schemeClr val="dk1"/>
                          </a:solidFill>
                          <a:effectLst/>
                          <a:latin typeface="+mn-lt"/>
                          <a:ea typeface="+mn-ea"/>
                          <a:cs typeface="+mn-cs"/>
                        </a:rPr>
                        <a:t>Very fast scanning and high </a:t>
                      </a:r>
                      <a:r>
                        <a:rPr lang="fr-FR" sz="1200" b="0" i="0" kern="1200" dirty="0" err="1">
                          <a:solidFill>
                            <a:schemeClr val="dk1"/>
                          </a:solidFill>
                          <a:effectLst/>
                          <a:latin typeface="+mn-lt"/>
                          <a:ea typeface="+mn-ea"/>
                          <a:cs typeface="+mn-cs"/>
                        </a:rPr>
                        <a:t>throughput</a:t>
                      </a:r>
                      <a:endParaRPr lang="fr-FR" sz="1200" b="0" i="0" kern="1200" dirty="0">
                        <a:solidFill>
                          <a:schemeClr val="dk1"/>
                        </a:solidFill>
                        <a:effectLst/>
                        <a:latin typeface="+mn-lt"/>
                        <a:ea typeface="+mn-ea"/>
                        <a:cs typeface="+mn-cs"/>
                      </a:endParaRPr>
                    </a:p>
                    <a:p>
                      <a:pPr marL="285750" indent="-285750" algn="l" fontAlgn="t">
                        <a:buFontTx/>
                        <a:buChar char="-"/>
                      </a:pPr>
                      <a:r>
                        <a:rPr lang="fr-FR" sz="1200" b="0" i="0" kern="1200" dirty="0">
                          <a:solidFill>
                            <a:schemeClr val="dk1"/>
                          </a:solidFill>
                          <a:effectLst/>
                          <a:latin typeface="+mn-lt"/>
                          <a:ea typeface="+mn-ea"/>
                          <a:cs typeface="+mn-cs"/>
                        </a:rPr>
                        <a:t>Use of Non-</a:t>
                      </a:r>
                      <a:r>
                        <a:rPr lang="fr-FR" sz="1200" b="0" i="0" kern="1200" dirty="0" err="1">
                          <a:solidFill>
                            <a:schemeClr val="dk1"/>
                          </a:solidFill>
                          <a:effectLst/>
                          <a:latin typeface="+mn-lt"/>
                          <a:ea typeface="+mn-ea"/>
                          <a:cs typeface="+mn-cs"/>
                        </a:rPr>
                        <a:t>structured</a:t>
                      </a:r>
                      <a:r>
                        <a:rPr lang="fr-FR" sz="1200" b="0" i="0" kern="1200" dirty="0">
                          <a:solidFill>
                            <a:schemeClr val="dk1"/>
                          </a:solidFill>
                          <a:effectLst/>
                          <a:latin typeface="+mn-lt"/>
                          <a:ea typeface="+mn-ea"/>
                          <a:cs typeface="+mn-cs"/>
                        </a:rPr>
                        <a:t> key/value pairs.</a:t>
                      </a:r>
                    </a:p>
                    <a:p>
                      <a:pPr marL="285750" indent="-285750" algn="l" fontAlgn="t">
                        <a:buFontTx/>
                        <a:buChar char="-"/>
                      </a:pPr>
                      <a:r>
                        <a:rPr lang="fr-FR" sz="1200" b="0" i="0" kern="1200" dirty="0" err="1">
                          <a:solidFill>
                            <a:schemeClr val="dk1"/>
                          </a:solidFill>
                          <a:effectLst/>
                          <a:latin typeface="+mn-lt"/>
                          <a:ea typeface="+mn-ea"/>
                          <a:cs typeface="+mn-cs"/>
                        </a:rPr>
                        <a:t>Each</a:t>
                      </a:r>
                      <a:r>
                        <a:rPr lang="fr-FR" sz="1200" b="0" i="0" kern="1200" dirty="0">
                          <a:solidFill>
                            <a:schemeClr val="dk1"/>
                          </a:solidFill>
                          <a:effectLst/>
                          <a:latin typeface="+mn-lt"/>
                          <a:ea typeface="+mn-ea"/>
                          <a:cs typeface="+mn-cs"/>
                        </a:rPr>
                        <a:t> data item &lt; 10 Mb and total data &gt; 1 Tb.</a:t>
                      </a:r>
                    </a:p>
                    <a:p>
                      <a:pPr marL="285750" indent="-285750" algn="l" fontAlgn="t">
                        <a:buFontTx/>
                        <a:buChar char="-"/>
                      </a:pPr>
                      <a:r>
                        <a:rPr lang="fr-FR" sz="1200" b="0" i="0" kern="1200" dirty="0" err="1">
                          <a:solidFill>
                            <a:schemeClr val="dk1"/>
                          </a:solidFill>
                          <a:effectLst/>
                          <a:latin typeface="+mn-lt"/>
                          <a:ea typeface="+mn-ea"/>
                          <a:cs typeface="+mn-cs"/>
                        </a:rPr>
                        <a:t>Writes</a:t>
                      </a:r>
                      <a:r>
                        <a:rPr lang="fr-FR" sz="1200" b="0" i="0" kern="1200" dirty="0">
                          <a:solidFill>
                            <a:schemeClr val="dk1"/>
                          </a:solidFill>
                          <a:effectLst/>
                          <a:latin typeface="+mn-lt"/>
                          <a:ea typeface="+mn-ea"/>
                          <a:cs typeface="+mn-cs"/>
                        </a:rPr>
                        <a:t> </a:t>
                      </a:r>
                      <a:r>
                        <a:rPr lang="fr-FR" sz="1200" b="0" i="0" kern="1200" dirty="0" err="1">
                          <a:solidFill>
                            <a:schemeClr val="dk1"/>
                          </a:solidFill>
                          <a:effectLst/>
                          <a:latin typeface="+mn-lt"/>
                          <a:ea typeface="+mn-ea"/>
                          <a:cs typeface="+mn-cs"/>
                        </a:rPr>
                        <a:t>infrequent</a:t>
                      </a:r>
                      <a:r>
                        <a:rPr lang="fr-FR" sz="1200" b="0" i="0" kern="1200" dirty="0">
                          <a:solidFill>
                            <a:schemeClr val="dk1"/>
                          </a:solidFill>
                          <a:effectLst/>
                          <a:latin typeface="+mn-lt"/>
                          <a:ea typeface="+mn-ea"/>
                          <a:cs typeface="+mn-cs"/>
                        </a:rPr>
                        <a:t>/</a:t>
                      </a:r>
                      <a:r>
                        <a:rPr lang="fr-FR" sz="1200" b="0" i="0" kern="1200" dirty="0" err="1">
                          <a:solidFill>
                            <a:schemeClr val="dk1"/>
                          </a:solidFill>
                          <a:effectLst/>
                          <a:latin typeface="+mn-lt"/>
                          <a:ea typeface="+mn-ea"/>
                          <a:cs typeface="+mn-cs"/>
                        </a:rPr>
                        <a:t>unimportant</a:t>
                      </a:r>
                      <a:r>
                        <a:rPr lang="fr-FR" sz="1200" b="0" i="0" kern="1200" dirty="0">
                          <a:solidFill>
                            <a:schemeClr val="dk1"/>
                          </a:solidFill>
                          <a:effectLst/>
                          <a:latin typeface="+mn-lt"/>
                          <a:ea typeface="+mn-ea"/>
                          <a:cs typeface="+mn-cs"/>
                        </a:rPr>
                        <a:t> (no ACID) but fast scans crucial.</a:t>
                      </a:r>
                    </a:p>
                    <a:p>
                      <a:pPr marL="285750" indent="-285750" algn="l" fontAlgn="t">
                        <a:buFontTx/>
                        <a:buChar char="-"/>
                      </a:pPr>
                      <a:r>
                        <a:rPr lang="fr-FR" sz="1200" b="0" i="0" kern="1200" dirty="0">
                          <a:solidFill>
                            <a:schemeClr val="dk1"/>
                          </a:solidFill>
                          <a:effectLst/>
                          <a:latin typeface="+mn-lt"/>
                          <a:ea typeface="+mn-ea"/>
                          <a:cs typeface="+mn-cs"/>
                        </a:rPr>
                        <a:t>Use for time </a:t>
                      </a:r>
                      <a:r>
                        <a:rPr lang="fr-FR" sz="1200" b="0" i="0" kern="1200" dirty="0" err="1">
                          <a:solidFill>
                            <a:schemeClr val="dk1"/>
                          </a:solidFill>
                          <a:effectLst/>
                          <a:latin typeface="+mn-lt"/>
                          <a:ea typeface="+mn-ea"/>
                          <a:cs typeface="+mn-cs"/>
                        </a:rPr>
                        <a:t>series</a:t>
                      </a:r>
                      <a:r>
                        <a:rPr lang="fr-FR" sz="1200" b="0" i="0" kern="1200" dirty="0">
                          <a:solidFill>
                            <a:schemeClr val="dk1"/>
                          </a:solidFill>
                          <a:effectLst/>
                          <a:latin typeface="+mn-lt"/>
                          <a:ea typeface="+mn-ea"/>
                          <a:cs typeface="+mn-cs"/>
                        </a:rPr>
                        <a:t> data.</a:t>
                      </a:r>
                    </a:p>
                    <a:p>
                      <a:pPr marL="285750" indent="-285750" algn="l" fontAlgn="t">
                        <a:buFontTx/>
                        <a:buChar char="-"/>
                      </a:pPr>
                      <a:r>
                        <a:rPr lang="fr-FR" sz="1200" b="0" i="0" kern="1200" dirty="0" err="1">
                          <a:solidFill>
                            <a:schemeClr val="dk1"/>
                          </a:solidFill>
                          <a:effectLst/>
                          <a:latin typeface="+mn-lt"/>
                          <a:ea typeface="+mn-ea"/>
                          <a:cs typeface="+mn-cs"/>
                        </a:rPr>
                        <a:t>Resides</a:t>
                      </a:r>
                      <a:r>
                        <a:rPr lang="fr-FR" sz="1200" b="0" i="0" kern="1200" dirty="0">
                          <a:solidFill>
                            <a:schemeClr val="dk1"/>
                          </a:solidFill>
                          <a:effectLst/>
                          <a:latin typeface="+mn-lt"/>
                          <a:ea typeface="+mn-ea"/>
                          <a:cs typeface="+mn-cs"/>
                        </a:rPr>
                        <a:t> in one zone.</a:t>
                      </a:r>
                    </a:p>
                    <a:p>
                      <a:pPr marL="285750" indent="-285750" algn="l" fontAlgn="t">
                        <a:buFontTx/>
                        <a:buChar char="-"/>
                      </a:pPr>
                      <a:r>
                        <a:rPr lang="fr-FR" sz="1200" b="0" i="0" kern="1200" dirty="0">
                          <a:solidFill>
                            <a:schemeClr val="dk1"/>
                          </a:solidFill>
                          <a:effectLst/>
                          <a:latin typeface="+mn-lt"/>
                          <a:ea typeface="+mn-ea"/>
                          <a:cs typeface="+mn-cs"/>
                        </a:rPr>
                        <a:t>Cheap for </a:t>
                      </a:r>
                      <a:r>
                        <a:rPr lang="fr-FR" sz="1200" b="0" i="0" kern="1200" dirty="0" err="1">
                          <a:solidFill>
                            <a:schemeClr val="dk1"/>
                          </a:solidFill>
                          <a:effectLst/>
                          <a:latin typeface="+mn-lt"/>
                          <a:ea typeface="+mn-ea"/>
                          <a:cs typeface="+mn-cs"/>
                        </a:rPr>
                        <a:t>very</a:t>
                      </a:r>
                      <a:r>
                        <a:rPr lang="fr-FR" sz="1200" b="0" i="0" kern="1200" dirty="0">
                          <a:solidFill>
                            <a:schemeClr val="dk1"/>
                          </a:solidFill>
                          <a:effectLst/>
                          <a:latin typeface="+mn-lt"/>
                          <a:ea typeface="+mn-ea"/>
                          <a:cs typeface="+mn-cs"/>
                        </a:rPr>
                        <a:t> </a:t>
                      </a:r>
                      <a:r>
                        <a:rPr lang="fr-FR" sz="1200" b="0" i="0" kern="1200" dirty="0" err="1">
                          <a:solidFill>
                            <a:schemeClr val="dk1"/>
                          </a:solidFill>
                          <a:effectLst/>
                          <a:latin typeface="+mn-lt"/>
                          <a:ea typeface="+mn-ea"/>
                          <a:cs typeface="+mn-cs"/>
                        </a:rPr>
                        <a:t>frequent</a:t>
                      </a:r>
                      <a:r>
                        <a:rPr lang="fr-FR" sz="1200" b="0" i="0" kern="1200" dirty="0">
                          <a:solidFill>
                            <a:schemeClr val="dk1"/>
                          </a:solidFill>
                          <a:effectLst/>
                          <a:latin typeface="+mn-lt"/>
                          <a:ea typeface="+mn-ea"/>
                          <a:cs typeface="+mn-cs"/>
                        </a:rPr>
                        <a:t> </a:t>
                      </a:r>
                      <a:r>
                        <a:rPr lang="fr-FR" sz="1200" b="0" i="0" kern="1200" dirty="0" err="1">
                          <a:solidFill>
                            <a:schemeClr val="dk1"/>
                          </a:solidFill>
                          <a:effectLst/>
                          <a:latin typeface="+mn-lt"/>
                          <a:ea typeface="+mn-ea"/>
                          <a:cs typeface="+mn-cs"/>
                        </a:rPr>
                        <a:t>access</a:t>
                      </a:r>
                      <a:r>
                        <a:rPr lang="fr-FR" sz="1200" b="0" i="0" kern="1200" dirty="0">
                          <a:solidFill>
                            <a:schemeClr val="dk1"/>
                          </a:solidFill>
                          <a:effectLst/>
                          <a:latin typeface="+mn-lt"/>
                          <a:ea typeface="+mn-ea"/>
                          <a:cs typeface="+mn-cs"/>
                        </a:rPr>
                        <a:t>.</a:t>
                      </a:r>
                    </a:p>
                    <a:p>
                      <a:pPr marL="285750" indent="-285750" algn="l" fontAlgn="t">
                        <a:buFontTx/>
                        <a:buChar char="-"/>
                      </a:pPr>
                      <a:r>
                        <a:rPr lang="fr-FR" sz="1200" b="0" i="0" kern="1200" dirty="0" err="1">
                          <a:solidFill>
                            <a:schemeClr val="dk1"/>
                          </a:solidFill>
                          <a:effectLst/>
                          <a:latin typeface="+mn-lt"/>
                          <a:ea typeface="+mn-ea"/>
                          <a:cs typeface="+mn-cs"/>
                        </a:rPr>
                        <a:t>Each</a:t>
                      </a:r>
                      <a:r>
                        <a:rPr lang="fr-FR" sz="1200" b="0" i="0" kern="1200" dirty="0">
                          <a:solidFill>
                            <a:schemeClr val="dk1"/>
                          </a:solidFill>
                          <a:effectLst/>
                          <a:latin typeface="+mn-lt"/>
                          <a:ea typeface="+mn-ea"/>
                          <a:cs typeface="+mn-cs"/>
                        </a:rPr>
                        <a:t> </a:t>
                      </a:r>
                      <a:r>
                        <a:rPr lang="fr-FR" sz="1200" b="0" i="0" kern="1200" dirty="0" err="1">
                          <a:solidFill>
                            <a:schemeClr val="dk1"/>
                          </a:solidFill>
                          <a:effectLst/>
                          <a:latin typeface="+mn-lt"/>
                          <a:ea typeface="+mn-ea"/>
                          <a:cs typeface="+mn-cs"/>
                        </a:rPr>
                        <a:t>row</a:t>
                      </a:r>
                      <a:r>
                        <a:rPr lang="fr-FR" sz="1200" b="0" i="0" kern="1200" dirty="0">
                          <a:solidFill>
                            <a:schemeClr val="dk1"/>
                          </a:solidFill>
                          <a:effectLst/>
                          <a:latin typeface="+mn-lt"/>
                          <a:ea typeface="+mn-ea"/>
                          <a:cs typeface="+mn-cs"/>
                        </a:rPr>
                        <a:t>/</a:t>
                      </a:r>
                      <a:r>
                        <a:rPr lang="fr-FR" sz="1200" b="0" i="0" kern="1200" dirty="0" err="1">
                          <a:solidFill>
                            <a:schemeClr val="dk1"/>
                          </a:solidFill>
                          <a:effectLst/>
                          <a:latin typeface="+mn-lt"/>
                          <a:ea typeface="+mn-ea"/>
                          <a:cs typeface="+mn-cs"/>
                        </a:rPr>
                        <a:t>column</a:t>
                      </a:r>
                      <a:r>
                        <a:rPr lang="fr-FR" sz="1200" b="0" i="0" kern="1200" dirty="0">
                          <a:solidFill>
                            <a:schemeClr val="dk1"/>
                          </a:solidFill>
                          <a:effectLst/>
                          <a:latin typeface="+mn-lt"/>
                          <a:ea typeface="+mn-ea"/>
                          <a:cs typeface="+mn-cs"/>
                        </a:rPr>
                        <a:t> </a:t>
                      </a:r>
                      <a:r>
                        <a:rPr lang="fr-FR" sz="1200" b="0" i="0" kern="1200" dirty="0" err="1">
                          <a:solidFill>
                            <a:schemeClr val="dk1"/>
                          </a:solidFill>
                          <a:effectLst/>
                          <a:latin typeface="+mn-lt"/>
                          <a:ea typeface="+mn-ea"/>
                          <a:cs typeface="+mn-cs"/>
                        </a:rPr>
                        <a:t>contains</a:t>
                      </a:r>
                      <a:r>
                        <a:rPr lang="fr-FR" sz="1200" b="0" i="0" kern="1200" dirty="0">
                          <a:solidFill>
                            <a:schemeClr val="dk1"/>
                          </a:solidFill>
                          <a:effectLst/>
                          <a:latin typeface="+mn-lt"/>
                          <a:ea typeface="+mn-ea"/>
                          <a:cs typeface="+mn-cs"/>
                        </a:rPr>
                        <a:t> timestamps records </a:t>
                      </a:r>
                      <a:r>
                        <a:rPr lang="fr-FR" sz="1200" b="0" i="0" kern="1200" dirty="0" err="1">
                          <a:solidFill>
                            <a:schemeClr val="dk1"/>
                          </a:solidFill>
                          <a:effectLst/>
                          <a:latin typeface="+mn-lt"/>
                          <a:ea typeface="+mn-ea"/>
                          <a:cs typeface="+mn-cs"/>
                        </a:rPr>
                        <a:t>that</a:t>
                      </a:r>
                      <a:r>
                        <a:rPr lang="fr-FR" sz="1200" b="0" i="0" kern="1200" dirty="0">
                          <a:solidFill>
                            <a:schemeClr val="dk1"/>
                          </a:solidFill>
                          <a:effectLst/>
                          <a:latin typeface="+mn-lt"/>
                          <a:ea typeface="+mn-ea"/>
                          <a:cs typeface="+mn-cs"/>
                        </a:rPr>
                        <a:t> can </a:t>
                      </a:r>
                      <a:r>
                        <a:rPr lang="fr-FR" sz="1200" b="0" i="0" kern="1200" dirty="0" err="1">
                          <a:solidFill>
                            <a:schemeClr val="dk1"/>
                          </a:solidFill>
                          <a:effectLst/>
                          <a:latin typeface="+mn-lt"/>
                          <a:ea typeface="+mn-ea"/>
                          <a:cs typeface="+mn-cs"/>
                        </a:rPr>
                        <a:t>be</a:t>
                      </a:r>
                      <a:r>
                        <a:rPr lang="fr-FR" sz="1200" b="0" i="0" kern="1200" dirty="0">
                          <a:solidFill>
                            <a:schemeClr val="dk1"/>
                          </a:solidFill>
                          <a:effectLst/>
                          <a:latin typeface="+mn-lt"/>
                          <a:ea typeface="+mn-ea"/>
                          <a:cs typeface="+mn-cs"/>
                        </a:rPr>
                        <a:t> </a:t>
                      </a:r>
                      <a:r>
                        <a:rPr lang="fr-FR" sz="1200" b="0" i="0" kern="1200" dirty="0" err="1">
                          <a:solidFill>
                            <a:schemeClr val="dk1"/>
                          </a:solidFill>
                          <a:effectLst/>
                          <a:latin typeface="+mn-lt"/>
                          <a:ea typeface="+mn-ea"/>
                          <a:cs typeface="+mn-cs"/>
                        </a:rPr>
                        <a:t>accessed</a:t>
                      </a:r>
                      <a:r>
                        <a:rPr lang="fr-FR" sz="1200" b="0" i="0" kern="1200" dirty="0">
                          <a:solidFill>
                            <a:schemeClr val="dk1"/>
                          </a:solidFill>
                          <a:effectLst/>
                          <a:latin typeface="+mn-lt"/>
                          <a:ea typeface="+mn-ea"/>
                          <a:cs typeface="+mn-cs"/>
                        </a:rPr>
                        <a:t> </a:t>
                      </a:r>
                      <a:r>
                        <a:rPr lang="fr-FR" sz="1200" b="0" i="0" kern="1200" dirty="0" err="1">
                          <a:solidFill>
                            <a:schemeClr val="dk1"/>
                          </a:solidFill>
                          <a:effectLst/>
                          <a:latin typeface="+mn-lt"/>
                          <a:ea typeface="+mn-ea"/>
                          <a:cs typeface="+mn-cs"/>
                        </a:rPr>
                        <a:t>when</a:t>
                      </a:r>
                      <a:r>
                        <a:rPr lang="fr-FR" sz="1200" b="0" i="0" kern="1200" dirty="0">
                          <a:solidFill>
                            <a:schemeClr val="dk1"/>
                          </a:solidFill>
                          <a:effectLst/>
                          <a:latin typeface="+mn-lt"/>
                          <a:ea typeface="+mn-ea"/>
                          <a:cs typeface="+mn-cs"/>
                        </a:rPr>
                        <a:t> the </a:t>
                      </a:r>
                      <a:r>
                        <a:rPr lang="en-US" sz="1200" b="0" i="0" kern="1200" dirty="0">
                          <a:solidFill>
                            <a:schemeClr val="dk1"/>
                          </a:solidFill>
                          <a:effectLst/>
                          <a:latin typeface="+mn-lt"/>
                          <a:ea typeface="+mn-ea"/>
                          <a:cs typeface="+mn-cs"/>
                        </a:rPr>
                        <a:t>data has been altered over time.</a:t>
                      </a:r>
                      <a:endParaRPr lang="fr-FR" sz="1200" b="0" i="0" kern="1200" dirty="0">
                        <a:solidFill>
                          <a:schemeClr val="dk1"/>
                        </a:solidFill>
                        <a:effectLst/>
                        <a:latin typeface="+mn-lt"/>
                        <a:ea typeface="+mn-ea"/>
                        <a:cs typeface="+mn-cs"/>
                      </a:endParaRPr>
                    </a:p>
                  </a:txBody>
                  <a:tcPr/>
                </a:tc>
                <a:tc hMerge="1">
                  <a:txBody>
                    <a:bodyPr/>
                    <a:lstStyle/>
                    <a:p>
                      <a:pPr marL="285750" indent="-285750">
                        <a:buFontTx/>
                        <a:buChar char="-"/>
                      </a:pPr>
                      <a:endParaRPr lang="fr-FR" sz="1200" kern="1200" dirty="0">
                        <a:solidFill>
                          <a:schemeClr val="dk1"/>
                        </a:solidFill>
                        <a:latin typeface="+mn-lt"/>
                        <a:ea typeface="+mn-ea"/>
                        <a:cs typeface="+mn-cs"/>
                      </a:endParaRPr>
                    </a:p>
                  </a:txBody>
                  <a:tcPr/>
                </a:tc>
                <a:tc hMerge="1">
                  <a:txBody>
                    <a:bodyPr/>
                    <a:lstStyle/>
                    <a:p>
                      <a:endParaRPr lang="fr-FR"/>
                    </a:p>
                  </a:txBody>
                  <a:tcPr/>
                </a:tc>
                <a:tc gridSpan="4">
                  <a:txBody>
                    <a:bodyPr/>
                    <a:lstStyle/>
                    <a:p>
                      <a:pPr marL="285750" indent="-285750" algn="l" fontAlgn="t">
                        <a:buFontTx/>
                        <a:buChar char="-"/>
                      </a:pPr>
                      <a:r>
                        <a:rPr lang="fr-FR" sz="1200" b="0" i="0" kern="1200" dirty="0">
                          <a:solidFill>
                            <a:schemeClr val="dk1"/>
                          </a:solidFill>
                          <a:effectLst/>
                          <a:latin typeface="+mn-lt"/>
                          <a:ea typeface="+mn-ea"/>
                          <a:cs typeface="+mn-cs"/>
                        </a:rPr>
                        <a:t>Use if SQL </a:t>
                      </a:r>
                      <a:r>
                        <a:rPr lang="fr-FR" sz="1200" b="0" i="0" kern="1200" dirty="0" err="1">
                          <a:solidFill>
                            <a:schemeClr val="dk1"/>
                          </a:solidFill>
                          <a:effectLst/>
                          <a:latin typeface="+mn-lt"/>
                          <a:ea typeface="+mn-ea"/>
                          <a:cs typeface="+mn-cs"/>
                        </a:rPr>
                        <a:t>needed</a:t>
                      </a:r>
                      <a:r>
                        <a:rPr lang="fr-FR" sz="1200" b="0" i="0" kern="1200" dirty="0">
                          <a:solidFill>
                            <a:schemeClr val="dk1"/>
                          </a:solidFill>
                          <a:effectLst/>
                          <a:latin typeface="+mn-lt"/>
                          <a:ea typeface="+mn-ea"/>
                          <a:cs typeface="+mn-cs"/>
                        </a:rPr>
                        <a:t> (use cloud SQL or Cloud </a:t>
                      </a:r>
                      <a:r>
                        <a:rPr lang="fr-FR" sz="1200" b="0" i="0" kern="1200" dirty="0" err="1">
                          <a:solidFill>
                            <a:schemeClr val="dk1"/>
                          </a:solidFill>
                          <a:effectLst/>
                          <a:latin typeface="+mn-lt"/>
                          <a:ea typeface="+mn-ea"/>
                          <a:cs typeface="+mn-cs"/>
                        </a:rPr>
                        <a:t>Spanner</a:t>
                      </a:r>
                      <a:r>
                        <a:rPr lang="fr-FR" sz="1200" b="0" i="0" kern="1200" dirty="0">
                          <a:solidFill>
                            <a:schemeClr val="dk1"/>
                          </a:solidFill>
                          <a:effectLst/>
                          <a:latin typeface="+mn-lt"/>
                          <a:ea typeface="+mn-ea"/>
                          <a:cs typeface="+mn-cs"/>
                        </a:rPr>
                        <a:t> </a:t>
                      </a:r>
                      <a:r>
                        <a:rPr lang="fr-FR" sz="1200" b="0" i="0" kern="1200" dirty="0" err="1">
                          <a:solidFill>
                            <a:schemeClr val="dk1"/>
                          </a:solidFill>
                          <a:effectLst/>
                          <a:latin typeface="+mn-lt"/>
                          <a:ea typeface="+mn-ea"/>
                          <a:cs typeface="+mn-cs"/>
                        </a:rPr>
                        <a:t>instead</a:t>
                      </a:r>
                      <a:r>
                        <a:rPr lang="fr-FR" sz="1200" b="0" i="0" kern="1200" dirty="0">
                          <a:solidFill>
                            <a:schemeClr val="dk1"/>
                          </a:solidFill>
                          <a:effectLst/>
                          <a:latin typeface="+mn-lt"/>
                          <a:ea typeface="+mn-ea"/>
                          <a:cs typeface="+mn-cs"/>
                        </a:rPr>
                        <a:t>).</a:t>
                      </a:r>
                    </a:p>
                    <a:p>
                      <a:pPr marL="285750" indent="-285750" algn="l" fontAlgn="t">
                        <a:buFontTx/>
                        <a:buChar char="-"/>
                      </a:pPr>
                      <a:r>
                        <a:rPr lang="fr-FR" sz="1200" b="0" i="0" kern="1200" dirty="0">
                          <a:solidFill>
                            <a:schemeClr val="dk1"/>
                          </a:solidFill>
                          <a:effectLst/>
                          <a:latin typeface="+mn-lt"/>
                          <a:ea typeface="+mn-ea"/>
                          <a:cs typeface="+mn-cs"/>
                        </a:rPr>
                        <a:t>Use for data </a:t>
                      </a:r>
                      <a:r>
                        <a:rPr lang="fr-FR" sz="1200" b="0" i="0" kern="1200" dirty="0" err="1">
                          <a:solidFill>
                            <a:schemeClr val="dk1"/>
                          </a:solidFill>
                          <a:effectLst/>
                          <a:latin typeface="+mn-lt"/>
                          <a:ea typeface="+mn-ea"/>
                          <a:cs typeface="+mn-cs"/>
                        </a:rPr>
                        <a:t>less</a:t>
                      </a:r>
                      <a:r>
                        <a:rPr lang="fr-FR" sz="1200" b="0" i="0" kern="1200" dirty="0">
                          <a:solidFill>
                            <a:schemeClr val="dk1"/>
                          </a:solidFill>
                          <a:effectLst/>
                          <a:latin typeface="+mn-lt"/>
                          <a:ea typeface="+mn-ea"/>
                          <a:cs typeface="+mn-cs"/>
                        </a:rPr>
                        <a:t> </a:t>
                      </a:r>
                      <a:r>
                        <a:rPr lang="fr-FR" sz="1200" b="0" i="0" kern="1200" dirty="0" err="1">
                          <a:solidFill>
                            <a:schemeClr val="dk1"/>
                          </a:solidFill>
                          <a:effectLst/>
                          <a:latin typeface="+mn-lt"/>
                          <a:ea typeface="+mn-ea"/>
                          <a:cs typeface="+mn-cs"/>
                        </a:rPr>
                        <a:t>than</a:t>
                      </a:r>
                      <a:r>
                        <a:rPr lang="fr-FR" sz="1200" b="0" i="0" kern="1200" dirty="0">
                          <a:solidFill>
                            <a:schemeClr val="dk1"/>
                          </a:solidFill>
                          <a:effectLst/>
                          <a:latin typeface="+mn-lt"/>
                          <a:ea typeface="+mn-ea"/>
                          <a:cs typeface="+mn-cs"/>
                        </a:rPr>
                        <a:t> 1 TB (</a:t>
                      </a:r>
                      <a:r>
                        <a:rPr lang="fr-FR" sz="1200" b="0" i="0" kern="1200" dirty="0" err="1">
                          <a:solidFill>
                            <a:schemeClr val="dk1"/>
                          </a:solidFill>
                          <a:effectLst/>
                          <a:latin typeface="+mn-lt"/>
                          <a:ea typeface="+mn-ea"/>
                          <a:cs typeface="+mn-cs"/>
                        </a:rPr>
                        <a:t>can’t</a:t>
                      </a:r>
                      <a:r>
                        <a:rPr lang="fr-FR" sz="1200" b="0" i="0" kern="1200" dirty="0">
                          <a:solidFill>
                            <a:schemeClr val="dk1"/>
                          </a:solidFill>
                          <a:effectLst/>
                          <a:latin typeface="+mn-lt"/>
                          <a:ea typeface="+mn-ea"/>
                          <a:cs typeface="+mn-cs"/>
                        </a:rPr>
                        <a:t> </a:t>
                      </a:r>
                      <a:r>
                        <a:rPr lang="fr-FR" sz="1200" b="0" i="0" kern="1200" dirty="0" err="1">
                          <a:solidFill>
                            <a:schemeClr val="dk1"/>
                          </a:solidFill>
                          <a:effectLst/>
                          <a:latin typeface="+mn-lt"/>
                          <a:ea typeface="+mn-ea"/>
                          <a:cs typeface="+mn-cs"/>
                        </a:rPr>
                        <a:t>parallelize</a:t>
                      </a:r>
                      <a:r>
                        <a:rPr lang="fr-FR" sz="1200" b="0" i="0" kern="1200" dirty="0">
                          <a:solidFill>
                            <a:schemeClr val="dk1"/>
                          </a:solidFill>
                          <a:effectLst/>
                          <a:latin typeface="+mn-lt"/>
                          <a:ea typeface="+mn-ea"/>
                          <a:cs typeface="+mn-cs"/>
                        </a:rPr>
                        <a:t>).</a:t>
                      </a:r>
                    </a:p>
                    <a:p>
                      <a:pPr marL="285750" indent="-285750" algn="l" fontAlgn="t">
                        <a:buFontTx/>
                        <a:buChar char="-"/>
                      </a:pPr>
                      <a:r>
                        <a:rPr lang="fr-FR" sz="1200" b="0" i="0" kern="1200" dirty="0">
                          <a:solidFill>
                            <a:schemeClr val="dk1"/>
                          </a:solidFill>
                          <a:effectLst/>
                          <a:latin typeface="+mn-lt"/>
                          <a:ea typeface="+mn-ea"/>
                          <a:cs typeface="+mn-cs"/>
                        </a:rPr>
                        <a:t>Use for </a:t>
                      </a:r>
                      <a:r>
                        <a:rPr lang="fr-FR" sz="1200" b="0" i="0" kern="1200" dirty="0" err="1">
                          <a:solidFill>
                            <a:schemeClr val="dk1"/>
                          </a:solidFill>
                          <a:effectLst/>
                          <a:latin typeface="+mn-lt"/>
                          <a:ea typeface="+mn-ea"/>
                          <a:cs typeface="+mn-cs"/>
                        </a:rPr>
                        <a:t>analytics</a:t>
                      </a:r>
                      <a:r>
                        <a:rPr lang="fr-FR" sz="1200" b="0" i="0" kern="1200" dirty="0">
                          <a:solidFill>
                            <a:schemeClr val="dk1"/>
                          </a:solidFill>
                          <a:effectLst/>
                          <a:latin typeface="+mn-lt"/>
                          <a:ea typeface="+mn-ea"/>
                          <a:cs typeface="+mn-cs"/>
                        </a:rPr>
                        <a:t>/BI/DWH – Use </a:t>
                      </a:r>
                      <a:r>
                        <a:rPr lang="fr-FR" sz="1200" b="0" i="0" kern="1200" dirty="0" err="1">
                          <a:solidFill>
                            <a:schemeClr val="dk1"/>
                          </a:solidFill>
                          <a:effectLst/>
                          <a:latin typeface="+mn-lt"/>
                          <a:ea typeface="+mn-ea"/>
                          <a:cs typeface="+mn-cs"/>
                        </a:rPr>
                        <a:t>BigQuery</a:t>
                      </a:r>
                      <a:r>
                        <a:rPr lang="fr-FR" sz="1200" b="0" i="0" kern="1200" dirty="0">
                          <a:solidFill>
                            <a:schemeClr val="dk1"/>
                          </a:solidFill>
                          <a:effectLst/>
                          <a:latin typeface="+mn-lt"/>
                          <a:ea typeface="+mn-ea"/>
                          <a:cs typeface="+mn-cs"/>
                        </a:rPr>
                        <a:t> </a:t>
                      </a:r>
                      <a:r>
                        <a:rPr lang="fr-FR" sz="1200" b="0" i="0" kern="1200" dirty="0" err="1">
                          <a:solidFill>
                            <a:schemeClr val="dk1"/>
                          </a:solidFill>
                          <a:effectLst/>
                          <a:latin typeface="+mn-lt"/>
                          <a:ea typeface="+mn-ea"/>
                          <a:cs typeface="+mn-cs"/>
                        </a:rPr>
                        <a:t>instead</a:t>
                      </a:r>
                      <a:endParaRPr lang="fr-FR" sz="1200" b="0" i="0" kern="1200" dirty="0">
                        <a:solidFill>
                          <a:schemeClr val="dk1"/>
                        </a:solidFill>
                        <a:effectLst/>
                        <a:latin typeface="+mn-lt"/>
                        <a:ea typeface="+mn-ea"/>
                        <a:cs typeface="+mn-cs"/>
                      </a:endParaRPr>
                    </a:p>
                    <a:p>
                      <a:pPr marL="285750" indent="-285750" algn="l" fontAlgn="t">
                        <a:buFontTx/>
                        <a:buChar char="-"/>
                      </a:pPr>
                      <a:r>
                        <a:rPr lang="fr-FR" sz="1200" b="0" i="0" kern="1200" dirty="0">
                          <a:solidFill>
                            <a:schemeClr val="dk1"/>
                          </a:solidFill>
                          <a:effectLst/>
                          <a:latin typeface="+mn-lt"/>
                          <a:ea typeface="+mn-ea"/>
                          <a:cs typeface="+mn-cs"/>
                        </a:rPr>
                        <a:t>Use for documents or </a:t>
                      </a:r>
                      <a:r>
                        <a:rPr lang="fr-FR" sz="1200" b="0" i="0" kern="1200" dirty="0" err="1">
                          <a:solidFill>
                            <a:schemeClr val="dk1"/>
                          </a:solidFill>
                          <a:effectLst/>
                          <a:latin typeface="+mn-lt"/>
                          <a:ea typeface="+mn-ea"/>
                          <a:cs typeface="+mn-cs"/>
                        </a:rPr>
                        <a:t>highly</a:t>
                      </a:r>
                      <a:r>
                        <a:rPr lang="fr-FR" sz="1200" b="0" i="0" kern="1200" dirty="0">
                          <a:solidFill>
                            <a:schemeClr val="dk1"/>
                          </a:solidFill>
                          <a:effectLst/>
                          <a:latin typeface="+mn-lt"/>
                          <a:ea typeface="+mn-ea"/>
                          <a:cs typeface="+mn-cs"/>
                        </a:rPr>
                        <a:t> </a:t>
                      </a:r>
                      <a:r>
                        <a:rPr lang="fr-FR" sz="1200" b="0" i="0" kern="1200" dirty="0" err="1">
                          <a:solidFill>
                            <a:schemeClr val="dk1"/>
                          </a:solidFill>
                          <a:effectLst/>
                          <a:latin typeface="+mn-lt"/>
                          <a:ea typeface="+mn-ea"/>
                          <a:cs typeface="+mn-cs"/>
                        </a:rPr>
                        <a:t>structured</a:t>
                      </a:r>
                      <a:r>
                        <a:rPr lang="fr-FR" sz="1200" b="0" i="0" kern="1200" dirty="0">
                          <a:solidFill>
                            <a:schemeClr val="dk1"/>
                          </a:solidFill>
                          <a:effectLst/>
                          <a:latin typeface="+mn-lt"/>
                          <a:ea typeface="+mn-ea"/>
                          <a:cs typeface="+mn-cs"/>
                        </a:rPr>
                        <a:t> </a:t>
                      </a:r>
                      <a:r>
                        <a:rPr lang="fr-FR" sz="1200" b="0" i="0" kern="1200" dirty="0" err="1">
                          <a:solidFill>
                            <a:schemeClr val="dk1"/>
                          </a:solidFill>
                          <a:effectLst/>
                          <a:latin typeface="+mn-lt"/>
                          <a:ea typeface="+mn-ea"/>
                          <a:cs typeface="+mn-cs"/>
                        </a:rPr>
                        <a:t>hierarchies</a:t>
                      </a:r>
                      <a:r>
                        <a:rPr lang="fr-FR" sz="1200" b="0" i="0" kern="1200" dirty="0">
                          <a:solidFill>
                            <a:schemeClr val="dk1"/>
                          </a:solidFill>
                          <a:effectLst/>
                          <a:latin typeface="+mn-lt"/>
                          <a:ea typeface="+mn-ea"/>
                          <a:cs typeface="+mn-cs"/>
                        </a:rPr>
                        <a:t> – Use Datastore </a:t>
                      </a:r>
                      <a:r>
                        <a:rPr lang="fr-FR" sz="1200" b="0" i="0" kern="1200" dirty="0" err="1">
                          <a:solidFill>
                            <a:schemeClr val="dk1"/>
                          </a:solidFill>
                          <a:effectLst/>
                          <a:latin typeface="+mn-lt"/>
                          <a:ea typeface="+mn-ea"/>
                          <a:cs typeface="+mn-cs"/>
                        </a:rPr>
                        <a:t>instead</a:t>
                      </a:r>
                      <a:r>
                        <a:rPr lang="fr-FR" sz="1200" b="0" i="0" kern="1200" dirty="0">
                          <a:solidFill>
                            <a:schemeClr val="dk1"/>
                          </a:solidFill>
                          <a:effectLst/>
                          <a:latin typeface="+mn-lt"/>
                          <a:ea typeface="+mn-ea"/>
                          <a:cs typeface="+mn-cs"/>
                        </a:rPr>
                        <a:t>.</a:t>
                      </a:r>
                    </a:p>
                    <a:p>
                      <a:pPr marL="285750" indent="-285750" algn="l" fontAlgn="t">
                        <a:buFontTx/>
                        <a:buChar char="-"/>
                      </a:pPr>
                      <a:r>
                        <a:rPr lang="fr-FR" sz="1200" b="0" i="0" kern="1200" dirty="0">
                          <a:solidFill>
                            <a:schemeClr val="dk1"/>
                          </a:solidFill>
                          <a:effectLst/>
                          <a:latin typeface="+mn-lt"/>
                          <a:ea typeface="+mn-ea"/>
                          <a:cs typeface="+mn-cs"/>
                        </a:rPr>
                        <a:t>Use for immutable blobs like </a:t>
                      </a:r>
                      <a:r>
                        <a:rPr lang="fr-FR" sz="1200" b="0" i="0" kern="1200" dirty="0" err="1">
                          <a:solidFill>
                            <a:schemeClr val="dk1"/>
                          </a:solidFill>
                          <a:effectLst/>
                          <a:latin typeface="+mn-lt"/>
                          <a:ea typeface="+mn-ea"/>
                          <a:cs typeface="+mn-cs"/>
                        </a:rPr>
                        <a:t>movies</a:t>
                      </a:r>
                      <a:r>
                        <a:rPr lang="fr-FR" sz="1200" b="0" i="0" kern="1200" dirty="0">
                          <a:solidFill>
                            <a:schemeClr val="dk1"/>
                          </a:solidFill>
                          <a:effectLst/>
                          <a:latin typeface="+mn-lt"/>
                          <a:ea typeface="+mn-ea"/>
                          <a:cs typeface="+mn-cs"/>
                        </a:rPr>
                        <a:t> </a:t>
                      </a:r>
                      <a:r>
                        <a:rPr lang="fr-FR" sz="1200" b="0" i="0" kern="1200" dirty="0" err="1">
                          <a:solidFill>
                            <a:schemeClr val="dk1"/>
                          </a:solidFill>
                          <a:effectLst/>
                          <a:latin typeface="+mn-lt"/>
                          <a:ea typeface="+mn-ea"/>
                          <a:cs typeface="+mn-cs"/>
                        </a:rPr>
                        <a:t>each</a:t>
                      </a:r>
                      <a:r>
                        <a:rPr lang="fr-FR" sz="1200" b="0" i="0" kern="1200" dirty="0">
                          <a:solidFill>
                            <a:schemeClr val="dk1"/>
                          </a:solidFill>
                          <a:effectLst/>
                          <a:latin typeface="+mn-lt"/>
                          <a:ea typeface="+mn-ea"/>
                          <a:cs typeface="+mn-cs"/>
                        </a:rPr>
                        <a:t> &gt; 10 MB – Use Cloud Storage </a:t>
                      </a:r>
                      <a:r>
                        <a:rPr lang="fr-FR" sz="1200" b="0" i="0" kern="1200" dirty="0" err="1">
                          <a:solidFill>
                            <a:schemeClr val="dk1"/>
                          </a:solidFill>
                          <a:effectLst/>
                          <a:latin typeface="+mn-lt"/>
                          <a:ea typeface="+mn-ea"/>
                          <a:cs typeface="+mn-cs"/>
                        </a:rPr>
                        <a:t>instead</a:t>
                      </a:r>
                      <a:r>
                        <a:rPr lang="fr-FR" sz="1200" b="0" i="0" kern="1200" dirty="0">
                          <a:solidFill>
                            <a:schemeClr val="dk1"/>
                          </a:solidFill>
                          <a:effectLst/>
                          <a:latin typeface="+mn-lt"/>
                          <a:ea typeface="+mn-ea"/>
                          <a:cs typeface="+mn-cs"/>
                        </a:rPr>
                        <a:t>.</a:t>
                      </a:r>
                    </a:p>
                    <a:p>
                      <a:pPr marL="285750" indent="-285750">
                        <a:buFontTx/>
                        <a:buChar char="-"/>
                      </a:pPr>
                      <a:endParaRPr lang="fr-FR" sz="1200" kern="1200" dirty="0">
                        <a:solidFill>
                          <a:schemeClr val="dk1"/>
                        </a:solidFill>
                        <a:latin typeface="+mn-lt"/>
                        <a:ea typeface="+mn-ea"/>
                        <a:cs typeface="+mn-cs"/>
                      </a:endParaRPr>
                    </a:p>
                  </a:txBody>
                  <a:tcPr/>
                </a:tc>
                <a:tc hMerge="1">
                  <a:txBody>
                    <a:bodyPr/>
                    <a:lstStyle/>
                    <a:p>
                      <a:endParaRPr lang="fr-FR"/>
                    </a:p>
                  </a:txBody>
                  <a:tcPr/>
                </a:tc>
                <a:tc hMerge="1">
                  <a:txBody>
                    <a:bodyPr/>
                    <a:lstStyle/>
                    <a:p>
                      <a:pPr marL="285750" indent="-285750">
                        <a:buFontTx/>
                        <a:buChar char="-"/>
                      </a:pPr>
                      <a:endParaRPr lang="fr-FR" sz="1200" kern="1200" dirty="0">
                        <a:solidFill>
                          <a:schemeClr val="dk1"/>
                        </a:solidFill>
                        <a:latin typeface="+mn-lt"/>
                        <a:ea typeface="+mn-ea"/>
                        <a:cs typeface="+mn-cs"/>
                      </a:endParaRPr>
                    </a:p>
                  </a:txBody>
                  <a:tcPr/>
                </a:tc>
                <a:tc hMerge="1">
                  <a:txBody>
                    <a:bodyPr/>
                    <a:lstStyle/>
                    <a:p>
                      <a:endParaRPr lang="fr-FR" dirty="0"/>
                    </a:p>
                  </a:txBody>
                  <a:tcPr/>
                </a:tc>
                <a:extLst>
                  <a:ext uri="{0D108BD9-81ED-4DB2-BD59-A6C34878D82A}">
                    <a16:rowId xmlns:a16="http://schemas.microsoft.com/office/drawing/2014/main" val="923829213"/>
                  </a:ext>
                </a:extLst>
              </a:tr>
            </a:tbl>
          </a:graphicData>
        </a:graphic>
      </p:graphicFrame>
    </p:spTree>
    <p:extLst>
      <p:ext uri="{BB962C8B-B14F-4D97-AF65-F5344CB8AC3E}">
        <p14:creationId xmlns:p14="http://schemas.microsoft.com/office/powerpoint/2010/main" val="166351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2">
            <a:extLst>
              <a:ext uri="{FF2B5EF4-FFF2-40B4-BE49-F238E27FC236}">
                <a16:creationId xmlns:a16="http://schemas.microsoft.com/office/drawing/2014/main" id="{03575B5F-4113-4794-8556-10A458963A10}"/>
              </a:ext>
            </a:extLst>
          </p:cNvPr>
          <p:cNvGraphicFramePr>
            <a:graphicFrameLocks noGrp="1"/>
          </p:cNvGraphicFramePr>
          <p:nvPr>
            <p:extLst>
              <p:ext uri="{D42A27DB-BD31-4B8C-83A1-F6EECF244321}">
                <p14:modId xmlns:p14="http://schemas.microsoft.com/office/powerpoint/2010/main" val="838276941"/>
              </p:ext>
            </p:extLst>
          </p:nvPr>
        </p:nvGraphicFramePr>
        <p:xfrm>
          <a:off x="0" y="1"/>
          <a:ext cx="12192000" cy="6857998"/>
        </p:xfrm>
        <a:graphic>
          <a:graphicData uri="http://schemas.openxmlformats.org/drawingml/2006/table">
            <a:tbl>
              <a:tblPr firstRow="1" bandRow="1">
                <a:tableStyleId>{7DF18680-E054-41AD-8BC1-D1AEF772440D}</a:tableStyleId>
              </a:tblPr>
              <a:tblGrid>
                <a:gridCol w="3725259">
                  <a:extLst>
                    <a:ext uri="{9D8B030D-6E8A-4147-A177-3AD203B41FA5}">
                      <a16:colId xmlns:a16="http://schemas.microsoft.com/office/drawing/2014/main" val="2846230800"/>
                    </a:ext>
                  </a:extLst>
                </a:gridCol>
                <a:gridCol w="4239537">
                  <a:extLst>
                    <a:ext uri="{9D8B030D-6E8A-4147-A177-3AD203B41FA5}">
                      <a16:colId xmlns:a16="http://schemas.microsoft.com/office/drawing/2014/main" val="4084768185"/>
                    </a:ext>
                  </a:extLst>
                </a:gridCol>
                <a:gridCol w="2113602">
                  <a:extLst>
                    <a:ext uri="{9D8B030D-6E8A-4147-A177-3AD203B41FA5}">
                      <a16:colId xmlns:a16="http://schemas.microsoft.com/office/drawing/2014/main" val="3904201549"/>
                    </a:ext>
                  </a:extLst>
                </a:gridCol>
                <a:gridCol w="2113602">
                  <a:extLst>
                    <a:ext uri="{9D8B030D-6E8A-4147-A177-3AD203B41FA5}">
                      <a16:colId xmlns:a16="http://schemas.microsoft.com/office/drawing/2014/main" val="1105369541"/>
                    </a:ext>
                  </a:extLst>
                </a:gridCol>
              </a:tblGrid>
              <a:tr h="712878">
                <a:tc>
                  <a:txBody>
                    <a:bodyPr/>
                    <a:lstStyle/>
                    <a:p>
                      <a:pPr algn="ctr"/>
                      <a:r>
                        <a:rPr lang="fr-FR" dirty="0"/>
                        <a:t>Google Cloud Platform Service</a:t>
                      </a:r>
                    </a:p>
                  </a:txBody>
                  <a:tcPr/>
                </a:tc>
                <a:tc>
                  <a:txBody>
                    <a:bodyPr/>
                    <a:lstStyle/>
                    <a:p>
                      <a:pPr algn="ctr"/>
                      <a:r>
                        <a:rPr lang="fr-FR" dirty="0"/>
                        <a:t>Service </a:t>
                      </a:r>
                      <a:r>
                        <a:rPr lang="fr-FR" dirty="0" err="1"/>
                        <a:t>Function</a:t>
                      </a:r>
                      <a:endParaRPr lang="fr-FR" dirty="0"/>
                    </a:p>
                  </a:txBody>
                  <a:tcPr/>
                </a:tc>
                <a:tc>
                  <a:txBody>
                    <a:bodyPr/>
                    <a:lstStyle/>
                    <a:p>
                      <a:pPr algn="ctr"/>
                      <a:r>
                        <a:rPr lang="fr-FR" dirty="0"/>
                        <a:t>Certification </a:t>
                      </a:r>
                      <a:r>
                        <a:rPr lang="fr-FR" dirty="0" err="1"/>
                        <a:t>Weight</a:t>
                      </a:r>
                      <a:endParaRPr lang="fr-FR" dirty="0"/>
                    </a:p>
                  </a:txBody>
                  <a:tcPr/>
                </a:tc>
                <a:tc>
                  <a:txBody>
                    <a:bodyPr/>
                    <a:lstStyle/>
                    <a:p>
                      <a:pPr algn="ctr"/>
                      <a:r>
                        <a:rPr lang="fr-FR" dirty="0" err="1"/>
                        <a:t>Mastery</a:t>
                      </a:r>
                      <a:endParaRPr lang="fr-FR" dirty="0"/>
                    </a:p>
                  </a:txBody>
                  <a:tcPr/>
                </a:tc>
                <a:extLst>
                  <a:ext uri="{0D108BD9-81ED-4DB2-BD59-A6C34878D82A}">
                    <a16:rowId xmlns:a16="http://schemas.microsoft.com/office/drawing/2014/main" val="4233116986"/>
                  </a:ext>
                </a:extLst>
              </a:tr>
              <a:tr h="669158">
                <a:tc>
                  <a:txBody>
                    <a:bodyPr/>
                    <a:lstStyle/>
                    <a:p>
                      <a:pPr marL="0" algn="l" defTabSz="914400" rtl="0" eaLnBrk="1" latinLnBrk="0" hangingPunct="1"/>
                      <a:r>
                        <a:rPr lang="fr-FR" sz="1800" kern="1200" dirty="0">
                          <a:solidFill>
                            <a:schemeClr val="dk1"/>
                          </a:solidFill>
                          <a:latin typeface="+mn-lt"/>
                          <a:ea typeface="+mn-ea"/>
                          <a:cs typeface="+mn-cs"/>
                        </a:rPr>
                        <a:t>Cloud Storage</a:t>
                      </a:r>
                    </a:p>
                  </a:txBody>
                  <a:tcPr marL="360000" marR="360000" anchor="ctr"/>
                </a:tc>
                <a:tc>
                  <a:txBody>
                    <a:bodyPr/>
                    <a:lstStyle/>
                    <a:p>
                      <a:r>
                        <a:rPr lang="fr-FR" dirty="0" err="1"/>
                        <a:t>Unified</a:t>
                      </a:r>
                      <a:r>
                        <a:rPr lang="fr-FR" dirty="0"/>
                        <a:t> </a:t>
                      </a:r>
                      <a:r>
                        <a:rPr lang="fr-FR" dirty="0" err="1"/>
                        <a:t>object</a:t>
                      </a:r>
                      <a:r>
                        <a:rPr lang="fr-FR" dirty="0"/>
                        <a:t> </a:t>
                      </a:r>
                      <a:r>
                        <a:rPr lang="fr-FR" dirty="0" err="1"/>
                        <a:t>storage</a:t>
                      </a:r>
                      <a:endParaRPr lang="fr-FR" dirty="0"/>
                    </a:p>
                  </a:txBody>
                  <a:tcPr marL="360000" marR="360000" anchor="ctr"/>
                </a:tc>
                <a:tc>
                  <a:txBody>
                    <a:bodyPr/>
                    <a:lstStyle/>
                    <a:p>
                      <a:pPr algn="ctr"/>
                      <a:r>
                        <a:rPr lang="fr-FR" dirty="0"/>
                        <a:t>2 %</a:t>
                      </a:r>
                    </a:p>
                  </a:txBody>
                  <a:tcPr marL="360000" marR="360000" anchor="ctr"/>
                </a:tc>
                <a:tc>
                  <a:txBody>
                    <a:bodyPr/>
                    <a:lstStyle/>
                    <a:p>
                      <a:pPr algn="ctr"/>
                      <a:r>
                        <a:rPr lang="fr-FR" dirty="0"/>
                        <a:t>OK</a:t>
                      </a:r>
                    </a:p>
                  </a:txBody>
                  <a:tcPr marL="360000" marR="360000" anchor="ctr"/>
                </a:tc>
                <a:extLst>
                  <a:ext uri="{0D108BD9-81ED-4DB2-BD59-A6C34878D82A}">
                    <a16:rowId xmlns:a16="http://schemas.microsoft.com/office/drawing/2014/main" val="636238459"/>
                  </a:ext>
                </a:extLst>
              </a:tr>
              <a:tr h="669158">
                <a:tc>
                  <a:txBody>
                    <a:bodyPr/>
                    <a:lstStyle/>
                    <a:p>
                      <a:pPr marL="0" algn="l" defTabSz="914400" rtl="0" eaLnBrk="1" fontAlgn="b" latinLnBrk="0" hangingPunct="1"/>
                      <a:r>
                        <a:rPr lang="fr-FR" sz="1800" kern="1200" dirty="0">
                          <a:solidFill>
                            <a:schemeClr val="dk1"/>
                          </a:solidFill>
                          <a:latin typeface="+mn-lt"/>
                          <a:ea typeface="+mn-ea"/>
                          <a:cs typeface="+mn-cs"/>
                        </a:rPr>
                        <a:t>Cloud SQL &amp; </a:t>
                      </a:r>
                      <a:r>
                        <a:rPr lang="fr-FR" sz="1800" kern="1200" dirty="0" err="1">
                          <a:solidFill>
                            <a:schemeClr val="dk1"/>
                          </a:solidFill>
                          <a:latin typeface="+mn-lt"/>
                          <a:ea typeface="+mn-ea"/>
                          <a:cs typeface="+mn-cs"/>
                        </a:rPr>
                        <a:t>Spanner</a:t>
                      </a:r>
                      <a:endParaRPr lang="fr-FR" sz="1800" kern="1200" dirty="0">
                        <a:solidFill>
                          <a:schemeClr val="dk1"/>
                        </a:solidFill>
                        <a:latin typeface="+mn-lt"/>
                        <a:ea typeface="+mn-ea"/>
                        <a:cs typeface="+mn-cs"/>
                      </a:endParaRPr>
                    </a:p>
                  </a:txBody>
                  <a:tcPr marL="360000" marR="360000" marT="9525" marB="0" anchor="ctr"/>
                </a:tc>
                <a:tc>
                  <a:txBody>
                    <a:bodyPr/>
                    <a:lstStyle/>
                    <a:p>
                      <a:pPr marL="0" algn="l" defTabSz="914400" rtl="0" eaLnBrk="1" latinLnBrk="0" hangingPunct="1"/>
                      <a:r>
                        <a:rPr lang="fr-FR" sz="1800" kern="1200" dirty="0" err="1">
                          <a:solidFill>
                            <a:schemeClr val="dk1"/>
                          </a:solidFill>
                          <a:latin typeface="+mn-lt"/>
                          <a:ea typeface="+mn-ea"/>
                          <a:cs typeface="+mn-cs"/>
                        </a:rPr>
                        <a:t>Fully-managed</a:t>
                      </a:r>
                      <a:r>
                        <a:rPr lang="fr-FR" sz="1800" kern="1200" dirty="0">
                          <a:solidFill>
                            <a:schemeClr val="dk1"/>
                          </a:solidFill>
                          <a:latin typeface="+mn-lt"/>
                          <a:ea typeface="+mn-ea"/>
                          <a:cs typeface="+mn-cs"/>
                        </a:rPr>
                        <a:t> SQL </a:t>
                      </a:r>
                      <a:r>
                        <a:rPr lang="fr-FR" sz="1800" kern="1200" dirty="0" err="1">
                          <a:solidFill>
                            <a:schemeClr val="dk1"/>
                          </a:solidFill>
                          <a:latin typeface="+mn-lt"/>
                          <a:ea typeface="+mn-ea"/>
                          <a:cs typeface="+mn-cs"/>
                        </a:rPr>
                        <a:t>Database</a:t>
                      </a:r>
                      <a:endParaRPr lang="fr-FR" sz="1800" kern="1200" dirty="0">
                        <a:solidFill>
                          <a:schemeClr val="dk1"/>
                        </a:solidFill>
                        <a:latin typeface="+mn-lt"/>
                        <a:ea typeface="+mn-ea"/>
                        <a:cs typeface="+mn-cs"/>
                      </a:endParaRPr>
                    </a:p>
                  </a:txBody>
                  <a:tcPr marL="360000" marR="360000" anchor="ctr"/>
                </a:tc>
                <a:tc>
                  <a:txBody>
                    <a:bodyPr/>
                    <a:lstStyle/>
                    <a:p>
                      <a:pPr marL="0" algn="ctr" defTabSz="914400" rtl="0" eaLnBrk="1" latinLnBrk="0" hangingPunct="1"/>
                      <a:r>
                        <a:rPr lang="fr-FR" sz="1800" kern="1200" dirty="0">
                          <a:solidFill>
                            <a:schemeClr val="dk1"/>
                          </a:solidFill>
                          <a:latin typeface="+mn-lt"/>
                          <a:ea typeface="+mn-ea"/>
                          <a:cs typeface="+mn-cs"/>
                        </a:rPr>
                        <a:t>4 %</a:t>
                      </a:r>
                    </a:p>
                  </a:txBody>
                  <a:tcPr marL="360000" marR="360000" anchor="ctr"/>
                </a:tc>
                <a:tc>
                  <a:txBody>
                    <a:bodyPr/>
                    <a:lstStyle/>
                    <a:p>
                      <a:pPr marL="0" algn="ctr" defTabSz="914400" rtl="0" eaLnBrk="1" latinLnBrk="0" hangingPunct="1"/>
                      <a:r>
                        <a:rPr lang="fr-FR" sz="1800" kern="1200" dirty="0">
                          <a:solidFill>
                            <a:schemeClr val="dk1"/>
                          </a:solidFill>
                          <a:latin typeface="+mn-lt"/>
                          <a:ea typeface="+mn-ea"/>
                          <a:cs typeface="+mn-cs"/>
                        </a:rPr>
                        <a:t>OK</a:t>
                      </a:r>
                    </a:p>
                  </a:txBody>
                  <a:tcPr marL="360000" marR="360000" anchor="ctr"/>
                </a:tc>
                <a:extLst>
                  <a:ext uri="{0D108BD9-81ED-4DB2-BD59-A6C34878D82A}">
                    <a16:rowId xmlns:a16="http://schemas.microsoft.com/office/drawing/2014/main" val="3307052858"/>
                  </a:ext>
                </a:extLst>
              </a:tr>
              <a:tr h="712878">
                <a:tc>
                  <a:txBody>
                    <a:bodyPr/>
                    <a:lstStyle/>
                    <a:p>
                      <a:pPr marL="0" algn="l" defTabSz="914400" rtl="0" eaLnBrk="1" latinLnBrk="0" hangingPunct="1"/>
                      <a:r>
                        <a:rPr lang="fr-FR" sz="1800" kern="1200" dirty="0">
                          <a:solidFill>
                            <a:schemeClr val="dk1"/>
                          </a:solidFill>
                          <a:latin typeface="+mn-lt"/>
                          <a:ea typeface="+mn-ea"/>
                          <a:cs typeface="+mn-cs"/>
                        </a:rPr>
                        <a:t>Cloud Datastore</a:t>
                      </a:r>
                    </a:p>
                  </a:txBody>
                  <a:tcPr marL="360000" marR="360000" marT="9525" marB="0" anchor="ctr"/>
                </a:tc>
                <a:tc>
                  <a:txBody>
                    <a:bodyPr/>
                    <a:lstStyle/>
                    <a:p>
                      <a:pPr marL="0" algn="l" defTabSz="914400" rtl="0" eaLnBrk="1" latinLnBrk="0" hangingPunct="1"/>
                      <a:r>
                        <a:rPr lang="fr-FR" sz="1800" kern="1200" dirty="0">
                          <a:solidFill>
                            <a:schemeClr val="dk1"/>
                          </a:solidFill>
                          <a:latin typeface="+mn-lt"/>
                          <a:ea typeface="+mn-ea"/>
                          <a:cs typeface="+mn-cs"/>
                        </a:rPr>
                        <a:t>NoSQL </a:t>
                      </a:r>
                      <a:r>
                        <a:rPr lang="fr-FR" sz="1800" kern="1200" dirty="0" err="1">
                          <a:solidFill>
                            <a:schemeClr val="dk1"/>
                          </a:solidFill>
                          <a:latin typeface="+mn-lt"/>
                          <a:ea typeface="+mn-ea"/>
                          <a:cs typeface="+mn-cs"/>
                        </a:rPr>
                        <a:t>database</a:t>
                      </a:r>
                      <a:r>
                        <a:rPr lang="fr-FR" sz="1800" kern="1200" dirty="0">
                          <a:solidFill>
                            <a:schemeClr val="dk1"/>
                          </a:solidFill>
                          <a:latin typeface="+mn-lt"/>
                          <a:ea typeface="+mn-ea"/>
                          <a:cs typeface="+mn-cs"/>
                        </a:rPr>
                        <a:t> (</a:t>
                      </a:r>
                      <a:r>
                        <a:rPr lang="fr-FR" sz="1800" kern="1200" dirty="0" err="1">
                          <a:solidFill>
                            <a:schemeClr val="dk1"/>
                          </a:solidFill>
                          <a:latin typeface="+mn-lt"/>
                          <a:ea typeface="+mn-ea"/>
                          <a:cs typeface="+mn-cs"/>
                        </a:rPr>
                        <a:t>think</a:t>
                      </a:r>
                      <a:r>
                        <a:rPr lang="fr-FR" sz="1800" kern="1200" dirty="0">
                          <a:solidFill>
                            <a:schemeClr val="dk1"/>
                          </a:solidFill>
                          <a:latin typeface="+mn-lt"/>
                          <a:ea typeface="+mn-ea"/>
                          <a:cs typeface="+mn-cs"/>
                        </a:rPr>
                        <a:t> </a:t>
                      </a:r>
                      <a:r>
                        <a:rPr lang="fr-FR" sz="1800" kern="1200" dirty="0" err="1">
                          <a:solidFill>
                            <a:schemeClr val="dk1"/>
                          </a:solidFill>
                          <a:latin typeface="+mn-lt"/>
                          <a:ea typeface="+mn-ea"/>
                          <a:cs typeface="+mn-cs"/>
                        </a:rPr>
                        <a:t>adhoc</a:t>
                      </a:r>
                      <a:r>
                        <a:rPr lang="fr-FR" sz="1800" kern="1200" dirty="0">
                          <a:solidFill>
                            <a:schemeClr val="dk1"/>
                          </a:solidFill>
                          <a:latin typeface="+mn-lt"/>
                          <a:ea typeface="+mn-ea"/>
                          <a:cs typeface="+mn-cs"/>
                        </a:rPr>
                        <a:t> </a:t>
                      </a:r>
                      <a:r>
                        <a:rPr lang="fr-FR" sz="1800" kern="1200" dirty="0" err="1">
                          <a:solidFill>
                            <a:schemeClr val="dk1"/>
                          </a:solidFill>
                          <a:latin typeface="+mn-lt"/>
                          <a:ea typeface="+mn-ea"/>
                          <a:cs typeface="+mn-cs"/>
                        </a:rPr>
                        <a:t>storage</a:t>
                      </a:r>
                      <a:r>
                        <a:rPr lang="fr-FR" sz="1800" kern="1200" dirty="0">
                          <a:solidFill>
                            <a:schemeClr val="dk1"/>
                          </a:solidFill>
                          <a:latin typeface="+mn-lt"/>
                          <a:ea typeface="+mn-ea"/>
                          <a:cs typeface="+mn-cs"/>
                        </a:rPr>
                        <a:t>)</a:t>
                      </a:r>
                    </a:p>
                  </a:txBody>
                  <a:tcPr marL="360000" marR="360000" anchor="ctr"/>
                </a:tc>
                <a:tc>
                  <a:txBody>
                    <a:bodyPr/>
                    <a:lstStyle/>
                    <a:p>
                      <a:pPr marL="0" algn="ctr" defTabSz="914400" rtl="0" eaLnBrk="1" latinLnBrk="0" hangingPunct="1"/>
                      <a:r>
                        <a:rPr lang="fr-FR" sz="1800" kern="1200" dirty="0">
                          <a:solidFill>
                            <a:schemeClr val="dk1"/>
                          </a:solidFill>
                          <a:latin typeface="+mn-lt"/>
                          <a:ea typeface="+mn-ea"/>
                          <a:cs typeface="+mn-cs"/>
                        </a:rPr>
                        <a:t>2 %</a:t>
                      </a:r>
                    </a:p>
                  </a:txBody>
                  <a:tcPr marL="360000" marR="360000" anchor="ctr"/>
                </a:tc>
                <a:tc>
                  <a:txBody>
                    <a:bodyPr/>
                    <a:lstStyle/>
                    <a:p>
                      <a:pPr marL="0" algn="ctr" defTabSz="914400" rtl="0" eaLnBrk="1" latinLnBrk="0" hangingPunct="1"/>
                      <a:r>
                        <a:rPr lang="fr-FR" sz="1800" kern="1200" dirty="0">
                          <a:solidFill>
                            <a:schemeClr val="dk1"/>
                          </a:solidFill>
                          <a:latin typeface="+mn-lt"/>
                          <a:ea typeface="+mn-ea"/>
                          <a:cs typeface="+mn-cs"/>
                        </a:rPr>
                        <a:t>OK</a:t>
                      </a:r>
                    </a:p>
                  </a:txBody>
                  <a:tcPr marL="360000" marR="360000" anchor="ctr"/>
                </a:tc>
                <a:extLst>
                  <a:ext uri="{0D108BD9-81ED-4DB2-BD59-A6C34878D82A}">
                    <a16:rowId xmlns:a16="http://schemas.microsoft.com/office/drawing/2014/main" val="336930003"/>
                  </a:ext>
                </a:extLst>
              </a:tr>
              <a:tr h="748130">
                <a:tc>
                  <a:txBody>
                    <a:bodyPr/>
                    <a:lstStyle/>
                    <a:p>
                      <a:pPr marL="0" algn="l" defTabSz="914400" rtl="0" eaLnBrk="1" fontAlgn="b" latinLnBrk="0" hangingPunct="1"/>
                      <a:r>
                        <a:rPr lang="fr-FR" sz="1800" kern="1200" dirty="0">
                          <a:solidFill>
                            <a:schemeClr val="dk1"/>
                          </a:solidFill>
                          <a:latin typeface="+mn-lt"/>
                          <a:ea typeface="+mn-ea"/>
                          <a:cs typeface="+mn-cs"/>
                        </a:rPr>
                        <a:t>Big Table</a:t>
                      </a:r>
                    </a:p>
                  </a:txBody>
                  <a:tcPr marL="360000" marR="360000" marT="9525" marB="0" anchor="ctr"/>
                </a:tc>
                <a:tc>
                  <a:txBody>
                    <a:bodyPr/>
                    <a:lstStyle/>
                    <a:p>
                      <a:pPr marL="0" algn="l" defTabSz="914400" rtl="0" eaLnBrk="1" latinLnBrk="0" hangingPunct="1"/>
                      <a:r>
                        <a:rPr lang="fr-FR" sz="1800" kern="1200" dirty="0">
                          <a:solidFill>
                            <a:schemeClr val="dk1"/>
                          </a:solidFill>
                          <a:latin typeface="+mn-lt"/>
                          <a:ea typeface="+mn-ea"/>
                          <a:cs typeface="+mn-cs"/>
                        </a:rPr>
                        <a:t>NoSQL massive data big data service</a:t>
                      </a:r>
                    </a:p>
                  </a:txBody>
                  <a:tcPr marL="360000" marR="360000" anchor="ctr"/>
                </a:tc>
                <a:tc>
                  <a:txBody>
                    <a:bodyPr/>
                    <a:lstStyle/>
                    <a:p>
                      <a:pPr marL="0" algn="ctr" defTabSz="914400" rtl="0" eaLnBrk="1" latinLnBrk="0" hangingPunct="1"/>
                      <a:r>
                        <a:rPr lang="fr-FR" sz="1800" kern="1200" dirty="0">
                          <a:solidFill>
                            <a:schemeClr val="dk1"/>
                          </a:solidFill>
                          <a:latin typeface="+mn-lt"/>
                          <a:ea typeface="+mn-ea"/>
                          <a:cs typeface="+mn-cs"/>
                        </a:rPr>
                        <a:t>16 %</a:t>
                      </a:r>
                    </a:p>
                  </a:txBody>
                  <a:tcPr marL="360000" marR="360000" anchor="ctr"/>
                </a:tc>
                <a:tc>
                  <a:txBody>
                    <a:bodyPr/>
                    <a:lstStyle/>
                    <a:p>
                      <a:pPr marL="0" algn="ctr" defTabSz="914400" rtl="0" eaLnBrk="1" latinLnBrk="0" hangingPunct="1"/>
                      <a:r>
                        <a:rPr lang="fr-FR" sz="1800" kern="1200" dirty="0">
                          <a:solidFill>
                            <a:schemeClr val="dk1"/>
                          </a:solidFill>
                          <a:latin typeface="+mn-lt"/>
                          <a:ea typeface="+mn-ea"/>
                          <a:cs typeface="+mn-cs"/>
                        </a:rPr>
                        <a:t>OK</a:t>
                      </a:r>
                    </a:p>
                  </a:txBody>
                  <a:tcPr marL="360000" marR="360000" anchor="ctr"/>
                </a:tc>
                <a:extLst>
                  <a:ext uri="{0D108BD9-81ED-4DB2-BD59-A6C34878D82A}">
                    <a16:rowId xmlns:a16="http://schemas.microsoft.com/office/drawing/2014/main" val="2738726350"/>
                  </a:ext>
                </a:extLst>
              </a:tr>
              <a:tr h="669158">
                <a:tc>
                  <a:txBody>
                    <a:bodyPr/>
                    <a:lstStyle/>
                    <a:p>
                      <a:pPr marL="0" algn="l" defTabSz="914400" rtl="0" eaLnBrk="1" fontAlgn="b" latinLnBrk="0" hangingPunct="1"/>
                      <a:r>
                        <a:rPr lang="fr-FR" sz="1800" kern="1200" dirty="0">
                          <a:solidFill>
                            <a:schemeClr val="dk1"/>
                          </a:solidFill>
                          <a:latin typeface="+mn-lt"/>
                          <a:ea typeface="+mn-ea"/>
                          <a:cs typeface="+mn-cs"/>
                        </a:rPr>
                        <a:t>Big </a:t>
                      </a:r>
                      <a:r>
                        <a:rPr lang="fr-FR" sz="1800" kern="1200" dirty="0" err="1">
                          <a:solidFill>
                            <a:schemeClr val="dk1"/>
                          </a:solidFill>
                          <a:latin typeface="+mn-lt"/>
                          <a:ea typeface="+mn-ea"/>
                          <a:cs typeface="+mn-cs"/>
                        </a:rPr>
                        <a:t>Query</a:t>
                      </a:r>
                      <a:endParaRPr lang="fr-FR" sz="1800" kern="1200" dirty="0">
                        <a:solidFill>
                          <a:schemeClr val="dk1"/>
                        </a:solidFill>
                        <a:latin typeface="+mn-lt"/>
                        <a:ea typeface="+mn-ea"/>
                        <a:cs typeface="+mn-cs"/>
                      </a:endParaRPr>
                    </a:p>
                  </a:txBody>
                  <a:tcPr marL="360000" marR="360000" marT="9525" marB="0" anchor="ctr"/>
                </a:tc>
                <a:tc>
                  <a:txBody>
                    <a:bodyPr/>
                    <a:lstStyle/>
                    <a:p>
                      <a:pPr marL="0" algn="l" defTabSz="914400" rtl="0" eaLnBrk="1" latinLnBrk="0" hangingPunct="1"/>
                      <a:r>
                        <a:rPr lang="fr-FR" sz="1800" kern="1200" dirty="0" err="1">
                          <a:solidFill>
                            <a:schemeClr val="dk1"/>
                          </a:solidFill>
                          <a:latin typeface="+mn-lt"/>
                          <a:ea typeface="+mn-ea"/>
                          <a:cs typeface="+mn-cs"/>
                        </a:rPr>
                        <a:t>Petabyte</a:t>
                      </a:r>
                      <a:r>
                        <a:rPr lang="fr-FR" sz="1800" kern="1200" dirty="0">
                          <a:solidFill>
                            <a:schemeClr val="dk1"/>
                          </a:solidFill>
                          <a:latin typeface="+mn-lt"/>
                          <a:ea typeface="+mn-ea"/>
                          <a:cs typeface="+mn-cs"/>
                        </a:rPr>
                        <a:t> </a:t>
                      </a:r>
                      <a:r>
                        <a:rPr lang="fr-FR" sz="1800" kern="1200" dirty="0" err="1">
                          <a:solidFill>
                            <a:schemeClr val="dk1"/>
                          </a:solidFill>
                          <a:latin typeface="+mn-lt"/>
                          <a:ea typeface="+mn-ea"/>
                          <a:cs typeface="+mn-cs"/>
                        </a:rPr>
                        <a:t>scale</a:t>
                      </a:r>
                      <a:r>
                        <a:rPr lang="fr-FR" sz="1800" kern="1200" dirty="0">
                          <a:solidFill>
                            <a:schemeClr val="dk1"/>
                          </a:solidFill>
                          <a:latin typeface="+mn-lt"/>
                          <a:ea typeface="+mn-ea"/>
                          <a:cs typeface="+mn-cs"/>
                        </a:rPr>
                        <a:t> data </a:t>
                      </a:r>
                      <a:r>
                        <a:rPr lang="fr-FR" sz="1800" kern="1200" dirty="0" err="1">
                          <a:solidFill>
                            <a:schemeClr val="dk1"/>
                          </a:solidFill>
                          <a:latin typeface="+mn-lt"/>
                          <a:ea typeface="+mn-ea"/>
                          <a:cs typeface="+mn-cs"/>
                        </a:rPr>
                        <a:t>warehouse</a:t>
                      </a:r>
                      <a:endParaRPr lang="fr-FR" sz="1800" kern="1200" dirty="0">
                        <a:solidFill>
                          <a:schemeClr val="dk1"/>
                        </a:solidFill>
                        <a:latin typeface="+mn-lt"/>
                        <a:ea typeface="+mn-ea"/>
                        <a:cs typeface="+mn-cs"/>
                      </a:endParaRPr>
                    </a:p>
                  </a:txBody>
                  <a:tcPr marL="360000" marR="360000" anchor="ctr"/>
                </a:tc>
                <a:tc>
                  <a:txBody>
                    <a:bodyPr/>
                    <a:lstStyle/>
                    <a:p>
                      <a:pPr marL="0" algn="ctr" defTabSz="914400" rtl="0" eaLnBrk="1" latinLnBrk="0" hangingPunct="1"/>
                      <a:r>
                        <a:rPr lang="fr-FR" sz="1800" kern="1200" dirty="0">
                          <a:solidFill>
                            <a:schemeClr val="dk1"/>
                          </a:solidFill>
                          <a:latin typeface="+mn-lt"/>
                          <a:ea typeface="+mn-ea"/>
                          <a:cs typeface="+mn-cs"/>
                        </a:rPr>
                        <a:t>16 %</a:t>
                      </a:r>
                    </a:p>
                  </a:txBody>
                  <a:tcPr marL="360000" marR="360000" anchor="ctr"/>
                </a:tc>
                <a:tc>
                  <a:txBody>
                    <a:bodyPr/>
                    <a:lstStyle/>
                    <a:p>
                      <a:pPr marL="0" algn="ctr" defTabSz="914400" rtl="0" eaLnBrk="1" latinLnBrk="0" hangingPunct="1"/>
                      <a:r>
                        <a:rPr lang="fr-FR" sz="1800" kern="1200" dirty="0">
                          <a:solidFill>
                            <a:schemeClr val="dk1"/>
                          </a:solidFill>
                          <a:latin typeface="+mn-lt"/>
                          <a:ea typeface="+mn-ea"/>
                          <a:cs typeface="+mn-cs"/>
                        </a:rPr>
                        <a:t>OK</a:t>
                      </a:r>
                    </a:p>
                  </a:txBody>
                  <a:tcPr marL="360000" marR="360000" anchor="ctr"/>
                </a:tc>
                <a:extLst>
                  <a:ext uri="{0D108BD9-81ED-4DB2-BD59-A6C34878D82A}">
                    <a16:rowId xmlns:a16="http://schemas.microsoft.com/office/drawing/2014/main" val="231182303"/>
                  </a:ext>
                </a:extLst>
              </a:tr>
              <a:tr h="669158">
                <a:tc>
                  <a:txBody>
                    <a:bodyPr/>
                    <a:lstStyle/>
                    <a:p>
                      <a:pPr marL="0" algn="l" defTabSz="914400" rtl="0" eaLnBrk="1" fontAlgn="b" latinLnBrk="0" hangingPunct="1"/>
                      <a:r>
                        <a:rPr lang="fr-FR" sz="1800" kern="1200" dirty="0">
                          <a:solidFill>
                            <a:schemeClr val="dk1"/>
                          </a:solidFill>
                          <a:latin typeface="+mn-lt"/>
                          <a:ea typeface="+mn-ea"/>
                          <a:cs typeface="+mn-cs"/>
                        </a:rPr>
                        <a:t>Pub/</a:t>
                      </a:r>
                      <a:r>
                        <a:rPr lang="fr-FR" sz="1800" kern="1200" dirty="0" err="1">
                          <a:solidFill>
                            <a:schemeClr val="dk1"/>
                          </a:solidFill>
                          <a:latin typeface="+mn-lt"/>
                          <a:ea typeface="+mn-ea"/>
                          <a:cs typeface="+mn-cs"/>
                        </a:rPr>
                        <a:t>Sub</a:t>
                      </a:r>
                      <a:endParaRPr lang="fr-FR" sz="1800" kern="1200" dirty="0">
                        <a:solidFill>
                          <a:schemeClr val="dk1"/>
                        </a:solidFill>
                        <a:latin typeface="+mn-lt"/>
                        <a:ea typeface="+mn-ea"/>
                        <a:cs typeface="+mn-cs"/>
                      </a:endParaRPr>
                    </a:p>
                  </a:txBody>
                  <a:tcPr marL="360000" marR="360000" marT="9525" marB="0" anchor="ctr"/>
                </a:tc>
                <a:tc>
                  <a:txBody>
                    <a:bodyPr/>
                    <a:lstStyle/>
                    <a:p>
                      <a:pPr marL="0" algn="l" defTabSz="914400" rtl="0" eaLnBrk="1" latinLnBrk="0" hangingPunct="1"/>
                      <a:r>
                        <a:rPr lang="fr-FR" sz="1800" kern="1200" dirty="0" err="1">
                          <a:solidFill>
                            <a:schemeClr val="dk1"/>
                          </a:solidFill>
                          <a:latin typeface="+mn-lt"/>
                          <a:ea typeface="+mn-ea"/>
                          <a:cs typeface="+mn-cs"/>
                        </a:rPr>
                        <a:t>Asynchronous</a:t>
                      </a:r>
                      <a:r>
                        <a:rPr lang="fr-FR" sz="1800" kern="1200" dirty="0">
                          <a:solidFill>
                            <a:schemeClr val="dk1"/>
                          </a:solidFill>
                          <a:latin typeface="+mn-lt"/>
                          <a:ea typeface="+mn-ea"/>
                          <a:cs typeface="+mn-cs"/>
                        </a:rPr>
                        <a:t> messaging service</a:t>
                      </a:r>
                    </a:p>
                  </a:txBody>
                  <a:tcPr marL="360000" marR="360000" anchor="ctr"/>
                </a:tc>
                <a:tc>
                  <a:txBody>
                    <a:bodyPr/>
                    <a:lstStyle/>
                    <a:p>
                      <a:pPr marL="0" algn="ctr" defTabSz="914400" rtl="0" eaLnBrk="1" latinLnBrk="0" hangingPunct="1"/>
                      <a:r>
                        <a:rPr lang="fr-FR" sz="1800" kern="1200" dirty="0">
                          <a:solidFill>
                            <a:schemeClr val="dk1"/>
                          </a:solidFill>
                          <a:latin typeface="+mn-lt"/>
                          <a:ea typeface="+mn-ea"/>
                          <a:cs typeface="+mn-cs"/>
                        </a:rPr>
                        <a:t>6 %</a:t>
                      </a:r>
                    </a:p>
                  </a:txBody>
                  <a:tcPr marL="360000" marR="360000" anchor="ctr"/>
                </a:tc>
                <a:tc>
                  <a:txBody>
                    <a:bodyPr/>
                    <a:lstStyle/>
                    <a:p>
                      <a:pPr marL="0" algn="ctr" defTabSz="914400" rtl="0" eaLnBrk="1" latinLnBrk="0" hangingPunct="1"/>
                      <a:r>
                        <a:rPr lang="fr-FR" sz="1800" kern="1200" dirty="0">
                          <a:solidFill>
                            <a:schemeClr val="dk1"/>
                          </a:solidFill>
                          <a:latin typeface="+mn-lt"/>
                          <a:ea typeface="+mn-ea"/>
                          <a:cs typeface="+mn-cs"/>
                        </a:rPr>
                        <a:t>OK</a:t>
                      </a:r>
                    </a:p>
                  </a:txBody>
                  <a:tcPr marL="360000" marR="360000" anchor="ctr"/>
                </a:tc>
                <a:extLst>
                  <a:ext uri="{0D108BD9-81ED-4DB2-BD59-A6C34878D82A}">
                    <a16:rowId xmlns:a16="http://schemas.microsoft.com/office/drawing/2014/main" val="2808808809"/>
                  </a:ext>
                </a:extLst>
              </a:tr>
              <a:tr h="669158">
                <a:tc>
                  <a:txBody>
                    <a:bodyPr/>
                    <a:lstStyle/>
                    <a:p>
                      <a:pPr marL="0" algn="l" defTabSz="914400" rtl="0" eaLnBrk="1" fontAlgn="b" latinLnBrk="0" hangingPunct="1"/>
                      <a:r>
                        <a:rPr lang="fr-FR" sz="1800" kern="1200" dirty="0">
                          <a:solidFill>
                            <a:schemeClr val="dk1"/>
                          </a:solidFill>
                          <a:latin typeface="+mn-lt"/>
                          <a:ea typeface="+mn-ea"/>
                          <a:cs typeface="+mn-cs"/>
                        </a:rPr>
                        <a:t>Cloud </a:t>
                      </a:r>
                      <a:r>
                        <a:rPr lang="fr-FR" sz="1800" kern="1200" dirty="0" err="1">
                          <a:solidFill>
                            <a:schemeClr val="dk1"/>
                          </a:solidFill>
                          <a:latin typeface="+mn-lt"/>
                          <a:ea typeface="+mn-ea"/>
                          <a:cs typeface="+mn-cs"/>
                        </a:rPr>
                        <a:t>Dataproc</a:t>
                      </a:r>
                      <a:endParaRPr lang="fr-FR" sz="1800" kern="1200" dirty="0">
                        <a:solidFill>
                          <a:schemeClr val="dk1"/>
                        </a:solidFill>
                        <a:latin typeface="+mn-lt"/>
                        <a:ea typeface="+mn-ea"/>
                        <a:cs typeface="+mn-cs"/>
                      </a:endParaRPr>
                    </a:p>
                  </a:txBody>
                  <a:tcPr marL="360000" marR="360000" marT="9525" marB="0" anchor="ctr"/>
                </a:tc>
                <a:tc>
                  <a:txBody>
                    <a:bodyPr/>
                    <a:lstStyle/>
                    <a:p>
                      <a:pPr marL="0" algn="l" defTabSz="914400" rtl="0" eaLnBrk="1" latinLnBrk="0" hangingPunct="1"/>
                      <a:r>
                        <a:rPr lang="fr-FR" sz="1800" kern="1200" dirty="0" err="1">
                          <a:solidFill>
                            <a:schemeClr val="dk1"/>
                          </a:solidFill>
                          <a:latin typeface="+mn-lt"/>
                          <a:ea typeface="+mn-ea"/>
                          <a:cs typeface="+mn-cs"/>
                        </a:rPr>
                        <a:t>Managed</a:t>
                      </a:r>
                      <a:r>
                        <a:rPr lang="fr-FR" sz="1800" kern="1200" dirty="0">
                          <a:solidFill>
                            <a:schemeClr val="dk1"/>
                          </a:solidFill>
                          <a:latin typeface="+mn-lt"/>
                          <a:ea typeface="+mn-ea"/>
                          <a:cs typeface="+mn-cs"/>
                        </a:rPr>
                        <a:t> </a:t>
                      </a:r>
                      <a:r>
                        <a:rPr lang="fr-FR" sz="1800" kern="1200" dirty="0" err="1">
                          <a:solidFill>
                            <a:schemeClr val="dk1"/>
                          </a:solidFill>
                          <a:latin typeface="+mn-lt"/>
                          <a:ea typeface="+mn-ea"/>
                          <a:cs typeface="+mn-cs"/>
                        </a:rPr>
                        <a:t>hadoop</a:t>
                      </a:r>
                      <a:r>
                        <a:rPr lang="fr-FR" sz="1800" kern="1200" dirty="0">
                          <a:solidFill>
                            <a:schemeClr val="dk1"/>
                          </a:solidFill>
                          <a:latin typeface="+mn-lt"/>
                          <a:ea typeface="+mn-ea"/>
                          <a:cs typeface="+mn-cs"/>
                        </a:rPr>
                        <a:t> and </a:t>
                      </a:r>
                      <a:r>
                        <a:rPr lang="fr-FR" sz="1800" kern="1200" dirty="0" err="1">
                          <a:solidFill>
                            <a:schemeClr val="dk1"/>
                          </a:solidFill>
                          <a:latin typeface="+mn-lt"/>
                          <a:ea typeface="+mn-ea"/>
                          <a:cs typeface="+mn-cs"/>
                        </a:rPr>
                        <a:t>spark</a:t>
                      </a:r>
                      <a:endParaRPr lang="fr-FR" sz="1800" kern="1200" dirty="0">
                        <a:solidFill>
                          <a:schemeClr val="dk1"/>
                        </a:solidFill>
                        <a:latin typeface="+mn-lt"/>
                        <a:ea typeface="+mn-ea"/>
                        <a:cs typeface="+mn-cs"/>
                      </a:endParaRPr>
                    </a:p>
                  </a:txBody>
                  <a:tcPr marL="360000" marR="360000" anchor="ctr"/>
                </a:tc>
                <a:tc>
                  <a:txBody>
                    <a:bodyPr/>
                    <a:lstStyle/>
                    <a:p>
                      <a:pPr marL="0" algn="ctr" defTabSz="914400" rtl="0" eaLnBrk="1" latinLnBrk="0" hangingPunct="1"/>
                      <a:r>
                        <a:rPr lang="fr-FR" sz="1800" kern="1200" dirty="0">
                          <a:solidFill>
                            <a:schemeClr val="dk1"/>
                          </a:solidFill>
                          <a:latin typeface="+mn-lt"/>
                          <a:ea typeface="+mn-ea"/>
                          <a:cs typeface="+mn-cs"/>
                        </a:rPr>
                        <a:t>12 %</a:t>
                      </a:r>
                    </a:p>
                  </a:txBody>
                  <a:tcPr marL="360000" marR="360000" anchor="ctr"/>
                </a:tc>
                <a:tc>
                  <a:txBody>
                    <a:bodyPr/>
                    <a:lstStyle/>
                    <a:p>
                      <a:pPr marL="0" algn="ctr" defTabSz="914400" rtl="0" eaLnBrk="1" latinLnBrk="0" hangingPunct="1"/>
                      <a:r>
                        <a:rPr lang="fr-FR" sz="1800" kern="1200" dirty="0">
                          <a:solidFill>
                            <a:schemeClr val="dk1"/>
                          </a:solidFill>
                          <a:latin typeface="+mn-lt"/>
                          <a:ea typeface="+mn-ea"/>
                          <a:cs typeface="+mn-cs"/>
                        </a:rPr>
                        <a:t>OK</a:t>
                      </a:r>
                    </a:p>
                  </a:txBody>
                  <a:tcPr marL="360000" marR="360000" anchor="ctr"/>
                </a:tc>
                <a:extLst>
                  <a:ext uri="{0D108BD9-81ED-4DB2-BD59-A6C34878D82A}">
                    <a16:rowId xmlns:a16="http://schemas.microsoft.com/office/drawing/2014/main" val="4062553026"/>
                  </a:ext>
                </a:extLst>
              </a:tr>
              <a:tr h="669161">
                <a:tc>
                  <a:txBody>
                    <a:bodyPr/>
                    <a:lstStyle/>
                    <a:p>
                      <a:pPr marL="0" algn="l" defTabSz="914400" rtl="0" eaLnBrk="1" fontAlgn="b" latinLnBrk="0" hangingPunct="1"/>
                      <a:r>
                        <a:rPr lang="fr-FR" sz="1800" kern="1200" dirty="0">
                          <a:solidFill>
                            <a:schemeClr val="dk1"/>
                          </a:solidFill>
                          <a:latin typeface="+mn-lt"/>
                          <a:ea typeface="+mn-ea"/>
                          <a:cs typeface="+mn-cs"/>
                        </a:rPr>
                        <a:t>Cloud </a:t>
                      </a:r>
                      <a:r>
                        <a:rPr lang="fr-FR" sz="1800" kern="1200" dirty="0" err="1">
                          <a:solidFill>
                            <a:schemeClr val="dk1"/>
                          </a:solidFill>
                          <a:latin typeface="+mn-lt"/>
                          <a:ea typeface="+mn-ea"/>
                          <a:cs typeface="+mn-cs"/>
                        </a:rPr>
                        <a:t>Dataflow</a:t>
                      </a:r>
                      <a:endParaRPr lang="fr-FR" sz="1800" kern="1200" dirty="0">
                        <a:solidFill>
                          <a:schemeClr val="dk1"/>
                        </a:solidFill>
                        <a:latin typeface="+mn-lt"/>
                        <a:ea typeface="+mn-ea"/>
                        <a:cs typeface="+mn-cs"/>
                      </a:endParaRPr>
                    </a:p>
                  </a:txBody>
                  <a:tcPr marL="360000" marR="360000" marT="9525" marB="0" anchor="ctr"/>
                </a:tc>
                <a:tc>
                  <a:txBody>
                    <a:bodyPr/>
                    <a:lstStyle/>
                    <a:p>
                      <a:pPr marL="0" algn="l" defTabSz="914400" rtl="0" eaLnBrk="1" latinLnBrk="0" hangingPunct="1"/>
                      <a:r>
                        <a:rPr lang="fr-FR" sz="1800" kern="1200" dirty="0">
                          <a:solidFill>
                            <a:schemeClr val="dk1"/>
                          </a:solidFill>
                          <a:latin typeface="+mn-lt"/>
                          <a:ea typeface="+mn-ea"/>
                          <a:cs typeface="+mn-cs"/>
                        </a:rPr>
                        <a:t>Data </a:t>
                      </a:r>
                      <a:r>
                        <a:rPr lang="fr-FR" sz="1800" kern="1200" dirty="0" err="1">
                          <a:solidFill>
                            <a:schemeClr val="dk1"/>
                          </a:solidFill>
                          <a:latin typeface="+mn-lt"/>
                          <a:ea typeface="+mn-ea"/>
                          <a:cs typeface="+mn-cs"/>
                        </a:rPr>
                        <a:t>Processing</a:t>
                      </a:r>
                      <a:r>
                        <a:rPr lang="fr-FR" sz="1800" kern="1200" dirty="0">
                          <a:solidFill>
                            <a:schemeClr val="dk1"/>
                          </a:solidFill>
                          <a:latin typeface="+mn-lt"/>
                          <a:ea typeface="+mn-ea"/>
                          <a:cs typeface="+mn-cs"/>
                        </a:rPr>
                        <a:t> (Pipelines)</a:t>
                      </a:r>
                    </a:p>
                  </a:txBody>
                  <a:tcPr marL="360000" marR="360000" anchor="ctr"/>
                </a:tc>
                <a:tc>
                  <a:txBody>
                    <a:bodyPr/>
                    <a:lstStyle/>
                    <a:p>
                      <a:pPr marL="0" algn="ctr" defTabSz="914400" rtl="0" eaLnBrk="1" latinLnBrk="0" hangingPunct="1"/>
                      <a:r>
                        <a:rPr lang="fr-FR" sz="1800" kern="1200" dirty="0">
                          <a:solidFill>
                            <a:schemeClr val="dk1"/>
                          </a:solidFill>
                          <a:latin typeface="+mn-lt"/>
                          <a:ea typeface="+mn-ea"/>
                          <a:cs typeface="+mn-cs"/>
                        </a:rPr>
                        <a:t>16 %</a:t>
                      </a:r>
                    </a:p>
                  </a:txBody>
                  <a:tcPr marL="360000" marR="360000" anchor="ctr"/>
                </a:tc>
                <a:tc>
                  <a:txBody>
                    <a:bodyPr/>
                    <a:lstStyle/>
                    <a:p>
                      <a:pPr marL="0" algn="ctr" defTabSz="914400" rtl="0" eaLnBrk="1" latinLnBrk="0" hangingPunct="1"/>
                      <a:r>
                        <a:rPr lang="fr-FR" sz="1800" kern="1200" dirty="0">
                          <a:solidFill>
                            <a:schemeClr val="dk1"/>
                          </a:solidFill>
                          <a:latin typeface="+mn-lt"/>
                          <a:ea typeface="+mn-ea"/>
                          <a:cs typeface="+mn-cs"/>
                        </a:rPr>
                        <a:t>OK</a:t>
                      </a:r>
                    </a:p>
                  </a:txBody>
                  <a:tcPr marL="360000" marR="360000" anchor="ctr"/>
                </a:tc>
                <a:extLst>
                  <a:ext uri="{0D108BD9-81ED-4DB2-BD59-A6C34878D82A}">
                    <a16:rowId xmlns:a16="http://schemas.microsoft.com/office/drawing/2014/main" val="3583701814"/>
                  </a:ext>
                </a:extLst>
              </a:tr>
              <a:tr h="669161">
                <a:tc>
                  <a:txBody>
                    <a:bodyPr/>
                    <a:lstStyle/>
                    <a:p>
                      <a:pPr marL="0" algn="l" defTabSz="914400" rtl="0" eaLnBrk="1" latinLnBrk="0" hangingPunct="1"/>
                      <a:r>
                        <a:rPr lang="fr-FR" sz="1800" kern="1200" dirty="0" err="1">
                          <a:solidFill>
                            <a:schemeClr val="dk1"/>
                          </a:solidFill>
                          <a:latin typeface="+mn-lt"/>
                          <a:ea typeface="+mn-ea"/>
                          <a:cs typeface="+mn-cs"/>
                        </a:rPr>
                        <a:t>Tensorflow</a:t>
                      </a:r>
                      <a:endParaRPr lang="fr-FR" sz="1800" kern="1200" dirty="0">
                        <a:solidFill>
                          <a:schemeClr val="dk1"/>
                        </a:solidFill>
                        <a:latin typeface="+mn-lt"/>
                        <a:ea typeface="+mn-ea"/>
                        <a:cs typeface="+mn-cs"/>
                      </a:endParaRPr>
                    </a:p>
                  </a:txBody>
                  <a:tcPr marL="360000" marR="360000" marT="9525" marB="0" anchor="ctr"/>
                </a:tc>
                <a:tc>
                  <a:txBody>
                    <a:bodyPr/>
                    <a:lstStyle/>
                    <a:p>
                      <a:pPr marL="0" algn="l" defTabSz="914400" rtl="0" eaLnBrk="1" latinLnBrk="0" hangingPunct="1"/>
                      <a:r>
                        <a:rPr lang="fr-FR" sz="1800" kern="1200" dirty="0">
                          <a:solidFill>
                            <a:schemeClr val="dk1"/>
                          </a:solidFill>
                          <a:latin typeface="+mn-lt"/>
                          <a:ea typeface="+mn-ea"/>
                          <a:cs typeface="+mn-cs"/>
                        </a:rPr>
                        <a:t>Machine </a:t>
                      </a:r>
                      <a:r>
                        <a:rPr lang="fr-FR" sz="1800" kern="1200" dirty="0" err="1">
                          <a:solidFill>
                            <a:schemeClr val="dk1"/>
                          </a:solidFill>
                          <a:latin typeface="+mn-lt"/>
                          <a:ea typeface="+mn-ea"/>
                          <a:cs typeface="+mn-cs"/>
                        </a:rPr>
                        <a:t>learning</a:t>
                      </a:r>
                      <a:r>
                        <a:rPr lang="fr-FR" sz="1800" kern="1200" dirty="0">
                          <a:solidFill>
                            <a:schemeClr val="dk1"/>
                          </a:solidFill>
                          <a:latin typeface="+mn-lt"/>
                          <a:ea typeface="+mn-ea"/>
                          <a:cs typeface="+mn-cs"/>
                        </a:rPr>
                        <a:t> </a:t>
                      </a:r>
                      <a:r>
                        <a:rPr lang="fr-FR" sz="1800" kern="1200" dirty="0" err="1">
                          <a:solidFill>
                            <a:schemeClr val="dk1"/>
                          </a:solidFill>
                          <a:latin typeface="+mn-lt"/>
                          <a:ea typeface="+mn-ea"/>
                          <a:cs typeface="+mn-cs"/>
                        </a:rPr>
                        <a:t>language</a:t>
                      </a:r>
                      <a:endParaRPr lang="fr-FR" sz="1800" kern="1200" dirty="0">
                        <a:solidFill>
                          <a:schemeClr val="dk1"/>
                        </a:solidFill>
                        <a:latin typeface="+mn-lt"/>
                        <a:ea typeface="+mn-ea"/>
                        <a:cs typeface="+mn-cs"/>
                      </a:endParaRPr>
                    </a:p>
                  </a:txBody>
                  <a:tcPr marL="360000" marR="360000" anchor="ctr"/>
                </a:tc>
                <a:tc>
                  <a:txBody>
                    <a:bodyPr/>
                    <a:lstStyle/>
                    <a:p>
                      <a:pPr marL="0" algn="ctr" defTabSz="914400" rtl="0" eaLnBrk="1" latinLnBrk="0" hangingPunct="1"/>
                      <a:r>
                        <a:rPr lang="fr-FR" sz="1800" kern="1200" dirty="0">
                          <a:solidFill>
                            <a:schemeClr val="dk1"/>
                          </a:solidFill>
                          <a:latin typeface="+mn-lt"/>
                          <a:ea typeface="+mn-ea"/>
                          <a:cs typeface="+mn-cs"/>
                        </a:rPr>
                        <a:t>20 %</a:t>
                      </a:r>
                    </a:p>
                  </a:txBody>
                  <a:tcPr marL="360000" marR="360000" anchor="ctr"/>
                </a:tc>
                <a:tc>
                  <a:txBody>
                    <a:bodyPr/>
                    <a:lstStyle/>
                    <a:p>
                      <a:pPr marL="0" algn="ctr" defTabSz="914400" rtl="0" eaLnBrk="1" latinLnBrk="0" hangingPunct="1"/>
                      <a:r>
                        <a:rPr lang="fr-FR" sz="1800" kern="1200" dirty="0">
                          <a:solidFill>
                            <a:schemeClr val="dk1"/>
                          </a:solidFill>
                          <a:latin typeface="+mn-lt"/>
                          <a:ea typeface="+mn-ea"/>
                          <a:cs typeface="+mn-cs"/>
                        </a:rPr>
                        <a:t>OK</a:t>
                      </a:r>
                    </a:p>
                  </a:txBody>
                  <a:tcPr marL="360000" marR="360000" anchor="ctr"/>
                </a:tc>
                <a:extLst>
                  <a:ext uri="{0D108BD9-81ED-4DB2-BD59-A6C34878D82A}">
                    <a16:rowId xmlns:a16="http://schemas.microsoft.com/office/drawing/2014/main" val="1972277014"/>
                  </a:ext>
                </a:extLst>
              </a:tr>
            </a:tbl>
          </a:graphicData>
        </a:graphic>
      </p:graphicFrame>
    </p:spTree>
    <p:extLst>
      <p:ext uri="{BB962C8B-B14F-4D97-AF65-F5344CB8AC3E}">
        <p14:creationId xmlns:p14="http://schemas.microsoft.com/office/powerpoint/2010/main" val="9835832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ZoneTexte 1">
            <a:extLst>
              <a:ext uri="{FF2B5EF4-FFF2-40B4-BE49-F238E27FC236}">
                <a16:creationId xmlns:a16="http://schemas.microsoft.com/office/drawing/2014/main" id="{C25A9BF7-7FC4-4AF2-B257-661FFFDB810B}"/>
              </a:ext>
            </a:extLst>
          </p:cNvPr>
          <p:cNvSpPr txBox="1"/>
          <p:nvPr/>
        </p:nvSpPr>
        <p:spPr>
          <a:xfrm>
            <a:off x="3045368" y="2043663"/>
            <a:ext cx="6105194" cy="203105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kern="1200">
                <a:solidFill>
                  <a:srgbClr val="FFFFFF"/>
                </a:solidFill>
                <a:latin typeface="+mj-lt"/>
                <a:ea typeface="+mj-ea"/>
                <a:cs typeface="+mj-cs"/>
              </a:rPr>
              <a:t>Big Query</a:t>
            </a:r>
          </a:p>
        </p:txBody>
      </p:sp>
    </p:spTree>
    <p:extLst>
      <p:ext uri="{BB962C8B-B14F-4D97-AF65-F5344CB8AC3E}">
        <p14:creationId xmlns:p14="http://schemas.microsoft.com/office/powerpoint/2010/main" val="32513386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AECFB369-4B12-4BFF-8643-6BEC953452B7}"/>
              </a:ext>
            </a:extLst>
          </p:cNvPr>
          <p:cNvSpPr txBox="1"/>
          <p:nvPr/>
        </p:nvSpPr>
        <p:spPr>
          <a:xfrm>
            <a:off x="1428750" y="312539"/>
            <a:ext cx="9525389" cy="369332"/>
          </a:xfrm>
          <a:prstGeom prst="rect">
            <a:avLst/>
          </a:prstGeom>
          <a:noFill/>
        </p:spPr>
        <p:txBody>
          <a:bodyPr wrap="square" rtlCol="0">
            <a:spAutoFit/>
          </a:bodyPr>
          <a:lstStyle/>
          <a:p>
            <a:r>
              <a:rPr lang="fr-FR" b="1" dirty="0">
                <a:latin typeface="Roboto"/>
              </a:rPr>
              <a:t>Big </a:t>
            </a:r>
            <a:r>
              <a:rPr lang="fr-FR" b="1" dirty="0" err="1">
                <a:latin typeface="Roboto"/>
              </a:rPr>
              <a:t>Query</a:t>
            </a:r>
            <a:r>
              <a:rPr lang="fr-FR" b="1" dirty="0">
                <a:latin typeface="Roboto"/>
              </a:rPr>
              <a:t> </a:t>
            </a:r>
            <a:r>
              <a:rPr lang="fr-FR" b="1" dirty="0" err="1">
                <a:latin typeface="Roboto"/>
              </a:rPr>
              <a:t>is</a:t>
            </a:r>
            <a:r>
              <a:rPr lang="fr-FR" b="1" dirty="0">
                <a:latin typeface="Roboto"/>
              </a:rPr>
              <a:t> a </a:t>
            </a:r>
            <a:r>
              <a:rPr lang="fr-FR" b="1" dirty="0" err="1">
                <a:latin typeface="Roboto"/>
              </a:rPr>
              <a:t>fully</a:t>
            </a:r>
            <a:r>
              <a:rPr lang="fr-FR" b="1" dirty="0">
                <a:latin typeface="Roboto"/>
              </a:rPr>
              <a:t> </a:t>
            </a:r>
            <a:r>
              <a:rPr lang="fr-FR" b="1" dirty="0" err="1">
                <a:latin typeface="Roboto"/>
              </a:rPr>
              <a:t>managed</a:t>
            </a:r>
            <a:r>
              <a:rPr lang="fr-FR" b="1" dirty="0">
                <a:latin typeface="Roboto"/>
              </a:rPr>
              <a:t> DWH </a:t>
            </a:r>
            <a:r>
              <a:rPr lang="fr-FR" b="1" dirty="0" err="1">
                <a:latin typeface="Roboto"/>
              </a:rPr>
              <a:t>with</a:t>
            </a:r>
            <a:r>
              <a:rPr lang="fr-FR" b="1" dirty="0">
                <a:latin typeface="Roboto"/>
              </a:rPr>
              <a:t> service </a:t>
            </a:r>
            <a:r>
              <a:rPr lang="fr-FR" b="1" dirty="0" err="1">
                <a:latin typeface="Roboto"/>
              </a:rPr>
              <a:t>with</a:t>
            </a:r>
            <a:r>
              <a:rPr lang="fr-FR" b="1" dirty="0">
                <a:latin typeface="Roboto"/>
              </a:rPr>
              <a:t> </a:t>
            </a:r>
            <a:r>
              <a:rPr lang="fr-FR" b="1" dirty="0" err="1">
                <a:latin typeface="Roboto"/>
              </a:rPr>
              <a:t>his</a:t>
            </a:r>
            <a:r>
              <a:rPr lang="fr-FR" b="1" dirty="0">
                <a:latin typeface="Roboto"/>
              </a:rPr>
              <a:t> </a:t>
            </a:r>
            <a:r>
              <a:rPr lang="fr-FR" b="1" dirty="0" err="1">
                <a:latin typeface="Roboto"/>
              </a:rPr>
              <a:t>own</a:t>
            </a:r>
            <a:r>
              <a:rPr lang="fr-FR" b="1" dirty="0">
                <a:latin typeface="Roboto"/>
              </a:rPr>
              <a:t> </a:t>
            </a:r>
            <a:r>
              <a:rPr lang="fr-FR" b="1" dirty="0" err="1">
                <a:latin typeface="Roboto"/>
              </a:rPr>
              <a:t>storage</a:t>
            </a:r>
            <a:r>
              <a:rPr lang="fr-FR" b="1" dirty="0">
                <a:latin typeface="Roboto"/>
              </a:rPr>
              <a:t> </a:t>
            </a:r>
            <a:r>
              <a:rPr lang="fr-FR" b="1" dirty="0" err="1">
                <a:latin typeface="Roboto"/>
              </a:rPr>
              <a:t>adversly</a:t>
            </a:r>
            <a:r>
              <a:rPr lang="fr-FR" b="1" dirty="0">
                <a:latin typeface="Roboto"/>
              </a:rPr>
              <a:t> to </a:t>
            </a:r>
            <a:r>
              <a:rPr lang="fr-FR" b="1" dirty="0" err="1">
                <a:latin typeface="Roboto"/>
              </a:rPr>
              <a:t>Hive</a:t>
            </a:r>
            <a:r>
              <a:rPr lang="fr-FR" b="1" dirty="0">
                <a:latin typeface="Roboto"/>
              </a:rPr>
              <a:t>.</a:t>
            </a:r>
          </a:p>
        </p:txBody>
      </p:sp>
      <p:pic>
        <p:nvPicPr>
          <p:cNvPr id="2050" name="Picture 2" descr="RÃ©sultat de recherche d'images pour &quot;big query&quot;">
            <a:extLst>
              <a:ext uri="{FF2B5EF4-FFF2-40B4-BE49-F238E27FC236}">
                <a16:creationId xmlns:a16="http://schemas.microsoft.com/office/drawing/2014/main" id="{ECB39087-C64A-45B4-B3B7-A455720861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806" b="5806"/>
          <a:stretch/>
        </p:blipFill>
        <p:spPr bwMode="auto">
          <a:xfrm>
            <a:off x="0" y="0"/>
            <a:ext cx="1131570" cy="100016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e 10">
            <a:extLst>
              <a:ext uri="{FF2B5EF4-FFF2-40B4-BE49-F238E27FC236}">
                <a16:creationId xmlns:a16="http://schemas.microsoft.com/office/drawing/2014/main" id="{87CBA2F9-C835-48A1-843E-AA7729A49D73}"/>
              </a:ext>
            </a:extLst>
          </p:cNvPr>
          <p:cNvGrpSpPr/>
          <p:nvPr/>
        </p:nvGrpSpPr>
        <p:grpSpPr>
          <a:xfrm>
            <a:off x="615947" y="1502520"/>
            <a:ext cx="10163379" cy="502920"/>
            <a:chOff x="224061" y="1306577"/>
            <a:chExt cx="10163379" cy="502920"/>
          </a:xfrm>
        </p:grpSpPr>
        <p:grpSp>
          <p:nvGrpSpPr>
            <p:cNvPr id="6" name="Groupe 5">
              <a:extLst>
                <a:ext uri="{FF2B5EF4-FFF2-40B4-BE49-F238E27FC236}">
                  <a16:creationId xmlns:a16="http://schemas.microsoft.com/office/drawing/2014/main" id="{4C27478A-2C12-443C-9E55-AB3C10D52014}"/>
                </a:ext>
              </a:extLst>
            </p:cNvPr>
            <p:cNvGrpSpPr/>
            <p:nvPr/>
          </p:nvGrpSpPr>
          <p:grpSpPr>
            <a:xfrm>
              <a:off x="1804560" y="1306577"/>
              <a:ext cx="8582880" cy="502920"/>
              <a:chOff x="623635" y="1427875"/>
              <a:chExt cx="8582880" cy="502920"/>
            </a:xfrm>
          </p:grpSpPr>
          <p:sp>
            <p:nvSpPr>
              <p:cNvPr id="3" name="Flèche : pentagone 2">
                <a:extLst>
                  <a:ext uri="{FF2B5EF4-FFF2-40B4-BE49-F238E27FC236}">
                    <a16:creationId xmlns:a16="http://schemas.microsoft.com/office/drawing/2014/main" id="{26DB8CEA-89F9-4F14-98E2-5D6CCFABCE89}"/>
                  </a:ext>
                </a:extLst>
              </p:cNvPr>
              <p:cNvSpPr/>
              <p:nvPr/>
            </p:nvSpPr>
            <p:spPr>
              <a:xfrm>
                <a:off x="623635" y="1427875"/>
                <a:ext cx="1497330" cy="50292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Project</a:t>
                </a:r>
              </a:p>
            </p:txBody>
          </p:sp>
          <p:sp>
            <p:nvSpPr>
              <p:cNvPr id="7" name="Flèche : pentagone 6">
                <a:extLst>
                  <a:ext uri="{FF2B5EF4-FFF2-40B4-BE49-F238E27FC236}">
                    <a16:creationId xmlns:a16="http://schemas.microsoft.com/office/drawing/2014/main" id="{1155CD5D-D1D7-4927-9A4A-6D6772064631}"/>
                  </a:ext>
                </a:extLst>
              </p:cNvPr>
              <p:cNvSpPr/>
              <p:nvPr/>
            </p:nvSpPr>
            <p:spPr>
              <a:xfrm>
                <a:off x="5347335" y="1427875"/>
                <a:ext cx="1497330" cy="50292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Schema</a:t>
                </a:r>
                <a:r>
                  <a:rPr lang="fr-FR" dirty="0"/>
                  <a:t>(s)</a:t>
                </a:r>
              </a:p>
            </p:txBody>
          </p:sp>
          <p:sp>
            <p:nvSpPr>
              <p:cNvPr id="8" name="Flèche : pentagone 7">
                <a:extLst>
                  <a:ext uri="{FF2B5EF4-FFF2-40B4-BE49-F238E27FC236}">
                    <a16:creationId xmlns:a16="http://schemas.microsoft.com/office/drawing/2014/main" id="{1B498B36-5A5A-49BE-9694-FC37E5A2B36F}"/>
                  </a:ext>
                </a:extLst>
              </p:cNvPr>
              <p:cNvSpPr/>
              <p:nvPr/>
            </p:nvSpPr>
            <p:spPr>
              <a:xfrm>
                <a:off x="7709185" y="1427875"/>
                <a:ext cx="1497330" cy="50292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Table(s)</a:t>
                </a:r>
              </a:p>
            </p:txBody>
          </p:sp>
          <p:sp>
            <p:nvSpPr>
              <p:cNvPr id="9" name="Flèche : pentagone 8">
                <a:extLst>
                  <a:ext uri="{FF2B5EF4-FFF2-40B4-BE49-F238E27FC236}">
                    <a16:creationId xmlns:a16="http://schemas.microsoft.com/office/drawing/2014/main" id="{3E9CCD29-21EF-4588-A8A2-2FC01E034A85}"/>
                  </a:ext>
                </a:extLst>
              </p:cNvPr>
              <p:cNvSpPr/>
              <p:nvPr/>
            </p:nvSpPr>
            <p:spPr>
              <a:xfrm>
                <a:off x="2985485" y="1427875"/>
                <a:ext cx="1497330" cy="50292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Dataset</a:t>
                </a:r>
                <a:r>
                  <a:rPr lang="fr-FR" dirty="0"/>
                  <a:t>(s)</a:t>
                </a:r>
              </a:p>
            </p:txBody>
          </p:sp>
        </p:grpSp>
        <p:sp>
          <p:nvSpPr>
            <p:cNvPr id="10" name="ZoneTexte 9">
              <a:extLst>
                <a:ext uri="{FF2B5EF4-FFF2-40B4-BE49-F238E27FC236}">
                  <a16:creationId xmlns:a16="http://schemas.microsoft.com/office/drawing/2014/main" id="{E69AE115-689D-4BD6-A0AD-1AA0699047F4}"/>
                </a:ext>
              </a:extLst>
            </p:cNvPr>
            <p:cNvSpPr txBox="1"/>
            <p:nvPr/>
          </p:nvSpPr>
          <p:spPr>
            <a:xfrm>
              <a:off x="224061" y="1373371"/>
              <a:ext cx="1431957" cy="369332"/>
            </a:xfrm>
            <a:prstGeom prst="rect">
              <a:avLst/>
            </a:prstGeom>
            <a:noFill/>
          </p:spPr>
          <p:txBody>
            <a:bodyPr wrap="square" rtlCol="0">
              <a:spAutoFit/>
            </a:bodyPr>
            <a:lstStyle/>
            <a:p>
              <a:r>
                <a:rPr lang="fr-FR" b="1" u="sng" dirty="0"/>
                <a:t>Data Model :</a:t>
              </a:r>
            </a:p>
          </p:txBody>
        </p:sp>
      </p:grpSp>
      <p:sp>
        <p:nvSpPr>
          <p:cNvPr id="13" name="ZoneTexte 12">
            <a:extLst>
              <a:ext uri="{FF2B5EF4-FFF2-40B4-BE49-F238E27FC236}">
                <a16:creationId xmlns:a16="http://schemas.microsoft.com/office/drawing/2014/main" id="{A5203886-ED87-4D76-AD4F-D69E5FE626C8}"/>
              </a:ext>
            </a:extLst>
          </p:cNvPr>
          <p:cNvSpPr txBox="1"/>
          <p:nvPr/>
        </p:nvSpPr>
        <p:spPr>
          <a:xfrm>
            <a:off x="615947" y="2507798"/>
            <a:ext cx="1431957" cy="369332"/>
          </a:xfrm>
          <a:prstGeom prst="rect">
            <a:avLst/>
          </a:prstGeom>
          <a:noFill/>
        </p:spPr>
        <p:txBody>
          <a:bodyPr wrap="square" rtlCol="0">
            <a:spAutoFit/>
          </a:bodyPr>
          <a:lstStyle/>
          <a:p>
            <a:r>
              <a:rPr lang="fr-FR" b="1" u="sng" dirty="0"/>
              <a:t>Table Types :</a:t>
            </a:r>
          </a:p>
        </p:txBody>
      </p:sp>
      <p:graphicFrame>
        <p:nvGraphicFramePr>
          <p:cNvPr id="14" name="Tableau 13">
            <a:extLst>
              <a:ext uri="{FF2B5EF4-FFF2-40B4-BE49-F238E27FC236}">
                <a16:creationId xmlns:a16="http://schemas.microsoft.com/office/drawing/2014/main" id="{4C5ADD10-E196-4B52-9E6D-E6334B25224E}"/>
              </a:ext>
            </a:extLst>
          </p:cNvPr>
          <p:cNvGraphicFramePr>
            <a:graphicFrameLocks noGrp="1"/>
          </p:cNvGraphicFramePr>
          <p:nvPr>
            <p:extLst>
              <p:ext uri="{D42A27DB-BD31-4B8C-83A1-F6EECF244321}">
                <p14:modId xmlns:p14="http://schemas.microsoft.com/office/powerpoint/2010/main" val="583355052"/>
              </p:ext>
            </p:extLst>
          </p:nvPr>
        </p:nvGraphicFramePr>
        <p:xfrm>
          <a:off x="2196446" y="2507798"/>
          <a:ext cx="8636395" cy="370840"/>
        </p:xfrm>
        <a:graphic>
          <a:graphicData uri="http://schemas.openxmlformats.org/drawingml/2006/table">
            <a:tbl>
              <a:tblPr firstRow="1" bandRow="1">
                <a:tableStyleId>{5C22544A-7EE6-4342-B048-85BDC9FD1C3A}</a:tableStyleId>
              </a:tblPr>
              <a:tblGrid>
                <a:gridCol w="2132958">
                  <a:extLst>
                    <a:ext uri="{9D8B030D-6E8A-4147-A177-3AD203B41FA5}">
                      <a16:colId xmlns:a16="http://schemas.microsoft.com/office/drawing/2014/main" val="2836193304"/>
                    </a:ext>
                  </a:extLst>
                </a:gridCol>
                <a:gridCol w="3657600">
                  <a:extLst>
                    <a:ext uri="{9D8B030D-6E8A-4147-A177-3AD203B41FA5}">
                      <a16:colId xmlns:a16="http://schemas.microsoft.com/office/drawing/2014/main" val="137145200"/>
                    </a:ext>
                  </a:extLst>
                </a:gridCol>
                <a:gridCol w="2845837">
                  <a:extLst>
                    <a:ext uri="{9D8B030D-6E8A-4147-A177-3AD203B41FA5}">
                      <a16:colId xmlns:a16="http://schemas.microsoft.com/office/drawing/2014/main" val="3184792137"/>
                    </a:ext>
                  </a:extLst>
                </a:gridCol>
              </a:tblGrid>
              <a:tr h="370840">
                <a:tc>
                  <a:txBody>
                    <a:bodyPr/>
                    <a:lstStyle/>
                    <a:p>
                      <a:r>
                        <a:rPr lang="fr-FR" sz="1800" b="0" kern="1200" dirty="0">
                          <a:solidFill>
                            <a:schemeClr val="lt1"/>
                          </a:solidFill>
                          <a:latin typeface="+mn-lt"/>
                          <a:ea typeface="+mn-ea"/>
                          <a:cs typeface="+mn-cs"/>
                        </a:rPr>
                        <a:t>Natives (BG </a:t>
                      </a:r>
                      <a:r>
                        <a:rPr lang="fr-FR" sz="1800" b="0" kern="1200" dirty="0" err="1">
                          <a:solidFill>
                            <a:schemeClr val="lt1"/>
                          </a:solidFill>
                          <a:latin typeface="+mn-lt"/>
                          <a:ea typeface="+mn-ea"/>
                          <a:cs typeface="+mn-cs"/>
                        </a:rPr>
                        <a:t>storage</a:t>
                      </a:r>
                      <a:r>
                        <a:rPr lang="fr-FR" sz="1800" b="0" kern="1200" dirty="0">
                          <a:solidFill>
                            <a:schemeClr val="lt1"/>
                          </a:solidFill>
                          <a:latin typeface="+mn-lt"/>
                          <a:ea typeface="+mn-ea"/>
                          <a:cs typeface="+mn-cs"/>
                        </a:rPr>
                        <a:t>)</a:t>
                      </a:r>
                    </a:p>
                  </a:txBody>
                  <a:tcPr/>
                </a:tc>
                <a:tc>
                  <a:txBody>
                    <a:bodyPr/>
                    <a:lstStyle/>
                    <a:p>
                      <a:r>
                        <a:rPr lang="fr-FR" sz="1800" b="0" kern="1200" dirty="0" err="1">
                          <a:solidFill>
                            <a:schemeClr val="lt1"/>
                          </a:solidFill>
                          <a:latin typeface="+mn-lt"/>
                          <a:ea typeface="+mn-ea"/>
                          <a:cs typeface="+mn-cs"/>
                        </a:rPr>
                        <a:t>Externals</a:t>
                      </a:r>
                      <a:r>
                        <a:rPr lang="fr-FR" sz="1800" b="0" kern="1200" dirty="0">
                          <a:solidFill>
                            <a:schemeClr val="lt1"/>
                          </a:solidFill>
                          <a:latin typeface="+mn-lt"/>
                          <a:ea typeface="+mn-ea"/>
                          <a:cs typeface="+mn-cs"/>
                        </a:rPr>
                        <a:t> (Big Table, Cloud </a:t>
                      </a:r>
                      <a:r>
                        <a:rPr lang="fr-FR" sz="1800" b="0" kern="1200" dirty="0" err="1">
                          <a:solidFill>
                            <a:schemeClr val="lt1"/>
                          </a:solidFill>
                          <a:latin typeface="+mn-lt"/>
                          <a:ea typeface="+mn-ea"/>
                          <a:cs typeface="+mn-cs"/>
                        </a:rPr>
                        <a:t>storage</a:t>
                      </a:r>
                      <a:r>
                        <a:rPr lang="fr-FR" sz="1800" b="0" kern="1200" dirty="0">
                          <a:solidFill>
                            <a:schemeClr val="lt1"/>
                          </a:solidFill>
                          <a:latin typeface="+mn-lt"/>
                          <a:ea typeface="+mn-ea"/>
                          <a:cs typeface="+mn-cs"/>
                        </a:rPr>
                        <a:t> …)</a:t>
                      </a:r>
                    </a:p>
                  </a:txBody>
                  <a:tcPr/>
                </a:tc>
                <a:tc>
                  <a:txBody>
                    <a:bodyPr/>
                    <a:lstStyle/>
                    <a:p>
                      <a:r>
                        <a:rPr lang="fr-FR" sz="1800" b="0" kern="1200" dirty="0" err="1">
                          <a:solidFill>
                            <a:schemeClr val="lt1"/>
                          </a:solidFill>
                          <a:latin typeface="+mn-lt"/>
                          <a:ea typeface="+mn-ea"/>
                          <a:cs typeface="+mn-cs"/>
                        </a:rPr>
                        <a:t>Views</a:t>
                      </a:r>
                      <a:r>
                        <a:rPr lang="fr-FR" sz="1800" b="0" kern="1200" dirty="0">
                          <a:solidFill>
                            <a:schemeClr val="lt1"/>
                          </a:solidFill>
                          <a:latin typeface="+mn-lt"/>
                          <a:ea typeface="+mn-ea"/>
                          <a:cs typeface="+mn-cs"/>
                        </a:rPr>
                        <a:t> (</a:t>
                      </a:r>
                      <a:r>
                        <a:rPr lang="fr-FR" sz="1800" b="0" kern="1200" dirty="0" err="1">
                          <a:solidFill>
                            <a:schemeClr val="lt1"/>
                          </a:solidFill>
                          <a:latin typeface="+mn-lt"/>
                          <a:ea typeface="+mn-ea"/>
                          <a:cs typeface="+mn-cs"/>
                        </a:rPr>
                        <a:t>unmaterialised</a:t>
                      </a:r>
                      <a:r>
                        <a:rPr lang="fr-FR" sz="1800" b="0" kern="1200" dirty="0">
                          <a:solidFill>
                            <a:schemeClr val="lt1"/>
                          </a:solidFill>
                          <a:latin typeface="+mn-lt"/>
                          <a:ea typeface="+mn-ea"/>
                          <a:cs typeface="+mn-cs"/>
                        </a:rPr>
                        <a:t>)</a:t>
                      </a:r>
                    </a:p>
                  </a:txBody>
                  <a:tcPr/>
                </a:tc>
                <a:extLst>
                  <a:ext uri="{0D108BD9-81ED-4DB2-BD59-A6C34878D82A}">
                    <a16:rowId xmlns:a16="http://schemas.microsoft.com/office/drawing/2014/main" val="563577018"/>
                  </a:ext>
                </a:extLst>
              </a:tr>
            </a:tbl>
          </a:graphicData>
        </a:graphic>
      </p:graphicFrame>
      <p:grpSp>
        <p:nvGrpSpPr>
          <p:cNvPr id="23" name="Groupe 22">
            <a:extLst>
              <a:ext uri="{FF2B5EF4-FFF2-40B4-BE49-F238E27FC236}">
                <a16:creationId xmlns:a16="http://schemas.microsoft.com/office/drawing/2014/main" id="{6958EB16-B1E4-491C-80FF-1F35DBF5F13D}"/>
              </a:ext>
            </a:extLst>
          </p:cNvPr>
          <p:cNvGrpSpPr/>
          <p:nvPr/>
        </p:nvGrpSpPr>
        <p:grpSpPr>
          <a:xfrm>
            <a:off x="565785" y="3284649"/>
            <a:ext cx="12134849" cy="372618"/>
            <a:chOff x="615947" y="3261616"/>
            <a:chExt cx="12134849" cy="372618"/>
          </a:xfrm>
        </p:grpSpPr>
        <p:sp>
          <p:nvSpPr>
            <p:cNvPr id="16" name="ZoneTexte 15">
              <a:extLst>
                <a:ext uri="{FF2B5EF4-FFF2-40B4-BE49-F238E27FC236}">
                  <a16:creationId xmlns:a16="http://schemas.microsoft.com/office/drawing/2014/main" id="{CB2FF543-48E3-4EDC-98E4-F09F182C4C74}"/>
                </a:ext>
              </a:extLst>
            </p:cNvPr>
            <p:cNvSpPr txBox="1"/>
            <p:nvPr/>
          </p:nvSpPr>
          <p:spPr>
            <a:xfrm>
              <a:off x="615947" y="3264902"/>
              <a:ext cx="2463281" cy="369332"/>
            </a:xfrm>
            <a:prstGeom prst="rect">
              <a:avLst/>
            </a:prstGeom>
            <a:noFill/>
          </p:spPr>
          <p:txBody>
            <a:bodyPr wrap="square" rtlCol="0">
              <a:spAutoFit/>
            </a:bodyPr>
            <a:lstStyle/>
            <a:p>
              <a:r>
                <a:rPr lang="fr-FR" b="1" u="sng" dirty="0" err="1"/>
                <a:t>Schema</a:t>
              </a:r>
              <a:r>
                <a:rPr lang="fr-FR" b="1" u="sng" dirty="0"/>
                <a:t> </a:t>
              </a:r>
              <a:r>
                <a:rPr lang="fr-FR" b="1" u="sng" dirty="0" err="1"/>
                <a:t>auto-detection</a:t>
              </a:r>
              <a:r>
                <a:rPr lang="fr-FR" b="1" u="sng" dirty="0"/>
                <a:t>:</a:t>
              </a:r>
            </a:p>
          </p:txBody>
        </p:sp>
        <p:sp>
          <p:nvSpPr>
            <p:cNvPr id="17" name="ZoneTexte 16">
              <a:extLst>
                <a:ext uri="{FF2B5EF4-FFF2-40B4-BE49-F238E27FC236}">
                  <a16:creationId xmlns:a16="http://schemas.microsoft.com/office/drawing/2014/main" id="{F4C2D81D-7638-4BE0-83F3-1A06D5022E13}"/>
                </a:ext>
              </a:extLst>
            </p:cNvPr>
            <p:cNvSpPr txBox="1"/>
            <p:nvPr/>
          </p:nvSpPr>
          <p:spPr>
            <a:xfrm>
              <a:off x="3079228" y="3261616"/>
              <a:ext cx="9671568" cy="369332"/>
            </a:xfrm>
            <a:prstGeom prst="rect">
              <a:avLst/>
            </a:prstGeom>
            <a:noFill/>
          </p:spPr>
          <p:txBody>
            <a:bodyPr wrap="square" rtlCol="0">
              <a:spAutoFit/>
            </a:bodyPr>
            <a:lstStyle/>
            <a:p>
              <a:r>
                <a:rPr lang="fr-FR" dirty="0" err="1"/>
                <a:t>While</a:t>
              </a:r>
              <a:r>
                <a:rPr lang="fr-FR" dirty="0"/>
                <a:t> </a:t>
              </a:r>
              <a:r>
                <a:rPr lang="fr-FR" dirty="0" err="1"/>
                <a:t>loading</a:t>
              </a:r>
              <a:r>
                <a:rPr lang="fr-FR" dirty="0"/>
                <a:t> data and </a:t>
              </a:r>
              <a:r>
                <a:rPr lang="fr-FR" dirty="0" err="1"/>
                <a:t>querying</a:t>
              </a:r>
              <a:r>
                <a:rPr lang="fr-FR" dirty="0"/>
                <a:t> external data </a:t>
              </a:r>
              <a:r>
                <a:rPr lang="fr-FR" dirty="0" err="1"/>
                <a:t>using</a:t>
              </a:r>
              <a:r>
                <a:rPr lang="fr-FR" dirty="0"/>
                <a:t> a </a:t>
              </a:r>
              <a:r>
                <a:rPr lang="fr-FR" dirty="0" err="1"/>
                <a:t>random</a:t>
              </a:r>
              <a:r>
                <a:rPr lang="fr-FR" dirty="0"/>
                <a:t> file and </a:t>
              </a:r>
              <a:r>
                <a:rPr lang="fr-FR" dirty="0" err="1"/>
                <a:t>read</a:t>
              </a:r>
              <a:r>
                <a:rPr lang="fr-FR" dirty="0"/>
                <a:t> 100 </a:t>
              </a:r>
              <a:r>
                <a:rPr lang="fr-FR" dirty="0" err="1"/>
                <a:t>rows</a:t>
              </a:r>
              <a:r>
                <a:rPr lang="fr-FR" dirty="0"/>
                <a:t>.</a:t>
              </a:r>
            </a:p>
          </p:txBody>
        </p:sp>
      </p:grpSp>
      <p:graphicFrame>
        <p:nvGraphicFramePr>
          <p:cNvPr id="19" name="Tableau 18">
            <a:extLst>
              <a:ext uri="{FF2B5EF4-FFF2-40B4-BE49-F238E27FC236}">
                <a16:creationId xmlns:a16="http://schemas.microsoft.com/office/drawing/2014/main" id="{26CC3FB2-3D9B-4DCC-839A-115E55FC11F5}"/>
              </a:ext>
            </a:extLst>
          </p:cNvPr>
          <p:cNvGraphicFramePr>
            <a:graphicFrameLocks noGrp="1"/>
          </p:cNvGraphicFramePr>
          <p:nvPr>
            <p:extLst>
              <p:ext uri="{D42A27DB-BD31-4B8C-83A1-F6EECF244321}">
                <p14:modId xmlns:p14="http://schemas.microsoft.com/office/powerpoint/2010/main" val="2431469348"/>
              </p:ext>
            </p:extLst>
          </p:nvPr>
        </p:nvGraphicFramePr>
        <p:xfrm>
          <a:off x="1" y="4418562"/>
          <a:ext cx="12191999" cy="3217673"/>
        </p:xfrm>
        <a:graphic>
          <a:graphicData uri="http://schemas.openxmlformats.org/drawingml/2006/table">
            <a:tbl>
              <a:tblPr firstRow="1" bandRow="1">
                <a:tableStyleId>{5C22544A-7EE6-4342-B048-85BDC9FD1C3A}</a:tableStyleId>
              </a:tblPr>
              <a:tblGrid>
                <a:gridCol w="1564761">
                  <a:extLst>
                    <a:ext uri="{9D8B030D-6E8A-4147-A177-3AD203B41FA5}">
                      <a16:colId xmlns:a16="http://schemas.microsoft.com/office/drawing/2014/main" val="3939799741"/>
                    </a:ext>
                  </a:extLst>
                </a:gridCol>
                <a:gridCol w="3144006">
                  <a:extLst>
                    <a:ext uri="{9D8B030D-6E8A-4147-A177-3AD203B41FA5}">
                      <a16:colId xmlns:a16="http://schemas.microsoft.com/office/drawing/2014/main" val="961750614"/>
                    </a:ext>
                  </a:extLst>
                </a:gridCol>
                <a:gridCol w="3496767">
                  <a:extLst>
                    <a:ext uri="{9D8B030D-6E8A-4147-A177-3AD203B41FA5}">
                      <a16:colId xmlns:a16="http://schemas.microsoft.com/office/drawing/2014/main" val="2711607502"/>
                    </a:ext>
                  </a:extLst>
                </a:gridCol>
                <a:gridCol w="3986465">
                  <a:extLst>
                    <a:ext uri="{9D8B030D-6E8A-4147-A177-3AD203B41FA5}">
                      <a16:colId xmlns:a16="http://schemas.microsoft.com/office/drawing/2014/main" val="4077961029"/>
                    </a:ext>
                  </a:extLst>
                </a:gridCol>
              </a:tblGrid>
              <a:tr h="408856">
                <a:tc>
                  <a:txBody>
                    <a:bodyPr/>
                    <a:lstStyle/>
                    <a:p>
                      <a:endParaRPr lang="fr-FR" dirty="0"/>
                    </a:p>
                  </a:txBody>
                  <a:tcPr/>
                </a:tc>
                <a:tc>
                  <a:txBody>
                    <a:bodyPr/>
                    <a:lstStyle/>
                    <a:p>
                      <a:r>
                        <a:rPr lang="fr-FR" dirty="0" err="1"/>
                        <a:t>Batchs</a:t>
                      </a:r>
                      <a:endParaRPr lang="fr-FR" dirty="0"/>
                    </a:p>
                  </a:txBody>
                  <a:tcPr/>
                </a:tc>
                <a:tc>
                  <a:txBody>
                    <a:bodyPr/>
                    <a:lstStyle/>
                    <a:p>
                      <a:r>
                        <a:rPr lang="fr-FR" dirty="0"/>
                        <a:t>Streaming</a:t>
                      </a:r>
                    </a:p>
                  </a:txBody>
                  <a:tcPr/>
                </a:tc>
                <a:tc>
                  <a:txBody>
                    <a:bodyPr/>
                    <a:lstStyle/>
                    <a:p>
                      <a:r>
                        <a:rPr lang="fr-FR" dirty="0" err="1"/>
                        <a:t>Alternatively</a:t>
                      </a:r>
                      <a:endParaRPr lang="fr-FR" dirty="0"/>
                    </a:p>
                  </a:txBody>
                  <a:tcPr/>
                </a:tc>
                <a:extLst>
                  <a:ext uri="{0D108BD9-81ED-4DB2-BD59-A6C34878D82A}">
                    <a16:rowId xmlns:a16="http://schemas.microsoft.com/office/drawing/2014/main" val="3091512009"/>
                  </a:ext>
                </a:extLst>
              </a:tr>
              <a:tr h="10081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Loading</a:t>
                      </a:r>
                      <a:r>
                        <a:rPr lang="fr-FR" dirty="0"/>
                        <a:t> data</a:t>
                      </a:r>
                    </a:p>
                  </a:txBody>
                  <a:tcPr/>
                </a:tc>
                <a:tc>
                  <a:txBody>
                    <a:bodyPr/>
                    <a:lstStyle/>
                    <a:p>
                      <a:r>
                        <a:rPr lang="fr-FR" dirty="0"/>
                        <a:t>AVRO/ PARQUET / Datastore Backups on GCS, ORC,</a:t>
                      </a:r>
                    </a:p>
                    <a:p>
                      <a:r>
                        <a:rPr lang="fr-FR" dirty="0"/>
                        <a:t>Google </a:t>
                      </a:r>
                      <a:r>
                        <a:rPr lang="fr-FR" dirty="0" err="1"/>
                        <a:t>sheets</a:t>
                      </a:r>
                      <a:r>
                        <a:rPr lang="fr-FR" dirty="0"/>
                        <a:t>, csv, </a:t>
                      </a:r>
                      <a:r>
                        <a:rPr lang="fr-FR" dirty="0" err="1"/>
                        <a:t>json</a:t>
                      </a:r>
                      <a:r>
                        <a:rPr lang="fr-FR" dirty="0"/>
                        <a:t>(</a:t>
                      </a:r>
                      <a:r>
                        <a:rPr lang="fr-FR" dirty="0" err="1"/>
                        <a:t>newline</a:t>
                      </a:r>
                      <a:r>
                        <a:rPr lang="fr-FR" dirty="0"/>
                        <a:t> </a:t>
                      </a:r>
                      <a:r>
                        <a:rPr lang="fr-FR" dirty="0" err="1"/>
                        <a:t>delimited</a:t>
                      </a:r>
                      <a:r>
                        <a:rPr lang="fr-FR" dirty="0"/>
                        <a:t>)</a:t>
                      </a:r>
                    </a:p>
                  </a:txBody>
                  <a:tcPr/>
                </a:tc>
                <a:tc>
                  <a:txBody>
                    <a:bodyPr/>
                    <a:lstStyle/>
                    <a:p>
                      <a:r>
                        <a:rPr lang="fr-FR" dirty="0"/>
                        <a:t>- High volume </a:t>
                      </a:r>
                      <a:r>
                        <a:rPr lang="fr-FR" dirty="0" err="1"/>
                        <a:t>event</a:t>
                      </a:r>
                      <a:r>
                        <a:rPr lang="fr-FR" dirty="0"/>
                        <a:t> </a:t>
                      </a:r>
                      <a:r>
                        <a:rPr lang="fr-FR" dirty="0" err="1"/>
                        <a:t>tracking</a:t>
                      </a:r>
                      <a:r>
                        <a:rPr lang="fr-FR" dirty="0"/>
                        <a:t> logs</a:t>
                      </a:r>
                    </a:p>
                    <a:p>
                      <a:r>
                        <a:rPr lang="fr-FR" dirty="0"/>
                        <a:t>- </a:t>
                      </a:r>
                      <a:r>
                        <a:rPr lang="fr-FR" dirty="0" err="1"/>
                        <a:t>Realtime</a:t>
                      </a:r>
                      <a:r>
                        <a:rPr lang="fr-FR" dirty="0"/>
                        <a:t> </a:t>
                      </a:r>
                      <a:r>
                        <a:rPr lang="fr-FR" dirty="0" err="1"/>
                        <a:t>dashboards</a:t>
                      </a:r>
                      <a:endParaRPr lang="fr-FR" dirty="0"/>
                    </a:p>
                  </a:txBody>
                  <a:tcPr/>
                </a:tc>
                <a:tc>
                  <a:txBody>
                    <a:bodyPr/>
                    <a:lstStyle/>
                    <a:p>
                      <a:pPr marL="285750" indent="-285750">
                        <a:buFontTx/>
                        <a:buChar char="-"/>
                      </a:pPr>
                      <a:r>
                        <a:rPr lang="fr-FR" dirty="0"/>
                        <a:t>Public </a:t>
                      </a:r>
                      <a:r>
                        <a:rPr lang="fr-FR" dirty="0" err="1"/>
                        <a:t>datasets</a:t>
                      </a:r>
                      <a:endParaRPr lang="fr-FR" dirty="0"/>
                    </a:p>
                    <a:p>
                      <a:pPr marL="285750" indent="-285750">
                        <a:buFontTx/>
                        <a:buChar char="-"/>
                      </a:pPr>
                      <a:r>
                        <a:rPr lang="fr-FR" dirty="0" err="1"/>
                        <a:t>Shared</a:t>
                      </a:r>
                      <a:r>
                        <a:rPr lang="fr-FR" dirty="0"/>
                        <a:t> </a:t>
                      </a:r>
                      <a:r>
                        <a:rPr lang="fr-FR" dirty="0" err="1"/>
                        <a:t>datasets</a:t>
                      </a:r>
                      <a:endParaRPr lang="fr-FR" dirty="0"/>
                    </a:p>
                    <a:p>
                      <a:pPr marL="285750" indent="-285750">
                        <a:buFontTx/>
                        <a:buChar char="-"/>
                      </a:pPr>
                      <a:r>
                        <a:rPr lang="fr-FR" dirty="0" err="1"/>
                        <a:t>Stackdriver</a:t>
                      </a:r>
                      <a:r>
                        <a:rPr lang="fr-FR" dirty="0"/>
                        <a:t> log files (export)</a:t>
                      </a:r>
                    </a:p>
                  </a:txBody>
                  <a:tcPr/>
                </a:tc>
                <a:extLst>
                  <a:ext uri="{0D108BD9-81ED-4DB2-BD59-A6C34878D82A}">
                    <a16:rowId xmlns:a16="http://schemas.microsoft.com/office/drawing/2014/main" val="1330993083"/>
                  </a:ext>
                </a:extLst>
              </a:tr>
              <a:tr h="705697">
                <a:tc>
                  <a:txBody>
                    <a:bodyPr/>
                    <a:lstStyle/>
                    <a:p>
                      <a:r>
                        <a:rPr lang="fr-FR" dirty="0"/>
                        <a:t>Export data</a:t>
                      </a:r>
                    </a:p>
                  </a:txBody>
                  <a:tcPr/>
                </a:tc>
                <a:tc gridSpan="3">
                  <a:txBody>
                    <a:bodyPr/>
                    <a:lstStyle/>
                    <a:p>
                      <a:r>
                        <a:rPr lang="fr-FR" dirty="0"/>
                        <a:t>- CSV(default format) / </a:t>
                      </a:r>
                      <a:r>
                        <a:rPr lang="fr-FR" dirty="0" err="1"/>
                        <a:t>Avro</a:t>
                      </a:r>
                      <a:r>
                        <a:rPr lang="fr-FR" dirty="0"/>
                        <a:t> / </a:t>
                      </a:r>
                      <a:r>
                        <a:rPr lang="fr-FR" dirty="0" err="1"/>
                        <a:t>Json</a:t>
                      </a:r>
                      <a:r>
                        <a:rPr lang="fr-FR" dirty="0"/>
                        <a:t> (</a:t>
                      </a:r>
                      <a:r>
                        <a:rPr lang="fr-FR" dirty="0" err="1"/>
                        <a:t>Gzip</a:t>
                      </a:r>
                      <a:r>
                        <a:rPr lang="fr-FR" dirty="0"/>
                        <a:t> compression)</a:t>
                      </a:r>
                    </a:p>
                    <a:p>
                      <a:r>
                        <a:rPr lang="fr-FR" b="1" dirty="0"/>
                        <a:t>- Note can </a:t>
                      </a:r>
                      <a:r>
                        <a:rPr lang="fr-FR" b="1" dirty="0" err="1"/>
                        <a:t>only</a:t>
                      </a:r>
                      <a:r>
                        <a:rPr lang="fr-FR" b="1" dirty="0"/>
                        <a:t> export 1Gb max by files </a:t>
                      </a:r>
                      <a:r>
                        <a:rPr lang="fr-FR" b="1" dirty="0" err="1"/>
                        <a:t>so</a:t>
                      </a:r>
                      <a:r>
                        <a:rPr lang="fr-FR" b="1" dirty="0"/>
                        <a:t> </a:t>
                      </a:r>
                      <a:r>
                        <a:rPr lang="fr-FR" b="1" dirty="0" err="1"/>
                        <a:t>you</a:t>
                      </a:r>
                      <a:r>
                        <a:rPr lang="fr-FR" b="1" dirty="0"/>
                        <a:t> have to split </a:t>
                      </a:r>
                      <a:r>
                        <a:rPr lang="fr-FR" b="1" dirty="0" err="1"/>
                        <a:t>it</a:t>
                      </a:r>
                      <a:r>
                        <a:rPr lang="fr-FR" b="1" dirty="0"/>
                        <a:t> </a:t>
                      </a:r>
                      <a:r>
                        <a:rPr lang="fr-FR" b="1" dirty="0" err="1"/>
                        <a:t>using</a:t>
                      </a:r>
                      <a:r>
                        <a:rPr lang="fr-FR" b="1" dirty="0"/>
                        <a:t> ‘*’  in the output </a:t>
                      </a:r>
                      <a:r>
                        <a:rPr lang="fr-FR" b="1" dirty="0" err="1"/>
                        <a:t>name</a:t>
                      </a:r>
                      <a:r>
                        <a:rPr lang="fr-FR" b="1" dirty="0"/>
                        <a:t>.</a:t>
                      </a:r>
                    </a:p>
                  </a:txBody>
                  <a:tcPr/>
                </a:tc>
                <a:tc hMerge="1">
                  <a:txBody>
                    <a:bodyPr/>
                    <a:lstStyle/>
                    <a:p>
                      <a:endParaRPr lang="fr-FR" dirty="0"/>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txBody>
                  <a:tcPr/>
                </a:tc>
                <a:extLst>
                  <a:ext uri="{0D108BD9-81ED-4DB2-BD59-A6C34878D82A}">
                    <a16:rowId xmlns:a16="http://schemas.microsoft.com/office/drawing/2014/main" val="92270974"/>
                  </a:ext>
                </a:extLst>
              </a:tr>
              <a:tr h="705697">
                <a:tc>
                  <a:txBody>
                    <a:bodyPr/>
                    <a:lstStyle/>
                    <a:p>
                      <a:r>
                        <a:rPr lang="fr-FR" dirty="0"/>
                        <a:t>Read</a:t>
                      </a:r>
                    </a:p>
                  </a:txBody>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Google drive, big table, csv, </a:t>
                      </a:r>
                      <a:r>
                        <a:rPr lang="fr-FR" dirty="0" err="1"/>
                        <a:t>json</a:t>
                      </a:r>
                      <a:r>
                        <a:rPr lang="fr-FR" dirty="0"/>
                        <a:t>(</a:t>
                      </a:r>
                      <a:r>
                        <a:rPr lang="fr-FR" dirty="0" err="1"/>
                        <a:t>newline</a:t>
                      </a:r>
                      <a:r>
                        <a:rPr lang="fr-FR" dirty="0"/>
                        <a:t> </a:t>
                      </a:r>
                      <a:r>
                        <a:rPr lang="fr-FR" dirty="0" err="1"/>
                        <a:t>delimited</a:t>
                      </a:r>
                      <a:r>
                        <a:rPr lang="fr-FR" dirty="0"/>
                        <a:t>), GCS.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a:t>
                      </a:r>
                      <a:r>
                        <a:rPr lang="fr-FR" dirty="0" err="1"/>
                        <a:t>Dataflow</a:t>
                      </a:r>
                      <a:r>
                        <a:rPr lang="fr-FR" dirty="0"/>
                        <a:t> (streaming)</a:t>
                      </a:r>
                    </a:p>
                    <a:p>
                      <a:endParaRPr lang="fr-FR" dirty="0"/>
                    </a:p>
                  </a:txBody>
                  <a:tcPr/>
                </a:tc>
                <a:tc hMerge="1">
                  <a:txBody>
                    <a:bodyPr/>
                    <a:lstStyle/>
                    <a:p>
                      <a:endParaRPr lang="fr-FR" dirty="0"/>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txBody>
                  <a:tcPr/>
                </a:tc>
                <a:extLst>
                  <a:ext uri="{0D108BD9-81ED-4DB2-BD59-A6C34878D82A}">
                    <a16:rowId xmlns:a16="http://schemas.microsoft.com/office/drawing/2014/main" val="539976471"/>
                  </a:ext>
                </a:extLst>
              </a:tr>
            </a:tbl>
          </a:graphicData>
        </a:graphic>
      </p:graphicFrame>
      <p:grpSp>
        <p:nvGrpSpPr>
          <p:cNvPr id="20" name="Groupe 19">
            <a:extLst>
              <a:ext uri="{FF2B5EF4-FFF2-40B4-BE49-F238E27FC236}">
                <a16:creationId xmlns:a16="http://schemas.microsoft.com/office/drawing/2014/main" id="{6DD967AB-065B-4169-B0E6-644F9E679B4F}"/>
              </a:ext>
            </a:extLst>
          </p:cNvPr>
          <p:cNvGrpSpPr/>
          <p:nvPr/>
        </p:nvGrpSpPr>
        <p:grpSpPr>
          <a:xfrm>
            <a:off x="615947" y="4068315"/>
            <a:ext cx="11227746" cy="369332"/>
            <a:chOff x="642412" y="3926206"/>
            <a:chExt cx="11227746" cy="369332"/>
          </a:xfrm>
        </p:grpSpPr>
        <p:sp>
          <p:nvSpPr>
            <p:cNvPr id="21" name="ZoneTexte 20">
              <a:extLst>
                <a:ext uri="{FF2B5EF4-FFF2-40B4-BE49-F238E27FC236}">
                  <a16:creationId xmlns:a16="http://schemas.microsoft.com/office/drawing/2014/main" id="{CCABCDC3-575E-416E-B81B-A7E08B4B13CD}"/>
                </a:ext>
              </a:extLst>
            </p:cNvPr>
            <p:cNvSpPr txBox="1"/>
            <p:nvPr/>
          </p:nvSpPr>
          <p:spPr>
            <a:xfrm>
              <a:off x="642412" y="3926206"/>
              <a:ext cx="1572675" cy="369332"/>
            </a:xfrm>
            <a:prstGeom prst="rect">
              <a:avLst/>
            </a:prstGeom>
            <a:noFill/>
          </p:spPr>
          <p:txBody>
            <a:bodyPr wrap="square" rtlCol="0">
              <a:spAutoFit/>
            </a:bodyPr>
            <a:lstStyle/>
            <a:p>
              <a:r>
                <a:rPr lang="fr-FR" b="1" u="sng" dirty="0" err="1"/>
                <a:t>Nested</a:t>
              </a:r>
              <a:r>
                <a:rPr lang="fr-FR" b="1" u="sng" dirty="0"/>
                <a:t> Fields:</a:t>
              </a:r>
            </a:p>
          </p:txBody>
        </p:sp>
        <p:sp>
          <p:nvSpPr>
            <p:cNvPr id="22" name="ZoneTexte 21">
              <a:extLst>
                <a:ext uri="{FF2B5EF4-FFF2-40B4-BE49-F238E27FC236}">
                  <a16:creationId xmlns:a16="http://schemas.microsoft.com/office/drawing/2014/main" id="{42F0CFDC-8F81-4345-9474-56A10B78B7C2}"/>
                </a:ext>
              </a:extLst>
            </p:cNvPr>
            <p:cNvSpPr txBox="1"/>
            <p:nvPr/>
          </p:nvSpPr>
          <p:spPr>
            <a:xfrm>
              <a:off x="2198590" y="3926206"/>
              <a:ext cx="9671568" cy="369332"/>
            </a:xfrm>
            <a:prstGeom prst="rect">
              <a:avLst/>
            </a:prstGeom>
            <a:noFill/>
          </p:spPr>
          <p:txBody>
            <a:bodyPr wrap="square" rtlCol="0">
              <a:spAutoFit/>
            </a:bodyPr>
            <a:lstStyle/>
            <a:p>
              <a:r>
                <a:rPr lang="fr-FR" dirty="0" err="1"/>
                <a:t>We</a:t>
              </a:r>
              <a:r>
                <a:rPr lang="fr-FR" dirty="0"/>
                <a:t> can </a:t>
              </a:r>
              <a:r>
                <a:rPr lang="fr-FR" dirty="0" err="1"/>
                <a:t>access</a:t>
              </a:r>
              <a:r>
                <a:rPr lang="fr-FR" dirty="0"/>
                <a:t> </a:t>
              </a:r>
              <a:r>
                <a:rPr lang="fr-FR" dirty="0" err="1"/>
                <a:t>them</a:t>
              </a:r>
              <a:r>
                <a:rPr lang="fr-FR" dirty="0"/>
                <a:t> </a:t>
              </a:r>
              <a:r>
                <a:rPr lang="fr-FR" dirty="0" err="1"/>
                <a:t>using</a:t>
              </a:r>
              <a:r>
                <a:rPr lang="fr-FR" dirty="0"/>
                <a:t> indexes and </a:t>
              </a:r>
              <a:r>
                <a:rPr lang="fr-FR" dirty="0" err="1"/>
                <a:t>we</a:t>
              </a:r>
              <a:r>
                <a:rPr lang="fr-FR" dirty="0"/>
                <a:t> can </a:t>
              </a:r>
              <a:r>
                <a:rPr lang="fr-FR" dirty="0" err="1"/>
                <a:t>unnest</a:t>
              </a:r>
              <a:r>
                <a:rPr lang="fr-FR" dirty="0"/>
                <a:t> </a:t>
              </a:r>
              <a:r>
                <a:rPr lang="fr-FR" dirty="0" err="1"/>
                <a:t>them</a:t>
              </a:r>
              <a:r>
                <a:rPr lang="fr-FR" dirty="0"/>
                <a:t> </a:t>
              </a:r>
              <a:r>
                <a:rPr lang="fr-FR" dirty="0" err="1"/>
                <a:t>with</a:t>
              </a:r>
              <a:r>
                <a:rPr lang="fr-FR" dirty="0"/>
                <a:t> 2 </a:t>
              </a:r>
              <a:r>
                <a:rPr lang="fr-FR" dirty="0" err="1"/>
                <a:t>functions</a:t>
              </a:r>
              <a:r>
                <a:rPr lang="fr-FR" dirty="0"/>
                <a:t>.</a:t>
              </a:r>
            </a:p>
          </p:txBody>
        </p:sp>
      </p:grpSp>
    </p:spTree>
    <p:extLst>
      <p:ext uri="{BB962C8B-B14F-4D97-AF65-F5344CB8AC3E}">
        <p14:creationId xmlns:p14="http://schemas.microsoft.com/office/powerpoint/2010/main" val="27588975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au 4">
            <a:extLst>
              <a:ext uri="{FF2B5EF4-FFF2-40B4-BE49-F238E27FC236}">
                <a16:creationId xmlns:a16="http://schemas.microsoft.com/office/drawing/2014/main" id="{523A4834-2C62-4EC6-9341-348BA8C3902D}"/>
              </a:ext>
            </a:extLst>
          </p:cNvPr>
          <p:cNvGraphicFramePr>
            <a:graphicFrameLocks noGrp="1"/>
          </p:cNvGraphicFramePr>
          <p:nvPr>
            <p:extLst>
              <p:ext uri="{D42A27DB-BD31-4B8C-83A1-F6EECF244321}">
                <p14:modId xmlns:p14="http://schemas.microsoft.com/office/powerpoint/2010/main" val="131317466"/>
              </p:ext>
            </p:extLst>
          </p:nvPr>
        </p:nvGraphicFramePr>
        <p:xfrm>
          <a:off x="0" y="0"/>
          <a:ext cx="12192000" cy="6858000"/>
        </p:xfrm>
        <a:graphic>
          <a:graphicData uri="http://schemas.openxmlformats.org/drawingml/2006/table">
            <a:tbl>
              <a:tblPr firstRow="1" bandRow="1">
                <a:tableStyleId>{5C22544A-7EE6-4342-B048-85BDC9FD1C3A}</a:tableStyleId>
              </a:tblPr>
              <a:tblGrid>
                <a:gridCol w="1716414">
                  <a:extLst>
                    <a:ext uri="{9D8B030D-6E8A-4147-A177-3AD203B41FA5}">
                      <a16:colId xmlns:a16="http://schemas.microsoft.com/office/drawing/2014/main" val="2565891140"/>
                    </a:ext>
                  </a:extLst>
                </a:gridCol>
                <a:gridCol w="10475586">
                  <a:extLst>
                    <a:ext uri="{9D8B030D-6E8A-4147-A177-3AD203B41FA5}">
                      <a16:colId xmlns:a16="http://schemas.microsoft.com/office/drawing/2014/main" val="1699855259"/>
                    </a:ext>
                  </a:extLst>
                </a:gridCol>
              </a:tblGrid>
              <a:tr h="675296">
                <a:tc>
                  <a:txBody>
                    <a:bodyPr/>
                    <a:lstStyle/>
                    <a:p>
                      <a:endParaRPr lang="fr-FR" dirty="0">
                        <a:latin typeface="Roboto"/>
                      </a:endParaRPr>
                    </a:p>
                  </a:txBody>
                  <a:tcPr/>
                </a:tc>
                <a:tc>
                  <a:txBody>
                    <a:bodyPr/>
                    <a:lstStyle/>
                    <a:p>
                      <a:pPr marL="0" indent="0">
                        <a:buFontTx/>
                        <a:buNone/>
                      </a:pPr>
                      <a:r>
                        <a:rPr lang="fr-FR" dirty="0">
                          <a:latin typeface="Roboto"/>
                        </a:rPr>
                        <a:t>Ressources</a:t>
                      </a:r>
                    </a:p>
                  </a:txBody>
                  <a:tcPr/>
                </a:tc>
                <a:extLst>
                  <a:ext uri="{0D108BD9-81ED-4DB2-BD59-A6C34878D82A}">
                    <a16:rowId xmlns:a16="http://schemas.microsoft.com/office/drawing/2014/main" val="2169786401"/>
                  </a:ext>
                </a:extLst>
              </a:tr>
              <a:tr h="651285">
                <a:tc>
                  <a:txBody>
                    <a:bodyPr/>
                    <a:lstStyle/>
                    <a:p>
                      <a:r>
                        <a:rPr lang="fr-FR" sz="1800" kern="1200" dirty="0">
                          <a:solidFill>
                            <a:schemeClr val="dk1"/>
                          </a:solidFill>
                          <a:latin typeface="Roboto"/>
                          <a:ea typeface="+mn-ea"/>
                          <a:cs typeface="+mn-cs"/>
                        </a:rPr>
                        <a:t>Tables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200" dirty="0">
                          <a:solidFill>
                            <a:schemeClr val="dk1"/>
                          </a:solidFill>
                          <a:latin typeface="Roboto"/>
                          <a:ea typeface="+mn-ea"/>
                          <a:cs typeface="+mn-cs"/>
                        </a:rPr>
                        <a:t>- Natives (BQ </a:t>
                      </a:r>
                      <a:r>
                        <a:rPr lang="fr-FR" sz="1800" kern="1200" dirty="0" err="1">
                          <a:solidFill>
                            <a:schemeClr val="dk1"/>
                          </a:solidFill>
                          <a:latin typeface="Roboto"/>
                          <a:ea typeface="+mn-ea"/>
                          <a:cs typeface="+mn-cs"/>
                        </a:rPr>
                        <a:t>storage</a:t>
                      </a:r>
                      <a:r>
                        <a:rPr lang="fr-FR" sz="1800" kern="1200" dirty="0">
                          <a:solidFill>
                            <a:schemeClr val="dk1"/>
                          </a:solidFill>
                          <a:latin typeface="Robot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200" dirty="0">
                          <a:solidFill>
                            <a:schemeClr val="dk1"/>
                          </a:solidFill>
                          <a:latin typeface="Roboto"/>
                          <a:ea typeface="+mn-ea"/>
                          <a:cs typeface="+mn-cs"/>
                        </a:rPr>
                        <a:t>- </a:t>
                      </a:r>
                      <a:r>
                        <a:rPr lang="fr-FR" sz="1800" kern="1200" dirty="0" err="1">
                          <a:solidFill>
                            <a:schemeClr val="dk1"/>
                          </a:solidFill>
                          <a:latin typeface="Roboto"/>
                          <a:ea typeface="+mn-ea"/>
                          <a:cs typeface="+mn-cs"/>
                        </a:rPr>
                        <a:t>Externals</a:t>
                      </a:r>
                      <a:r>
                        <a:rPr lang="fr-FR" sz="1800" kern="1200" dirty="0">
                          <a:solidFill>
                            <a:schemeClr val="dk1"/>
                          </a:solidFill>
                          <a:latin typeface="Roboto"/>
                          <a:ea typeface="+mn-ea"/>
                          <a:cs typeface="+mn-cs"/>
                        </a:rPr>
                        <a:t> (Big Table, Cloud </a:t>
                      </a:r>
                      <a:r>
                        <a:rPr lang="fr-FR" sz="1800" kern="1200" dirty="0" err="1">
                          <a:solidFill>
                            <a:schemeClr val="dk1"/>
                          </a:solidFill>
                          <a:latin typeface="Roboto"/>
                          <a:ea typeface="+mn-ea"/>
                          <a:cs typeface="+mn-cs"/>
                        </a:rPr>
                        <a:t>storage</a:t>
                      </a:r>
                      <a:r>
                        <a:rPr lang="fr-FR" sz="1800" kern="1200" dirty="0">
                          <a:solidFill>
                            <a:schemeClr val="dk1"/>
                          </a:solidFill>
                          <a:latin typeface="Roboto"/>
                          <a:ea typeface="+mn-ea"/>
                          <a:cs typeface="+mn-cs"/>
                        </a:rPr>
                        <a:t> …)</a:t>
                      </a:r>
                    </a:p>
                  </a:txBody>
                  <a:tcPr/>
                </a:tc>
                <a:extLst>
                  <a:ext uri="{0D108BD9-81ED-4DB2-BD59-A6C34878D82A}">
                    <a16:rowId xmlns:a16="http://schemas.microsoft.com/office/drawing/2014/main" val="546231649"/>
                  </a:ext>
                </a:extLst>
              </a:tr>
              <a:tr h="1767773">
                <a:tc>
                  <a:txBody>
                    <a:bodyPr/>
                    <a:lstStyle/>
                    <a:p>
                      <a:r>
                        <a:rPr lang="fr-FR" dirty="0" err="1">
                          <a:latin typeface="Roboto"/>
                        </a:rPr>
                        <a:t>Views</a:t>
                      </a:r>
                      <a:endParaRPr lang="fr-FR" dirty="0">
                        <a:latin typeface="Roboto"/>
                      </a:endParaRPr>
                    </a:p>
                  </a:txBody>
                  <a:tcPr/>
                </a:tc>
                <a:tc>
                  <a:txBody>
                    <a:bodyPr/>
                    <a:lstStyle/>
                    <a:p>
                      <a:pPr marL="0" indent="0">
                        <a:buFontTx/>
                        <a:buNone/>
                      </a:pPr>
                      <a:r>
                        <a:rPr lang="fr-FR" dirty="0">
                          <a:latin typeface="Roboto"/>
                        </a:rPr>
                        <a:t>- </a:t>
                      </a:r>
                      <a:r>
                        <a:rPr lang="fr-FR" dirty="0" err="1">
                          <a:latin typeface="Roboto"/>
                        </a:rPr>
                        <a:t>Views</a:t>
                      </a:r>
                      <a:r>
                        <a:rPr lang="fr-FR" dirty="0">
                          <a:latin typeface="Roboto"/>
                        </a:rPr>
                        <a:t> are </a:t>
                      </a:r>
                      <a:r>
                        <a:rPr lang="fr-FR" dirty="0" err="1">
                          <a:latin typeface="Roboto"/>
                        </a:rPr>
                        <a:t>logical</a:t>
                      </a:r>
                      <a:r>
                        <a:rPr lang="fr-FR" dirty="0">
                          <a:latin typeface="Roboto"/>
                        </a:rPr>
                        <a:t> and </a:t>
                      </a:r>
                      <a:r>
                        <a:rPr lang="fr-FR" dirty="0" err="1">
                          <a:latin typeface="Roboto"/>
                        </a:rPr>
                        <a:t>underlying</a:t>
                      </a:r>
                      <a:r>
                        <a:rPr lang="fr-FR" dirty="0">
                          <a:latin typeface="Roboto"/>
                        </a:rPr>
                        <a:t> </a:t>
                      </a:r>
                      <a:r>
                        <a:rPr lang="fr-FR" dirty="0" err="1">
                          <a:latin typeface="Roboto"/>
                        </a:rPr>
                        <a:t>query</a:t>
                      </a:r>
                      <a:r>
                        <a:rPr lang="fr-FR" dirty="0">
                          <a:latin typeface="Roboto"/>
                        </a:rPr>
                        <a:t> </a:t>
                      </a:r>
                      <a:r>
                        <a:rPr lang="fr-FR" dirty="0" err="1">
                          <a:latin typeface="Roboto"/>
                        </a:rPr>
                        <a:t>will</a:t>
                      </a:r>
                      <a:r>
                        <a:rPr lang="fr-FR" dirty="0">
                          <a:latin typeface="Roboto"/>
                        </a:rPr>
                        <a:t> </a:t>
                      </a:r>
                      <a:r>
                        <a:rPr lang="fr-FR" dirty="0" err="1">
                          <a:latin typeface="Roboto"/>
                        </a:rPr>
                        <a:t>execute</a:t>
                      </a:r>
                      <a:r>
                        <a:rPr lang="fr-FR" dirty="0">
                          <a:latin typeface="Roboto"/>
                        </a:rPr>
                        <a:t> </a:t>
                      </a:r>
                      <a:r>
                        <a:rPr lang="fr-FR" dirty="0" err="1">
                          <a:latin typeface="Roboto"/>
                        </a:rPr>
                        <a:t>each</a:t>
                      </a:r>
                      <a:r>
                        <a:rPr lang="fr-FR" dirty="0">
                          <a:latin typeface="Roboto"/>
                        </a:rPr>
                        <a:t> time </a:t>
                      </a:r>
                      <a:r>
                        <a:rPr lang="fr-FR" dirty="0" err="1">
                          <a:latin typeface="Roboto"/>
                        </a:rPr>
                        <a:t>view</a:t>
                      </a:r>
                      <a:r>
                        <a:rPr lang="fr-FR" dirty="0">
                          <a:latin typeface="Roboto"/>
                        </a:rPr>
                        <a:t> </a:t>
                      </a:r>
                      <a:r>
                        <a:rPr lang="fr-FR" dirty="0" err="1">
                          <a:latin typeface="Roboto"/>
                        </a:rPr>
                        <a:t>is</a:t>
                      </a:r>
                      <a:r>
                        <a:rPr lang="fr-FR" dirty="0">
                          <a:latin typeface="Roboto"/>
                        </a:rPr>
                        <a:t> </a:t>
                      </a:r>
                      <a:r>
                        <a:rPr lang="fr-FR" dirty="0" err="1">
                          <a:latin typeface="Roboto"/>
                        </a:rPr>
                        <a:t>accessed</a:t>
                      </a:r>
                      <a:r>
                        <a:rPr lang="fr-FR" dirty="0">
                          <a:latin typeface="Roboto"/>
                        </a:rPr>
                        <a:t> (</a:t>
                      </a:r>
                      <a:r>
                        <a:rPr lang="fr-FR" dirty="0" err="1">
                          <a:latin typeface="Roboto"/>
                        </a:rPr>
                        <a:t>billing</a:t>
                      </a:r>
                      <a:r>
                        <a:rPr lang="fr-FR" dirty="0">
                          <a:latin typeface="Roboto"/>
                        </a:rPr>
                        <a:t>)</a:t>
                      </a:r>
                    </a:p>
                    <a:p>
                      <a:pPr marL="0" indent="0">
                        <a:buFontTx/>
                        <a:buNone/>
                      </a:pPr>
                      <a:r>
                        <a:rPr lang="fr-FR" dirty="0">
                          <a:latin typeface="Roboto"/>
                        </a:rPr>
                        <a:t>- </a:t>
                      </a:r>
                      <a:r>
                        <a:rPr lang="fr-FR" dirty="0" err="1">
                          <a:latin typeface="Roboto"/>
                        </a:rPr>
                        <a:t>Can’t</a:t>
                      </a:r>
                      <a:r>
                        <a:rPr lang="fr-FR" dirty="0">
                          <a:latin typeface="Roboto"/>
                        </a:rPr>
                        <a:t> </a:t>
                      </a:r>
                      <a:r>
                        <a:rPr lang="fr-FR" dirty="0" err="1">
                          <a:latin typeface="Roboto"/>
                        </a:rPr>
                        <a:t>assign</a:t>
                      </a:r>
                      <a:r>
                        <a:rPr lang="fr-FR" dirty="0">
                          <a:latin typeface="Roboto"/>
                        </a:rPr>
                        <a:t> </a:t>
                      </a:r>
                      <a:r>
                        <a:rPr lang="fr-FR" dirty="0" err="1">
                          <a:latin typeface="Roboto"/>
                        </a:rPr>
                        <a:t>access</a:t>
                      </a:r>
                      <a:r>
                        <a:rPr lang="fr-FR" dirty="0">
                          <a:latin typeface="Roboto"/>
                        </a:rPr>
                        <a:t> control (</a:t>
                      </a:r>
                      <a:r>
                        <a:rPr lang="fr-FR" dirty="0" err="1">
                          <a:latin typeface="Roboto"/>
                        </a:rPr>
                        <a:t>based</a:t>
                      </a:r>
                      <a:r>
                        <a:rPr lang="fr-FR" dirty="0">
                          <a:latin typeface="Roboto"/>
                        </a:rPr>
                        <a:t> on user running </a:t>
                      </a:r>
                      <a:r>
                        <a:rPr lang="fr-FR" dirty="0" err="1">
                          <a:latin typeface="Roboto"/>
                        </a:rPr>
                        <a:t>view</a:t>
                      </a:r>
                      <a:r>
                        <a:rPr lang="fr-FR" dirty="0">
                          <a:latin typeface="Roboto"/>
                        </a:rPr>
                        <a:t>)</a:t>
                      </a:r>
                    </a:p>
                    <a:p>
                      <a:pPr marL="0" indent="0">
                        <a:buFontTx/>
                        <a:buNone/>
                      </a:pPr>
                      <a:r>
                        <a:rPr lang="fr-FR" dirty="0">
                          <a:latin typeface="Roboto"/>
                        </a:rPr>
                        <a:t>- </a:t>
                      </a:r>
                      <a:r>
                        <a:rPr lang="fr-FR" dirty="0" err="1">
                          <a:latin typeface="Roboto"/>
                        </a:rPr>
                        <a:t>Can’t</a:t>
                      </a:r>
                      <a:r>
                        <a:rPr lang="fr-FR" dirty="0">
                          <a:latin typeface="Roboto"/>
                        </a:rPr>
                        <a:t> mix standard and </a:t>
                      </a:r>
                      <a:r>
                        <a:rPr lang="fr-FR" dirty="0" err="1">
                          <a:latin typeface="Roboto"/>
                        </a:rPr>
                        <a:t>legacy</a:t>
                      </a:r>
                      <a:r>
                        <a:rPr lang="fr-FR" dirty="0">
                          <a:latin typeface="Roboto"/>
                        </a:rPr>
                        <a:t> (</a:t>
                      </a:r>
                      <a:r>
                        <a:rPr lang="fr-FR" dirty="0" err="1">
                          <a:latin typeface="Roboto"/>
                        </a:rPr>
                        <a:t>eg</a:t>
                      </a:r>
                      <a:r>
                        <a:rPr lang="fr-FR" dirty="0">
                          <a:latin typeface="Roboto"/>
                        </a:rPr>
                        <a:t> standard SQL </a:t>
                      </a:r>
                      <a:r>
                        <a:rPr lang="fr-FR" dirty="0" err="1">
                          <a:latin typeface="Roboto"/>
                        </a:rPr>
                        <a:t>query</a:t>
                      </a:r>
                      <a:r>
                        <a:rPr lang="fr-FR" dirty="0">
                          <a:latin typeface="Roboto"/>
                        </a:rPr>
                        <a:t> </a:t>
                      </a:r>
                      <a:r>
                        <a:rPr lang="fr-FR" dirty="0" err="1">
                          <a:latin typeface="Roboto"/>
                        </a:rPr>
                        <a:t>can’t</a:t>
                      </a:r>
                      <a:r>
                        <a:rPr lang="fr-FR" dirty="0">
                          <a:latin typeface="Roboto"/>
                        </a:rPr>
                        <a:t> </a:t>
                      </a:r>
                      <a:r>
                        <a:rPr lang="fr-FR" dirty="0" err="1">
                          <a:latin typeface="Roboto"/>
                        </a:rPr>
                        <a:t>access</a:t>
                      </a:r>
                      <a:r>
                        <a:rPr lang="fr-FR" dirty="0">
                          <a:latin typeface="Roboto"/>
                        </a:rPr>
                        <a:t> </a:t>
                      </a:r>
                      <a:r>
                        <a:rPr lang="fr-FR" dirty="0" err="1">
                          <a:latin typeface="Roboto"/>
                        </a:rPr>
                        <a:t>legacy</a:t>
                      </a:r>
                      <a:r>
                        <a:rPr lang="fr-FR" dirty="0">
                          <a:latin typeface="Roboto"/>
                        </a:rPr>
                        <a:t> </a:t>
                      </a:r>
                      <a:r>
                        <a:rPr lang="fr-FR" dirty="0" err="1">
                          <a:latin typeface="Roboto"/>
                        </a:rPr>
                        <a:t>view</a:t>
                      </a:r>
                      <a:r>
                        <a:rPr lang="fr-FR" dirty="0">
                          <a:latin typeface="Roboto"/>
                        </a:rPr>
                        <a:t>)</a:t>
                      </a:r>
                    </a:p>
                    <a:p>
                      <a:pPr marL="0" indent="0">
                        <a:buFontTx/>
                        <a:buNone/>
                      </a:pPr>
                      <a:r>
                        <a:rPr lang="fr-FR" dirty="0">
                          <a:latin typeface="Roboto"/>
                        </a:rPr>
                        <a:t>- No UDF and No </a:t>
                      </a:r>
                      <a:r>
                        <a:rPr lang="fr-FR" dirty="0" err="1">
                          <a:latin typeface="Roboto"/>
                        </a:rPr>
                        <a:t>Wildcard</a:t>
                      </a:r>
                      <a:r>
                        <a:rPr lang="fr-FR" dirty="0">
                          <a:latin typeface="Roboto"/>
                        </a:rPr>
                        <a:t> table </a:t>
                      </a:r>
                      <a:r>
                        <a:rPr lang="fr-FR" dirty="0" err="1">
                          <a:latin typeface="Roboto"/>
                        </a:rPr>
                        <a:t>references</a:t>
                      </a:r>
                      <a:r>
                        <a:rPr lang="fr-FR" dirty="0">
                          <a:latin typeface="Roboto"/>
                        </a:rPr>
                        <a:t> </a:t>
                      </a:r>
                      <a:r>
                        <a:rPr lang="fr-FR" dirty="0" err="1">
                          <a:latin typeface="Roboto"/>
                        </a:rPr>
                        <a:t>allowed</a:t>
                      </a:r>
                      <a:endParaRPr lang="fr-FR" dirty="0">
                        <a:latin typeface="Roboto"/>
                      </a:endParaRPr>
                    </a:p>
                    <a:p>
                      <a:pPr marL="0" indent="0">
                        <a:buFontTx/>
                        <a:buNone/>
                      </a:pPr>
                      <a:r>
                        <a:rPr lang="fr-FR" dirty="0">
                          <a:latin typeface="Roboto"/>
                        </a:rPr>
                        <a:t>- Limit of 2500 </a:t>
                      </a:r>
                      <a:r>
                        <a:rPr lang="fr-FR" b="1" dirty="0" err="1">
                          <a:latin typeface="Roboto"/>
                        </a:rPr>
                        <a:t>authorised</a:t>
                      </a:r>
                      <a:r>
                        <a:rPr lang="fr-FR" b="1" dirty="0">
                          <a:latin typeface="Roboto"/>
                        </a:rPr>
                        <a:t> </a:t>
                      </a:r>
                      <a:r>
                        <a:rPr lang="fr-FR" b="1" dirty="0" err="1">
                          <a:latin typeface="Roboto"/>
                        </a:rPr>
                        <a:t>views</a:t>
                      </a:r>
                      <a:r>
                        <a:rPr lang="fr-FR" dirty="0">
                          <a:latin typeface="Roboto"/>
                        </a:rPr>
                        <a:t> per </a:t>
                      </a:r>
                      <a:r>
                        <a:rPr lang="fr-FR" dirty="0" err="1">
                          <a:latin typeface="Roboto"/>
                        </a:rPr>
                        <a:t>dataset</a:t>
                      </a:r>
                      <a:endParaRPr lang="fr-FR" dirty="0">
                        <a:latin typeface="Roboto"/>
                      </a:endParaRPr>
                    </a:p>
                    <a:p>
                      <a:pPr marL="0" indent="0">
                        <a:buFontTx/>
                        <a:buNone/>
                      </a:pPr>
                      <a:endParaRPr lang="fr-FR" dirty="0">
                        <a:latin typeface="Roboto"/>
                      </a:endParaRPr>
                    </a:p>
                  </a:txBody>
                  <a:tcPr/>
                </a:tc>
                <a:extLst>
                  <a:ext uri="{0D108BD9-81ED-4DB2-BD59-A6C34878D82A}">
                    <a16:rowId xmlns:a16="http://schemas.microsoft.com/office/drawing/2014/main" val="1717194689"/>
                  </a:ext>
                </a:extLst>
              </a:tr>
              <a:tr h="1767773">
                <a:tc>
                  <a:txBody>
                    <a:bodyPr/>
                    <a:lstStyle/>
                    <a:p>
                      <a:r>
                        <a:rPr lang="fr-FR" dirty="0" err="1">
                          <a:latin typeface="Roboto"/>
                        </a:rPr>
                        <a:t>Paritioned</a:t>
                      </a:r>
                      <a:r>
                        <a:rPr lang="fr-FR" dirty="0">
                          <a:latin typeface="Roboto"/>
                        </a:rPr>
                        <a:t> tables</a:t>
                      </a:r>
                    </a:p>
                  </a:txBody>
                  <a:tcPr/>
                </a:tc>
                <a:tc>
                  <a:txBody>
                    <a:bodyPr/>
                    <a:lstStyle/>
                    <a:p>
                      <a:pPr marL="0" indent="0">
                        <a:buFontTx/>
                        <a:buNone/>
                      </a:pPr>
                      <a:r>
                        <a:rPr lang="fr-FR" sz="1800" kern="1200" dirty="0">
                          <a:solidFill>
                            <a:schemeClr val="dk1"/>
                          </a:solidFill>
                          <a:latin typeface="Roboto"/>
                          <a:ea typeface="+mn-ea"/>
                          <a:cs typeface="+mn-cs"/>
                        </a:rPr>
                        <a:t>- </a:t>
                      </a:r>
                      <a:r>
                        <a:rPr lang="fr-FR" sz="1800" kern="1200" dirty="0" err="1">
                          <a:solidFill>
                            <a:schemeClr val="dk1"/>
                          </a:solidFill>
                          <a:latin typeface="Roboto"/>
                          <a:ea typeface="+mn-ea"/>
                          <a:cs typeface="+mn-cs"/>
                        </a:rPr>
                        <a:t>Special</a:t>
                      </a:r>
                      <a:r>
                        <a:rPr lang="fr-FR" sz="1800" kern="1200" dirty="0">
                          <a:solidFill>
                            <a:schemeClr val="dk1"/>
                          </a:solidFill>
                          <a:latin typeface="Roboto"/>
                          <a:ea typeface="+mn-ea"/>
                          <a:cs typeface="+mn-cs"/>
                        </a:rPr>
                        <a:t> table </a:t>
                      </a:r>
                      <a:r>
                        <a:rPr lang="fr-FR" sz="1800" kern="1200" dirty="0" err="1">
                          <a:solidFill>
                            <a:schemeClr val="dk1"/>
                          </a:solidFill>
                          <a:latin typeface="Roboto"/>
                          <a:ea typeface="+mn-ea"/>
                          <a:cs typeface="+mn-cs"/>
                        </a:rPr>
                        <a:t>with</a:t>
                      </a:r>
                      <a:r>
                        <a:rPr lang="fr-FR" sz="1800" kern="1200" dirty="0">
                          <a:solidFill>
                            <a:schemeClr val="dk1"/>
                          </a:solidFill>
                          <a:latin typeface="Roboto"/>
                          <a:ea typeface="+mn-ea"/>
                          <a:cs typeface="+mn-cs"/>
                        </a:rPr>
                        <a:t> auto partition &amp; BQ </a:t>
                      </a:r>
                      <a:r>
                        <a:rPr lang="fr-FR" sz="1800" kern="1200" dirty="0" err="1">
                          <a:solidFill>
                            <a:schemeClr val="dk1"/>
                          </a:solidFill>
                          <a:latin typeface="Roboto"/>
                          <a:ea typeface="+mn-ea"/>
                          <a:cs typeface="+mn-cs"/>
                        </a:rPr>
                        <a:t>create</a:t>
                      </a:r>
                      <a:r>
                        <a:rPr lang="fr-FR" sz="1800" kern="1200" dirty="0">
                          <a:solidFill>
                            <a:schemeClr val="dk1"/>
                          </a:solidFill>
                          <a:latin typeface="Roboto"/>
                          <a:ea typeface="+mn-ea"/>
                          <a:cs typeface="+mn-cs"/>
                        </a:rPr>
                        <a:t> </a:t>
                      </a:r>
                      <a:r>
                        <a:rPr lang="fr-FR" sz="1800" kern="1200" dirty="0" err="1">
                          <a:solidFill>
                            <a:schemeClr val="dk1"/>
                          </a:solidFill>
                          <a:latin typeface="Roboto"/>
                          <a:ea typeface="+mn-ea"/>
                          <a:cs typeface="+mn-cs"/>
                        </a:rPr>
                        <a:t>automatically</a:t>
                      </a:r>
                      <a:r>
                        <a:rPr lang="fr-FR" sz="1800" kern="1200" dirty="0">
                          <a:solidFill>
                            <a:schemeClr val="dk1"/>
                          </a:solidFill>
                          <a:latin typeface="Roboto"/>
                          <a:ea typeface="+mn-ea"/>
                          <a:cs typeface="+mn-cs"/>
                        </a:rPr>
                        <a:t> date partitions.</a:t>
                      </a:r>
                    </a:p>
                    <a:p>
                      <a:pPr marL="0" indent="0">
                        <a:buFontTx/>
                        <a:buNone/>
                      </a:pPr>
                      <a:r>
                        <a:rPr lang="fr-FR" sz="1800" kern="1200" dirty="0">
                          <a:solidFill>
                            <a:schemeClr val="dk1"/>
                          </a:solidFill>
                          <a:latin typeface="Roboto"/>
                          <a:ea typeface="+mn-ea"/>
                          <a:cs typeface="+mn-cs"/>
                        </a:rPr>
                        <a:t>- Manual </a:t>
                      </a:r>
                      <a:r>
                        <a:rPr lang="fr-FR" sz="1800" kern="1200" dirty="0" err="1">
                          <a:solidFill>
                            <a:schemeClr val="dk1"/>
                          </a:solidFill>
                          <a:latin typeface="Roboto"/>
                          <a:ea typeface="+mn-ea"/>
                          <a:cs typeface="+mn-cs"/>
                        </a:rPr>
                        <a:t>partitioning</a:t>
                      </a:r>
                      <a:r>
                        <a:rPr lang="fr-FR" sz="1800" kern="1200" dirty="0">
                          <a:solidFill>
                            <a:schemeClr val="dk1"/>
                          </a:solidFill>
                          <a:latin typeface="Roboto"/>
                          <a:ea typeface="+mn-ea"/>
                          <a:cs typeface="+mn-cs"/>
                        </a:rPr>
                        <a:t> = performance </a:t>
                      </a:r>
                      <a:r>
                        <a:rPr lang="fr-FR" sz="1800" kern="1200" dirty="0" err="1">
                          <a:solidFill>
                            <a:schemeClr val="dk1"/>
                          </a:solidFill>
                          <a:latin typeface="Roboto"/>
                          <a:ea typeface="+mn-ea"/>
                          <a:cs typeface="+mn-cs"/>
                        </a:rPr>
                        <a:t>descrease</a:t>
                      </a:r>
                      <a:endParaRPr lang="fr-FR" sz="1800" kern="1200" dirty="0">
                        <a:solidFill>
                          <a:schemeClr val="dk1"/>
                        </a:solidFill>
                        <a:latin typeface="Roboto"/>
                        <a:ea typeface="+mn-ea"/>
                        <a:cs typeface="+mn-cs"/>
                      </a:endParaRPr>
                    </a:p>
                    <a:p>
                      <a:pPr marL="0" indent="0">
                        <a:buFontTx/>
                        <a:buNone/>
                      </a:pPr>
                      <a:r>
                        <a:rPr lang="fr-FR" sz="1800" kern="1200" dirty="0">
                          <a:solidFill>
                            <a:schemeClr val="dk1"/>
                          </a:solidFill>
                          <a:latin typeface="Roboto"/>
                          <a:ea typeface="+mn-ea"/>
                          <a:cs typeface="+mn-cs"/>
                        </a:rPr>
                        <a:t>- Need to </a:t>
                      </a:r>
                      <a:r>
                        <a:rPr lang="fr-FR" sz="1800" kern="1200" dirty="0" err="1">
                          <a:solidFill>
                            <a:schemeClr val="dk1"/>
                          </a:solidFill>
                          <a:latin typeface="Roboto"/>
                          <a:ea typeface="+mn-ea"/>
                          <a:cs typeface="+mn-cs"/>
                        </a:rPr>
                        <a:t>declare</a:t>
                      </a:r>
                      <a:r>
                        <a:rPr lang="fr-FR" sz="1800" kern="1200" dirty="0">
                          <a:solidFill>
                            <a:schemeClr val="dk1"/>
                          </a:solidFill>
                          <a:latin typeface="Roboto"/>
                          <a:ea typeface="+mn-ea"/>
                          <a:cs typeface="+mn-cs"/>
                        </a:rPr>
                        <a:t> table as </a:t>
                      </a:r>
                      <a:r>
                        <a:rPr lang="fr-FR" sz="1800" kern="1200" dirty="0" err="1">
                          <a:solidFill>
                            <a:schemeClr val="dk1"/>
                          </a:solidFill>
                          <a:latin typeface="Roboto"/>
                          <a:ea typeface="+mn-ea"/>
                          <a:cs typeface="+mn-cs"/>
                        </a:rPr>
                        <a:t>partitioned</a:t>
                      </a:r>
                      <a:r>
                        <a:rPr lang="fr-FR" sz="1800" kern="1200" dirty="0">
                          <a:solidFill>
                            <a:schemeClr val="dk1"/>
                          </a:solidFill>
                          <a:latin typeface="Roboto"/>
                          <a:ea typeface="+mn-ea"/>
                          <a:cs typeface="+mn-cs"/>
                        </a:rPr>
                        <a:t> at </a:t>
                      </a:r>
                      <a:r>
                        <a:rPr lang="fr-FR" sz="1800" kern="1200" dirty="0" err="1">
                          <a:solidFill>
                            <a:schemeClr val="dk1"/>
                          </a:solidFill>
                          <a:latin typeface="Roboto"/>
                          <a:ea typeface="+mn-ea"/>
                          <a:cs typeface="+mn-cs"/>
                        </a:rPr>
                        <a:t>creation</a:t>
                      </a:r>
                      <a:r>
                        <a:rPr lang="fr-FR" sz="1800" kern="1200" dirty="0">
                          <a:solidFill>
                            <a:schemeClr val="dk1"/>
                          </a:solidFill>
                          <a:latin typeface="Roboto"/>
                          <a:ea typeface="+mn-ea"/>
                          <a:cs typeface="+mn-cs"/>
                        </a:rPr>
                        <a:t> time</a:t>
                      </a:r>
                    </a:p>
                    <a:p>
                      <a:pPr marL="0" indent="0">
                        <a:buFontTx/>
                        <a:buNone/>
                      </a:pPr>
                      <a:r>
                        <a:rPr lang="fr-FR" sz="1800" kern="1200" dirty="0">
                          <a:solidFill>
                            <a:schemeClr val="dk1"/>
                          </a:solidFill>
                          <a:latin typeface="Roboto"/>
                          <a:ea typeface="+mn-ea"/>
                          <a:cs typeface="+mn-cs"/>
                        </a:rPr>
                        <a:t>- No </a:t>
                      </a:r>
                      <a:r>
                        <a:rPr lang="fr-FR" sz="1800" kern="1200" dirty="0" err="1">
                          <a:solidFill>
                            <a:schemeClr val="dk1"/>
                          </a:solidFill>
                          <a:latin typeface="Roboto"/>
                          <a:ea typeface="+mn-ea"/>
                          <a:cs typeface="+mn-cs"/>
                        </a:rPr>
                        <a:t>need</a:t>
                      </a:r>
                      <a:r>
                        <a:rPr lang="fr-FR" sz="1800" kern="1200" dirty="0">
                          <a:solidFill>
                            <a:schemeClr val="dk1"/>
                          </a:solidFill>
                          <a:latin typeface="Roboto"/>
                          <a:ea typeface="+mn-ea"/>
                          <a:cs typeface="+mn-cs"/>
                        </a:rPr>
                        <a:t> to </a:t>
                      </a:r>
                      <a:r>
                        <a:rPr lang="fr-FR" sz="1800" kern="1200" dirty="0" err="1">
                          <a:solidFill>
                            <a:schemeClr val="dk1"/>
                          </a:solidFill>
                          <a:latin typeface="Roboto"/>
                          <a:ea typeface="+mn-ea"/>
                          <a:cs typeface="+mn-cs"/>
                        </a:rPr>
                        <a:t>specify</a:t>
                      </a:r>
                      <a:r>
                        <a:rPr lang="fr-FR" sz="1800" kern="1200" dirty="0">
                          <a:solidFill>
                            <a:schemeClr val="dk1"/>
                          </a:solidFill>
                          <a:latin typeface="Roboto"/>
                          <a:ea typeface="+mn-ea"/>
                          <a:cs typeface="+mn-cs"/>
                        </a:rPr>
                        <a:t> </a:t>
                      </a:r>
                      <a:r>
                        <a:rPr lang="fr-FR" sz="1800" kern="1200" dirty="0" err="1">
                          <a:solidFill>
                            <a:schemeClr val="dk1"/>
                          </a:solidFill>
                          <a:latin typeface="Roboto"/>
                          <a:ea typeface="+mn-ea"/>
                          <a:cs typeface="+mn-cs"/>
                        </a:rPr>
                        <a:t>schema</a:t>
                      </a:r>
                      <a:r>
                        <a:rPr lang="fr-FR" sz="1800" kern="1200" dirty="0">
                          <a:solidFill>
                            <a:schemeClr val="dk1"/>
                          </a:solidFill>
                          <a:latin typeface="Roboto"/>
                          <a:ea typeface="+mn-ea"/>
                          <a:cs typeface="+mn-cs"/>
                        </a:rPr>
                        <a:t> (can do </a:t>
                      </a:r>
                      <a:r>
                        <a:rPr lang="fr-FR" sz="1800" kern="1200" dirty="0" err="1">
                          <a:solidFill>
                            <a:schemeClr val="dk1"/>
                          </a:solidFill>
                          <a:latin typeface="Roboto"/>
                          <a:ea typeface="+mn-ea"/>
                          <a:cs typeface="+mn-cs"/>
                        </a:rPr>
                        <a:t>while</a:t>
                      </a:r>
                      <a:r>
                        <a:rPr lang="fr-FR" sz="1800" kern="1200" dirty="0">
                          <a:solidFill>
                            <a:schemeClr val="dk1"/>
                          </a:solidFill>
                          <a:latin typeface="Roboto"/>
                          <a:ea typeface="+mn-ea"/>
                          <a:cs typeface="+mn-cs"/>
                        </a:rPr>
                        <a:t> </a:t>
                      </a:r>
                      <a:r>
                        <a:rPr lang="fr-FR" sz="1800" kern="1200" dirty="0" err="1">
                          <a:solidFill>
                            <a:schemeClr val="dk1"/>
                          </a:solidFill>
                          <a:latin typeface="Roboto"/>
                          <a:ea typeface="+mn-ea"/>
                          <a:cs typeface="+mn-cs"/>
                        </a:rPr>
                        <a:t>loading</a:t>
                      </a:r>
                      <a:r>
                        <a:rPr lang="fr-FR" sz="1800" kern="1200" dirty="0">
                          <a:solidFill>
                            <a:schemeClr val="dk1"/>
                          </a:solidFill>
                          <a:latin typeface="Roboto"/>
                          <a:ea typeface="+mn-ea"/>
                          <a:cs typeface="+mn-cs"/>
                        </a:rPr>
                        <a:t> data)</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200" dirty="0">
                          <a:solidFill>
                            <a:schemeClr val="dk1"/>
                          </a:solidFill>
                          <a:latin typeface="Roboto"/>
                          <a:ea typeface="+mn-ea"/>
                          <a:cs typeface="+mn-cs"/>
                        </a:rPr>
                        <a:t>- Limit of 2500 tables per </a:t>
                      </a:r>
                      <a:r>
                        <a:rPr lang="fr-FR" sz="1800" kern="1200" dirty="0" err="1">
                          <a:solidFill>
                            <a:schemeClr val="dk1"/>
                          </a:solidFill>
                          <a:latin typeface="Roboto"/>
                          <a:ea typeface="+mn-ea"/>
                          <a:cs typeface="+mn-cs"/>
                        </a:rPr>
                        <a:t>query</a:t>
                      </a:r>
                      <a:r>
                        <a:rPr lang="fr-FR" sz="1800" kern="1200" dirty="0">
                          <a:solidFill>
                            <a:schemeClr val="dk1"/>
                          </a:solidFill>
                          <a:latin typeface="Roboto"/>
                          <a:ea typeface="+mn-ea"/>
                          <a:cs typeface="+mn-cs"/>
                        </a:rPr>
                        <a:t> </a:t>
                      </a:r>
                      <a:r>
                        <a:rPr lang="fr-FR" sz="1800" kern="1200" dirty="0" err="1">
                          <a:solidFill>
                            <a:schemeClr val="dk1"/>
                          </a:solidFill>
                          <a:latin typeface="Roboto"/>
                          <a:ea typeface="+mn-ea"/>
                          <a:cs typeface="+mn-cs"/>
                        </a:rPr>
                        <a:t>doesn’t</a:t>
                      </a:r>
                      <a:r>
                        <a:rPr lang="fr-FR" sz="1800" kern="1200" dirty="0">
                          <a:solidFill>
                            <a:schemeClr val="dk1"/>
                          </a:solidFill>
                          <a:latin typeface="Roboto"/>
                          <a:ea typeface="+mn-ea"/>
                          <a:cs typeface="+mn-cs"/>
                        </a:rPr>
                        <a:t> </a:t>
                      </a:r>
                      <a:r>
                        <a:rPr lang="fr-FR" sz="1800" kern="1200" dirty="0" err="1">
                          <a:solidFill>
                            <a:schemeClr val="dk1"/>
                          </a:solidFill>
                          <a:latin typeface="Roboto"/>
                          <a:ea typeface="+mn-ea"/>
                          <a:cs typeface="+mn-cs"/>
                        </a:rPr>
                        <a:t>apply</a:t>
                      </a:r>
                      <a:r>
                        <a:rPr lang="fr-FR" sz="1800" kern="1200" dirty="0">
                          <a:solidFill>
                            <a:schemeClr val="dk1"/>
                          </a:solidFill>
                          <a:latin typeface="Roboto"/>
                          <a:ea typeface="+mn-ea"/>
                          <a:cs typeface="+mn-cs"/>
                        </a:rPr>
                        <a:t> </a:t>
                      </a:r>
                      <a:r>
                        <a:rPr lang="fr-FR" sz="1800" kern="1200" dirty="0" err="1">
                          <a:solidFill>
                            <a:schemeClr val="dk1"/>
                          </a:solidFill>
                          <a:latin typeface="Roboto"/>
                          <a:ea typeface="+mn-ea"/>
                          <a:cs typeface="+mn-cs"/>
                        </a:rPr>
                        <a:t>her</a:t>
                      </a:r>
                      <a:endParaRPr lang="fr-FR" sz="1800" kern="1200" dirty="0">
                        <a:solidFill>
                          <a:schemeClr val="dk1"/>
                        </a:solidFill>
                        <a:latin typeface="Roboto"/>
                        <a:ea typeface="+mn-ea"/>
                        <a:cs typeface="+mn-cs"/>
                      </a:endParaRPr>
                    </a:p>
                  </a:txBody>
                  <a:tcPr/>
                </a:tc>
                <a:extLst>
                  <a:ext uri="{0D108BD9-81ED-4DB2-BD59-A6C34878D82A}">
                    <a16:rowId xmlns:a16="http://schemas.microsoft.com/office/drawing/2014/main" val="375159551"/>
                  </a:ext>
                </a:extLst>
              </a:tr>
              <a:tr h="1995873">
                <a:tc>
                  <a:txBody>
                    <a:bodyPr/>
                    <a:lstStyle/>
                    <a:p>
                      <a:r>
                        <a:rPr lang="fr-FR" dirty="0">
                          <a:latin typeface="Roboto"/>
                        </a:rPr>
                        <a:t>Slots</a:t>
                      </a:r>
                    </a:p>
                  </a:txBody>
                  <a:tcPr/>
                </a:tc>
                <a:tc>
                  <a:txBody>
                    <a:bodyPr/>
                    <a:lstStyle/>
                    <a:p>
                      <a:pPr marL="0" indent="0">
                        <a:buFontTx/>
                        <a:buNone/>
                      </a:pPr>
                      <a:r>
                        <a:rPr lang="fr-FR" sz="1800" kern="1200" dirty="0">
                          <a:solidFill>
                            <a:schemeClr val="dk1"/>
                          </a:solidFill>
                          <a:latin typeface="Roboto"/>
                          <a:ea typeface="+mn-ea"/>
                          <a:cs typeface="+mn-cs"/>
                        </a:rPr>
                        <a:t>- Unit of </a:t>
                      </a:r>
                      <a:r>
                        <a:rPr lang="fr-FR" sz="1800" kern="1200" dirty="0" err="1">
                          <a:solidFill>
                            <a:schemeClr val="dk1"/>
                          </a:solidFill>
                          <a:latin typeface="Roboto"/>
                          <a:ea typeface="+mn-ea"/>
                          <a:cs typeface="+mn-cs"/>
                        </a:rPr>
                        <a:t>computational</a:t>
                      </a:r>
                      <a:r>
                        <a:rPr lang="fr-FR" sz="1800" kern="1200" dirty="0">
                          <a:solidFill>
                            <a:schemeClr val="dk1"/>
                          </a:solidFill>
                          <a:latin typeface="Roboto"/>
                          <a:ea typeface="+mn-ea"/>
                          <a:cs typeface="+mn-cs"/>
                        </a:rPr>
                        <a:t> </a:t>
                      </a:r>
                      <a:r>
                        <a:rPr lang="fr-FR" sz="1800" kern="1200" dirty="0" err="1">
                          <a:solidFill>
                            <a:schemeClr val="dk1"/>
                          </a:solidFill>
                          <a:latin typeface="Roboto"/>
                          <a:ea typeface="+mn-ea"/>
                          <a:cs typeface="+mn-cs"/>
                        </a:rPr>
                        <a:t>capacity</a:t>
                      </a:r>
                      <a:r>
                        <a:rPr lang="fr-FR" sz="1800" kern="1200" dirty="0">
                          <a:solidFill>
                            <a:schemeClr val="dk1"/>
                          </a:solidFill>
                          <a:latin typeface="Roboto"/>
                          <a:ea typeface="+mn-ea"/>
                          <a:cs typeface="+mn-cs"/>
                        </a:rPr>
                        <a:t> </a:t>
                      </a:r>
                      <a:r>
                        <a:rPr lang="fr-FR" sz="1800" kern="1200" dirty="0" err="1">
                          <a:solidFill>
                            <a:schemeClr val="dk1"/>
                          </a:solidFill>
                          <a:latin typeface="Roboto"/>
                          <a:ea typeface="+mn-ea"/>
                          <a:cs typeface="+mn-cs"/>
                        </a:rPr>
                        <a:t>needed</a:t>
                      </a:r>
                      <a:r>
                        <a:rPr lang="fr-FR" sz="1800" kern="1200" dirty="0">
                          <a:solidFill>
                            <a:schemeClr val="dk1"/>
                          </a:solidFill>
                          <a:latin typeface="Roboto"/>
                          <a:ea typeface="+mn-ea"/>
                          <a:cs typeface="+mn-cs"/>
                        </a:rPr>
                        <a:t> to run </a:t>
                      </a:r>
                      <a:r>
                        <a:rPr lang="fr-FR" sz="1800" kern="1200" dirty="0" err="1">
                          <a:solidFill>
                            <a:schemeClr val="dk1"/>
                          </a:solidFill>
                          <a:latin typeface="Roboto"/>
                          <a:ea typeface="+mn-ea"/>
                          <a:cs typeface="+mn-cs"/>
                        </a:rPr>
                        <a:t>queries</a:t>
                      </a:r>
                      <a:endParaRPr lang="fr-FR" sz="1800" kern="1200" dirty="0">
                        <a:solidFill>
                          <a:schemeClr val="dk1"/>
                        </a:solidFill>
                        <a:latin typeface="Roboto"/>
                        <a:ea typeface="+mn-ea"/>
                        <a:cs typeface="+mn-cs"/>
                      </a:endParaRPr>
                    </a:p>
                    <a:p>
                      <a:pPr marL="0" indent="0">
                        <a:buFontTx/>
                        <a:buNone/>
                      </a:pPr>
                      <a:r>
                        <a:rPr lang="fr-FR" sz="1800" kern="1200" dirty="0">
                          <a:solidFill>
                            <a:schemeClr val="dk1"/>
                          </a:solidFill>
                          <a:latin typeface="Roboto"/>
                          <a:ea typeface="+mn-ea"/>
                          <a:cs typeface="+mn-cs"/>
                        </a:rPr>
                        <a:t>- Big </a:t>
                      </a:r>
                      <a:r>
                        <a:rPr lang="fr-FR" sz="1800" kern="1200" dirty="0" err="1">
                          <a:solidFill>
                            <a:schemeClr val="dk1"/>
                          </a:solidFill>
                          <a:latin typeface="Roboto"/>
                          <a:ea typeface="+mn-ea"/>
                          <a:cs typeface="+mn-cs"/>
                        </a:rPr>
                        <a:t>Query</a:t>
                      </a:r>
                      <a:r>
                        <a:rPr lang="fr-FR" sz="1800" kern="1200" dirty="0">
                          <a:solidFill>
                            <a:schemeClr val="dk1"/>
                          </a:solidFill>
                          <a:latin typeface="Roboto"/>
                          <a:ea typeface="+mn-ea"/>
                          <a:cs typeface="+mn-cs"/>
                        </a:rPr>
                        <a:t> </a:t>
                      </a:r>
                      <a:r>
                        <a:rPr lang="fr-FR" sz="1800" kern="1200" dirty="0" err="1">
                          <a:solidFill>
                            <a:schemeClr val="dk1"/>
                          </a:solidFill>
                          <a:latin typeface="Roboto"/>
                          <a:ea typeface="+mn-ea"/>
                          <a:cs typeface="+mn-cs"/>
                        </a:rPr>
                        <a:t>calculates</a:t>
                      </a:r>
                      <a:r>
                        <a:rPr lang="fr-FR" sz="1800" kern="1200" dirty="0">
                          <a:solidFill>
                            <a:schemeClr val="dk1"/>
                          </a:solidFill>
                          <a:latin typeface="Roboto"/>
                          <a:ea typeface="+mn-ea"/>
                          <a:cs typeface="+mn-cs"/>
                        </a:rPr>
                        <a:t> on basis of </a:t>
                      </a:r>
                      <a:r>
                        <a:rPr lang="fr-FR" sz="1800" kern="1200" dirty="0" err="1">
                          <a:solidFill>
                            <a:schemeClr val="dk1"/>
                          </a:solidFill>
                          <a:latin typeface="Roboto"/>
                          <a:ea typeface="+mn-ea"/>
                          <a:cs typeface="+mn-cs"/>
                        </a:rPr>
                        <a:t>query</a:t>
                      </a:r>
                      <a:r>
                        <a:rPr lang="fr-FR" sz="1800" kern="1200" dirty="0">
                          <a:solidFill>
                            <a:schemeClr val="dk1"/>
                          </a:solidFill>
                          <a:latin typeface="Roboto"/>
                          <a:ea typeface="+mn-ea"/>
                          <a:cs typeface="+mn-cs"/>
                        </a:rPr>
                        <a:t> size and </a:t>
                      </a:r>
                      <a:r>
                        <a:rPr lang="fr-FR" sz="1800" kern="1200" dirty="0" err="1">
                          <a:solidFill>
                            <a:schemeClr val="dk1"/>
                          </a:solidFill>
                          <a:latin typeface="Roboto"/>
                          <a:ea typeface="+mn-ea"/>
                          <a:cs typeface="+mn-cs"/>
                        </a:rPr>
                        <a:t>complexity</a:t>
                      </a:r>
                      <a:endParaRPr lang="fr-FR" sz="1800" kern="1200" dirty="0">
                        <a:solidFill>
                          <a:schemeClr val="dk1"/>
                        </a:solidFill>
                        <a:latin typeface="Roboto"/>
                        <a:ea typeface="+mn-ea"/>
                        <a:cs typeface="+mn-cs"/>
                      </a:endParaRPr>
                    </a:p>
                    <a:p>
                      <a:pPr marL="0" indent="0">
                        <a:buFontTx/>
                        <a:buNone/>
                      </a:pPr>
                      <a:r>
                        <a:rPr lang="fr-FR" sz="1800" kern="1200" dirty="0">
                          <a:solidFill>
                            <a:schemeClr val="dk1"/>
                          </a:solidFill>
                          <a:latin typeface="Roboto"/>
                          <a:ea typeface="+mn-ea"/>
                          <a:cs typeface="+mn-cs"/>
                        </a:rPr>
                        <a:t>- </a:t>
                      </a:r>
                      <a:r>
                        <a:rPr lang="fr-FR" sz="1800" kern="1200" dirty="0" err="1">
                          <a:solidFill>
                            <a:schemeClr val="dk1"/>
                          </a:solidFill>
                          <a:latin typeface="Roboto"/>
                          <a:ea typeface="+mn-ea"/>
                          <a:cs typeface="+mn-cs"/>
                        </a:rPr>
                        <a:t>Usualy</a:t>
                      </a:r>
                      <a:r>
                        <a:rPr lang="fr-FR" sz="1800" kern="1200" dirty="0">
                          <a:solidFill>
                            <a:schemeClr val="dk1"/>
                          </a:solidFill>
                          <a:latin typeface="Roboto"/>
                          <a:ea typeface="+mn-ea"/>
                          <a:cs typeface="+mn-cs"/>
                        </a:rPr>
                        <a:t> default slots </a:t>
                      </a:r>
                      <a:r>
                        <a:rPr lang="fr-FR" sz="1800" kern="1200" dirty="0" err="1">
                          <a:solidFill>
                            <a:schemeClr val="dk1"/>
                          </a:solidFill>
                          <a:latin typeface="Roboto"/>
                          <a:ea typeface="+mn-ea"/>
                          <a:cs typeface="+mn-cs"/>
                        </a:rPr>
                        <a:t>sufficient</a:t>
                      </a:r>
                      <a:endParaRPr lang="fr-FR" sz="1800" kern="1200" dirty="0">
                        <a:solidFill>
                          <a:schemeClr val="dk1"/>
                        </a:solidFill>
                        <a:latin typeface="Roboto"/>
                        <a:ea typeface="+mn-ea"/>
                        <a:cs typeface="+mn-cs"/>
                      </a:endParaRPr>
                    </a:p>
                    <a:p>
                      <a:pPr marL="0" indent="0">
                        <a:buFontTx/>
                        <a:buNone/>
                      </a:pPr>
                      <a:r>
                        <a:rPr lang="fr-FR" sz="1800" kern="1200" dirty="0">
                          <a:solidFill>
                            <a:schemeClr val="dk1"/>
                          </a:solidFill>
                          <a:latin typeface="Roboto"/>
                          <a:ea typeface="+mn-ea"/>
                          <a:cs typeface="+mn-cs"/>
                        </a:rPr>
                        <a:t>- </a:t>
                      </a:r>
                      <a:r>
                        <a:rPr lang="fr-FR" sz="1800" kern="1200" dirty="0" err="1">
                          <a:solidFill>
                            <a:schemeClr val="dk1"/>
                          </a:solidFill>
                          <a:latin typeface="Roboto"/>
                          <a:ea typeface="+mn-ea"/>
                          <a:cs typeface="+mn-cs"/>
                        </a:rPr>
                        <a:t>Might</a:t>
                      </a:r>
                      <a:r>
                        <a:rPr lang="fr-FR" sz="1800" kern="1200" dirty="0">
                          <a:solidFill>
                            <a:schemeClr val="dk1"/>
                          </a:solidFill>
                          <a:latin typeface="Roboto"/>
                          <a:ea typeface="+mn-ea"/>
                          <a:cs typeface="+mn-cs"/>
                        </a:rPr>
                        <a:t> </a:t>
                      </a:r>
                      <a:r>
                        <a:rPr lang="fr-FR" sz="1800" kern="1200" dirty="0" err="1">
                          <a:solidFill>
                            <a:schemeClr val="dk1"/>
                          </a:solidFill>
                          <a:latin typeface="Roboto"/>
                          <a:ea typeface="+mn-ea"/>
                          <a:cs typeface="+mn-cs"/>
                        </a:rPr>
                        <a:t>need</a:t>
                      </a:r>
                      <a:r>
                        <a:rPr lang="fr-FR" sz="1800" kern="1200" dirty="0">
                          <a:solidFill>
                            <a:schemeClr val="dk1"/>
                          </a:solidFill>
                          <a:latin typeface="Roboto"/>
                          <a:ea typeface="+mn-ea"/>
                          <a:cs typeface="+mn-cs"/>
                        </a:rPr>
                        <a:t> to </a:t>
                      </a:r>
                      <a:r>
                        <a:rPr lang="fr-FR" sz="1800" kern="1200" dirty="0" err="1">
                          <a:solidFill>
                            <a:schemeClr val="dk1"/>
                          </a:solidFill>
                          <a:latin typeface="Roboto"/>
                          <a:ea typeface="+mn-ea"/>
                          <a:cs typeface="+mn-cs"/>
                        </a:rPr>
                        <a:t>be</a:t>
                      </a:r>
                      <a:r>
                        <a:rPr lang="fr-FR" sz="1800" kern="1200" dirty="0">
                          <a:solidFill>
                            <a:schemeClr val="dk1"/>
                          </a:solidFill>
                          <a:latin typeface="Roboto"/>
                          <a:ea typeface="+mn-ea"/>
                          <a:cs typeface="+mn-cs"/>
                        </a:rPr>
                        <a:t> </a:t>
                      </a:r>
                      <a:r>
                        <a:rPr lang="fr-FR" sz="1800" kern="1200" dirty="0" err="1">
                          <a:solidFill>
                            <a:schemeClr val="dk1"/>
                          </a:solidFill>
                          <a:latin typeface="Roboto"/>
                          <a:ea typeface="+mn-ea"/>
                          <a:cs typeface="+mn-cs"/>
                        </a:rPr>
                        <a:t>expanded</a:t>
                      </a:r>
                      <a:r>
                        <a:rPr lang="fr-FR" sz="1800" kern="1200" dirty="0">
                          <a:solidFill>
                            <a:schemeClr val="dk1"/>
                          </a:solidFill>
                          <a:latin typeface="Roboto"/>
                          <a:ea typeface="+mn-ea"/>
                          <a:cs typeface="+mn-cs"/>
                        </a:rPr>
                        <a:t> for </a:t>
                      </a:r>
                      <a:r>
                        <a:rPr lang="fr-FR" sz="1800" kern="1200" dirty="0" err="1">
                          <a:solidFill>
                            <a:schemeClr val="dk1"/>
                          </a:solidFill>
                          <a:latin typeface="Roboto"/>
                          <a:ea typeface="+mn-ea"/>
                          <a:cs typeface="+mn-cs"/>
                        </a:rPr>
                        <a:t>very</a:t>
                      </a:r>
                      <a:r>
                        <a:rPr lang="fr-FR" sz="1800" kern="1200" dirty="0">
                          <a:solidFill>
                            <a:schemeClr val="dk1"/>
                          </a:solidFill>
                          <a:latin typeface="Roboto"/>
                          <a:ea typeface="+mn-ea"/>
                          <a:cs typeface="+mn-cs"/>
                        </a:rPr>
                        <a:t> large &amp; </a:t>
                      </a:r>
                      <a:r>
                        <a:rPr lang="fr-FR" sz="1800" kern="1200" dirty="0" err="1">
                          <a:solidFill>
                            <a:schemeClr val="dk1"/>
                          </a:solidFill>
                          <a:latin typeface="Roboto"/>
                          <a:ea typeface="+mn-ea"/>
                          <a:cs typeface="+mn-cs"/>
                        </a:rPr>
                        <a:t>complex</a:t>
                      </a:r>
                      <a:r>
                        <a:rPr lang="fr-FR" sz="1800" kern="1200" dirty="0">
                          <a:solidFill>
                            <a:schemeClr val="dk1"/>
                          </a:solidFill>
                          <a:latin typeface="Roboto"/>
                          <a:ea typeface="+mn-ea"/>
                          <a:cs typeface="+mn-cs"/>
                        </a:rPr>
                        <a:t> </a:t>
                      </a:r>
                      <a:r>
                        <a:rPr lang="fr-FR" sz="1800" kern="1200" dirty="0" err="1">
                          <a:solidFill>
                            <a:schemeClr val="dk1"/>
                          </a:solidFill>
                          <a:latin typeface="Roboto"/>
                          <a:ea typeface="+mn-ea"/>
                          <a:cs typeface="+mn-cs"/>
                        </a:rPr>
                        <a:t>queries</a:t>
                      </a:r>
                      <a:endParaRPr lang="fr-FR" sz="1800" kern="1200" dirty="0">
                        <a:solidFill>
                          <a:schemeClr val="dk1"/>
                        </a:solidFill>
                        <a:latin typeface="Roboto"/>
                        <a:ea typeface="+mn-ea"/>
                        <a:cs typeface="+mn-cs"/>
                      </a:endParaRPr>
                    </a:p>
                    <a:p>
                      <a:pPr marL="0" indent="0">
                        <a:buFontTx/>
                        <a:buNone/>
                      </a:pPr>
                      <a:r>
                        <a:rPr lang="fr-FR" sz="1800" kern="1200" dirty="0">
                          <a:solidFill>
                            <a:schemeClr val="dk1"/>
                          </a:solidFill>
                          <a:latin typeface="Roboto"/>
                          <a:ea typeface="+mn-ea"/>
                          <a:cs typeface="+mn-cs"/>
                        </a:rPr>
                        <a:t>- Slots are </a:t>
                      </a:r>
                      <a:r>
                        <a:rPr lang="fr-FR" sz="1800" kern="1200" dirty="0" err="1">
                          <a:solidFill>
                            <a:schemeClr val="dk1"/>
                          </a:solidFill>
                          <a:latin typeface="Roboto"/>
                          <a:ea typeface="+mn-ea"/>
                          <a:cs typeface="+mn-cs"/>
                        </a:rPr>
                        <a:t>subject</a:t>
                      </a:r>
                      <a:r>
                        <a:rPr lang="fr-FR" sz="1800" kern="1200" dirty="0">
                          <a:solidFill>
                            <a:schemeClr val="dk1"/>
                          </a:solidFill>
                          <a:latin typeface="Roboto"/>
                          <a:ea typeface="+mn-ea"/>
                          <a:cs typeface="+mn-cs"/>
                        </a:rPr>
                        <a:t> to quota </a:t>
                      </a:r>
                      <a:r>
                        <a:rPr lang="fr-FR" sz="1800" kern="1200" dirty="0" err="1">
                          <a:solidFill>
                            <a:schemeClr val="dk1"/>
                          </a:solidFill>
                          <a:latin typeface="Roboto"/>
                          <a:ea typeface="+mn-ea"/>
                          <a:cs typeface="+mn-cs"/>
                        </a:rPr>
                        <a:t>policies</a:t>
                      </a:r>
                      <a:endParaRPr lang="fr-FR" sz="1800" kern="1200" dirty="0">
                        <a:solidFill>
                          <a:schemeClr val="dk1"/>
                        </a:solidFill>
                        <a:latin typeface="Roboto"/>
                        <a:ea typeface="+mn-ea"/>
                        <a:cs typeface="+mn-cs"/>
                      </a:endParaRPr>
                    </a:p>
                    <a:p>
                      <a:pPr marL="0" indent="0">
                        <a:buFontTx/>
                        <a:buNone/>
                      </a:pPr>
                      <a:r>
                        <a:rPr lang="fr-FR" sz="1800" kern="1200" dirty="0">
                          <a:solidFill>
                            <a:schemeClr val="dk1"/>
                          </a:solidFill>
                          <a:latin typeface="Roboto"/>
                          <a:ea typeface="+mn-ea"/>
                          <a:cs typeface="+mn-cs"/>
                        </a:rPr>
                        <a:t>- Can use </a:t>
                      </a:r>
                      <a:r>
                        <a:rPr lang="fr-FR" sz="1800" kern="1200" dirty="0" err="1">
                          <a:solidFill>
                            <a:schemeClr val="dk1"/>
                          </a:solidFill>
                          <a:latin typeface="Roboto"/>
                          <a:ea typeface="+mn-ea"/>
                          <a:cs typeface="+mn-cs"/>
                        </a:rPr>
                        <a:t>StackDriver</a:t>
                      </a:r>
                      <a:r>
                        <a:rPr lang="fr-FR" sz="1800" kern="1200" dirty="0">
                          <a:solidFill>
                            <a:schemeClr val="dk1"/>
                          </a:solidFill>
                          <a:latin typeface="Roboto"/>
                          <a:ea typeface="+mn-ea"/>
                          <a:cs typeface="+mn-cs"/>
                        </a:rPr>
                        <a:t> Monitoring to </a:t>
                      </a:r>
                      <a:r>
                        <a:rPr lang="fr-FR" sz="1800" kern="1200" dirty="0" err="1">
                          <a:solidFill>
                            <a:schemeClr val="dk1"/>
                          </a:solidFill>
                          <a:latin typeface="Roboto"/>
                          <a:ea typeface="+mn-ea"/>
                          <a:cs typeface="+mn-cs"/>
                        </a:rPr>
                        <a:t>track</a:t>
                      </a:r>
                      <a:r>
                        <a:rPr lang="fr-FR" sz="1800" kern="1200" dirty="0">
                          <a:solidFill>
                            <a:schemeClr val="dk1"/>
                          </a:solidFill>
                          <a:latin typeface="Roboto"/>
                          <a:ea typeface="+mn-ea"/>
                          <a:cs typeface="+mn-cs"/>
                        </a:rPr>
                        <a:t> slot usage</a:t>
                      </a:r>
                    </a:p>
                  </a:txBody>
                  <a:tcPr/>
                </a:tc>
                <a:extLst>
                  <a:ext uri="{0D108BD9-81ED-4DB2-BD59-A6C34878D82A}">
                    <a16:rowId xmlns:a16="http://schemas.microsoft.com/office/drawing/2014/main" val="14082203"/>
                  </a:ext>
                </a:extLst>
              </a:tr>
            </a:tbl>
          </a:graphicData>
        </a:graphic>
      </p:graphicFrame>
    </p:spTree>
    <p:extLst>
      <p:ext uri="{BB962C8B-B14F-4D97-AF65-F5344CB8AC3E}">
        <p14:creationId xmlns:p14="http://schemas.microsoft.com/office/powerpoint/2010/main" val="41670414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8BA2420-622E-4101-9630-86AF033AE09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096000" y="0"/>
            <a:ext cx="6102220" cy="6848121"/>
          </a:xfrm>
          <a:prstGeom prst="rect">
            <a:avLst/>
          </a:prstGeom>
        </p:spPr>
      </p:pic>
      <p:sp>
        <p:nvSpPr>
          <p:cNvPr id="6" name="ZoneTexte 5">
            <a:extLst>
              <a:ext uri="{FF2B5EF4-FFF2-40B4-BE49-F238E27FC236}">
                <a16:creationId xmlns:a16="http://schemas.microsoft.com/office/drawing/2014/main" id="{AF9E09A2-C9DD-4E95-9E90-364D9CA04FF9}"/>
              </a:ext>
            </a:extLst>
          </p:cNvPr>
          <p:cNvSpPr txBox="1"/>
          <p:nvPr/>
        </p:nvSpPr>
        <p:spPr>
          <a:xfrm>
            <a:off x="263371" y="2537662"/>
            <a:ext cx="5832629" cy="923330"/>
          </a:xfrm>
          <a:prstGeom prst="rect">
            <a:avLst/>
          </a:prstGeom>
          <a:noFill/>
        </p:spPr>
        <p:txBody>
          <a:bodyPr wrap="square" rtlCol="0">
            <a:spAutoFit/>
          </a:bodyPr>
          <a:lstStyle/>
          <a:p>
            <a:r>
              <a:rPr lang="en-US" dirty="0"/>
              <a:t>Datasets are child resources of projects. </a:t>
            </a:r>
          </a:p>
          <a:p>
            <a:r>
              <a:rPr lang="en-US" dirty="0"/>
              <a:t>Tables and views are child resources of datasets </a:t>
            </a:r>
          </a:p>
          <a:p>
            <a:r>
              <a:rPr lang="en-US" dirty="0"/>
              <a:t>— they inherit permissions from their parent dataset.</a:t>
            </a:r>
            <a:endParaRPr lang="fr-FR" dirty="0"/>
          </a:p>
        </p:txBody>
      </p:sp>
      <p:grpSp>
        <p:nvGrpSpPr>
          <p:cNvPr id="9" name="Groupe 8">
            <a:extLst>
              <a:ext uri="{FF2B5EF4-FFF2-40B4-BE49-F238E27FC236}">
                <a16:creationId xmlns:a16="http://schemas.microsoft.com/office/drawing/2014/main" id="{F7EA6D1C-2FBA-4800-AE43-827AF23C42F0}"/>
              </a:ext>
            </a:extLst>
          </p:cNvPr>
          <p:cNvGrpSpPr/>
          <p:nvPr/>
        </p:nvGrpSpPr>
        <p:grpSpPr>
          <a:xfrm>
            <a:off x="476300" y="1573341"/>
            <a:ext cx="4749824" cy="471640"/>
            <a:chOff x="-1017451" y="1260470"/>
            <a:chExt cx="4749824" cy="502921"/>
          </a:xfrm>
        </p:grpSpPr>
        <p:sp>
          <p:nvSpPr>
            <p:cNvPr id="11" name="Flèche : pentagone 10">
              <a:extLst>
                <a:ext uri="{FF2B5EF4-FFF2-40B4-BE49-F238E27FC236}">
                  <a16:creationId xmlns:a16="http://schemas.microsoft.com/office/drawing/2014/main" id="{B9BC34D0-74A2-4CCA-A2E7-AEFA4DEC59E5}"/>
                </a:ext>
              </a:extLst>
            </p:cNvPr>
            <p:cNvSpPr/>
            <p:nvPr/>
          </p:nvSpPr>
          <p:spPr>
            <a:xfrm>
              <a:off x="-1017451" y="1260471"/>
              <a:ext cx="1497330" cy="50292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Organisation</a:t>
              </a:r>
            </a:p>
          </p:txBody>
        </p:sp>
        <p:sp>
          <p:nvSpPr>
            <p:cNvPr id="12" name="Flèche : pentagone 11">
              <a:extLst>
                <a:ext uri="{FF2B5EF4-FFF2-40B4-BE49-F238E27FC236}">
                  <a16:creationId xmlns:a16="http://schemas.microsoft.com/office/drawing/2014/main" id="{6EDCB60B-B77B-44A2-A6F5-72E2AC5594CF}"/>
                </a:ext>
              </a:extLst>
            </p:cNvPr>
            <p:cNvSpPr/>
            <p:nvPr/>
          </p:nvSpPr>
          <p:spPr>
            <a:xfrm>
              <a:off x="2235043" y="1260470"/>
              <a:ext cx="1497330" cy="50292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Dataset</a:t>
              </a:r>
              <a:endParaRPr lang="fr-FR" dirty="0"/>
            </a:p>
          </p:txBody>
        </p:sp>
        <p:sp>
          <p:nvSpPr>
            <p:cNvPr id="14" name="Flèche : pentagone 13">
              <a:extLst>
                <a:ext uri="{FF2B5EF4-FFF2-40B4-BE49-F238E27FC236}">
                  <a16:creationId xmlns:a16="http://schemas.microsoft.com/office/drawing/2014/main" id="{BDDC451C-EE96-42A9-AA21-0131AB701562}"/>
                </a:ext>
              </a:extLst>
            </p:cNvPr>
            <p:cNvSpPr/>
            <p:nvPr/>
          </p:nvSpPr>
          <p:spPr>
            <a:xfrm>
              <a:off x="608796" y="1260470"/>
              <a:ext cx="1497330" cy="50292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Project</a:t>
              </a:r>
            </a:p>
          </p:txBody>
        </p:sp>
      </p:grpSp>
      <p:sp>
        <p:nvSpPr>
          <p:cNvPr id="15" name="ZoneTexte 14">
            <a:extLst>
              <a:ext uri="{FF2B5EF4-FFF2-40B4-BE49-F238E27FC236}">
                <a16:creationId xmlns:a16="http://schemas.microsoft.com/office/drawing/2014/main" id="{0C602B8C-54CF-486B-8B8D-6349D0C5BA4B}"/>
              </a:ext>
            </a:extLst>
          </p:cNvPr>
          <p:cNvSpPr txBox="1"/>
          <p:nvPr/>
        </p:nvSpPr>
        <p:spPr>
          <a:xfrm>
            <a:off x="263371" y="3953673"/>
            <a:ext cx="5832629" cy="369332"/>
          </a:xfrm>
          <a:prstGeom prst="rect">
            <a:avLst/>
          </a:prstGeom>
          <a:noFill/>
        </p:spPr>
        <p:txBody>
          <a:bodyPr wrap="square" rtlCol="0">
            <a:spAutoFit/>
          </a:bodyPr>
          <a:lstStyle/>
          <a:p>
            <a:r>
              <a:rPr lang="en-US" dirty="0"/>
              <a:t>Views are like tables, you have the same rights on a table.</a:t>
            </a:r>
            <a:endParaRPr lang="fr-FR" dirty="0"/>
          </a:p>
        </p:txBody>
      </p:sp>
      <p:sp>
        <p:nvSpPr>
          <p:cNvPr id="16" name="Rectangle 15">
            <a:extLst>
              <a:ext uri="{FF2B5EF4-FFF2-40B4-BE49-F238E27FC236}">
                <a16:creationId xmlns:a16="http://schemas.microsoft.com/office/drawing/2014/main" id="{358E5410-7691-4C83-8F31-29337C3A422E}"/>
              </a:ext>
            </a:extLst>
          </p:cNvPr>
          <p:cNvSpPr/>
          <p:nvPr/>
        </p:nvSpPr>
        <p:spPr>
          <a:xfrm>
            <a:off x="263371" y="442118"/>
            <a:ext cx="5175682" cy="638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latin typeface="Roboto"/>
              </a:rPr>
              <a:t>Access Control</a:t>
            </a:r>
          </a:p>
        </p:txBody>
      </p:sp>
    </p:spTree>
    <p:extLst>
      <p:ext uri="{BB962C8B-B14F-4D97-AF65-F5344CB8AC3E}">
        <p14:creationId xmlns:p14="http://schemas.microsoft.com/office/powerpoint/2010/main" val="6250452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a:extLst>
              <a:ext uri="{FF2B5EF4-FFF2-40B4-BE49-F238E27FC236}">
                <a16:creationId xmlns:a16="http://schemas.microsoft.com/office/drawing/2014/main" id="{EE187A9E-CDC2-4006-B83F-21F8D2E8A7B3}"/>
              </a:ext>
            </a:extLst>
          </p:cNvPr>
          <p:cNvGraphicFramePr>
            <a:graphicFrameLocks noGrp="1"/>
          </p:cNvGraphicFramePr>
          <p:nvPr>
            <p:extLst>
              <p:ext uri="{D42A27DB-BD31-4B8C-83A1-F6EECF244321}">
                <p14:modId xmlns:p14="http://schemas.microsoft.com/office/powerpoint/2010/main" val="782004114"/>
              </p:ext>
            </p:extLst>
          </p:nvPr>
        </p:nvGraphicFramePr>
        <p:xfrm>
          <a:off x="0" y="0"/>
          <a:ext cx="12192000" cy="6131441"/>
        </p:xfrm>
        <a:graphic>
          <a:graphicData uri="http://schemas.openxmlformats.org/drawingml/2006/table">
            <a:tbl>
              <a:tblPr firstRow="1" bandRow="1">
                <a:tableStyleId>{5C22544A-7EE6-4342-B048-85BDC9FD1C3A}</a:tableStyleId>
              </a:tblPr>
              <a:tblGrid>
                <a:gridCol w="2066051">
                  <a:extLst>
                    <a:ext uri="{9D8B030D-6E8A-4147-A177-3AD203B41FA5}">
                      <a16:colId xmlns:a16="http://schemas.microsoft.com/office/drawing/2014/main" val="4270934371"/>
                    </a:ext>
                  </a:extLst>
                </a:gridCol>
                <a:gridCol w="10125949">
                  <a:extLst>
                    <a:ext uri="{9D8B030D-6E8A-4147-A177-3AD203B41FA5}">
                      <a16:colId xmlns:a16="http://schemas.microsoft.com/office/drawing/2014/main" val="3808854577"/>
                    </a:ext>
                  </a:extLst>
                </a:gridCol>
              </a:tblGrid>
              <a:tr h="716422">
                <a:tc>
                  <a:txBody>
                    <a:bodyPr/>
                    <a:lstStyle/>
                    <a:p>
                      <a:r>
                        <a:rPr lang="fr-FR" sz="2000" b="1" dirty="0" err="1">
                          <a:latin typeface="Roboto"/>
                        </a:rPr>
                        <a:t>Query</a:t>
                      </a:r>
                      <a:r>
                        <a:rPr lang="fr-FR" sz="2000" b="1" dirty="0">
                          <a:latin typeface="Roboto"/>
                        </a:rPr>
                        <a:t> settings</a:t>
                      </a:r>
                    </a:p>
                  </a:txBody>
                  <a:tcPr/>
                </a:tc>
                <a:tc>
                  <a:txBody>
                    <a:bodyPr/>
                    <a:lstStyle/>
                    <a:p>
                      <a:r>
                        <a:rPr lang="fr-FR" b="1" dirty="0">
                          <a:latin typeface="Roboto"/>
                        </a:rPr>
                        <a:t>Description</a:t>
                      </a:r>
                    </a:p>
                  </a:txBody>
                  <a:tcPr/>
                </a:tc>
                <a:extLst>
                  <a:ext uri="{0D108BD9-81ED-4DB2-BD59-A6C34878D82A}">
                    <a16:rowId xmlns:a16="http://schemas.microsoft.com/office/drawing/2014/main" val="3465296648"/>
                  </a:ext>
                </a:extLst>
              </a:tr>
              <a:tr h="730893">
                <a:tc>
                  <a:txBody>
                    <a:bodyPr/>
                    <a:lstStyle/>
                    <a:p>
                      <a:r>
                        <a:rPr lang="fr-FR" b="0" dirty="0">
                          <a:latin typeface="Roboto"/>
                        </a:rPr>
                        <a:t>Destination</a:t>
                      </a:r>
                    </a:p>
                  </a:txBody>
                  <a:tcPr/>
                </a:tc>
                <a:tc>
                  <a:txBody>
                    <a:bodyPr/>
                    <a:lstStyle/>
                    <a:p>
                      <a:pPr marL="0" indent="0">
                        <a:buFontTx/>
                        <a:buNone/>
                      </a:pPr>
                      <a:r>
                        <a:rPr lang="fr-FR" b="0" dirty="0" err="1">
                          <a:latin typeface="Roboto"/>
                        </a:rPr>
                        <a:t>Allow</a:t>
                      </a:r>
                      <a:r>
                        <a:rPr lang="fr-FR" b="0" dirty="0">
                          <a:latin typeface="Roboto"/>
                        </a:rPr>
                        <a:t> </a:t>
                      </a:r>
                      <a:r>
                        <a:rPr lang="fr-FR" b="0" dirty="0" err="1">
                          <a:latin typeface="Roboto"/>
                        </a:rPr>
                        <a:t>you</a:t>
                      </a:r>
                      <a:r>
                        <a:rPr lang="fr-FR" b="0" dirty="0">
                          <a:latin typeface="Roboto"/>
                        </a:rPr>
                        <a:t> to </a:t>
                      </a:r>
                      <a:r>
                        <a:rPr lang="fr-FR" b="0" dirty="0" err="1">
                          <a:latin typeface="Roboto"/>
                        </a:rPr>
                        <a:t>write</a:t>
                      </a:r>
                      <a:r>
                        <a:rPr lang="fr-FR" b="0" dirty="0">
                          <a:latin typeface="Roboto"/>
                        </a:rPr>
                        <a:t> </a:t>
                      </a:r>
                      <a:r>
                        <a:rPr lang="fr-FR" b="0" dirty="0" err="1">
                          <a:latin typeface="Roboto"/>
                        </a:rPr>
                        <a:t>results</a:t>
                      </a:r>
                      <a:r>
                        <a:rPr lang="fr-FR" b="0" dirty="0">
                          <a:latin typeface="Roboto"/>
                        </a:rPr>
                        <a:t> in </a:t>
                      </a:r>
                      <a:r>
                        <a:rPr lang="fr-FR" b="0" dirty="0" err="1">
                          <a:latin typeface="Roboto"/>
                        </a:rPr>
                        <a:t>another</a:t>
                      </a:r>
                      <a:r>
                        <a:rPr lang="fr-FR" b="0" dirty="0">
                          <a:latin typeface="Roboto"/>
                        </a:rPr>
                        <a:t> </a:t>
                      </a:r>
                      <a:r>
                        <a:rPr lang="fr-FR" b="0" dirty="0" err="1">
                          <a:latin typeface="Roboto"/>
                        </a:rPr>
                        <a:t>dataset</a:t>
                      </a:r>
                      <a:r>
                        <a:rPr lang="fr-FR" b="0" dirty="0">
                          <a:latin typeface="Roboto"/>
                        </a:rPr>
                        <a:t>/table.</a:t>
                      </a:r>
                    </a:p>
                    <a:p>
                      <a:pPr marL="285750" indent="-285750">
                        <a:buFontTx/>
                        <a:buChar char="-"/>
                      </a:pPr>
                      <a:endParaRPr lang="fr-FR" b="0" dirty="0">
                        <a:latin typeface="Roboto"/>
                      </a:endParaRPr>
                    </a:p>
                  </a:txBody>
                  <a:tcPr/>
                </a:tc>
                <a:extLst>
                  <a:ext uri="{0D108BD9-81ED-4DB2-BD59-A6C34878D82A}">
                    <a16:rowId xmlns:a16="http://schemas.microsoft.com/office/drawing/2014/main" val="3285262001"/>
                  </a:ext>
                </a:extLst>
              </a:tr>
              <a:tr h="730893">
                <a:tc>
                  <a:txBody>
                    <a:bodyPr/>
                    <a:lstStyle/>
                    <a:p>
                      <a:r>
                        <a:rPr lang="fr-FR" b="0" dirty="0">
                          <a:latin typeface="Roboto"/>
                        </a:rPr>
                        <a:t>Resource </a:t>
                      </a:r>
                      <a:r>
                        <a:rPr lang="fr-FR" b="0" dirty="0" err="1">
                          <a:latin typeface="Roboto"/>
                        </a:rPr>
                        <a:t>managment</a:t>
                      </a:r>
                      <a:endParaRPr lang="fr-FR" b="0" dirty="0">
                        <a:latin typeface="Roboto"/>
                      </a:endParaRPr>
                    </a:p>
                  </a:txBody>
                  <a:tcPr/>
                </a:tc>
                <a:tc>
                  <a:txBody>
                    <a:bodyPr/>
                    <a:lstStyle/>
                    <a:p>
                      <a:r>
                        <a:rPr lang="fr-FR" b="0" dirty="0" err="1">
                          <a:latin typeface="Roboto"/>
                        </a:rPr>
                        <a:t>Interative</a:t>
                      </a:r>
                      <a:r>
                        <a:rPr lang="fr-FR" b="0" dirty="0">
                          <a:latin typeface="Roboto"/>
                        </a:rPr>
                        <a:t> (default) or batch (</a:t>
                      </a:r>
                      <a:r>
                        <a:rPr lang="fr-FR" b="0" dirty="0" err="1">
                          <a:latin typeface="Roboto"/>
                        </a:rPr>
                        <a:t>workaround</a:t>
                      </a:r>
                      <a:r>
                        <a:rPr lang="fr-FR" b="0" dirty="0">
                          <a:latin typeface="Roboto"/>
                        </a:rPr>
                        <a:t> BQ </a:t>
                      </a:r>
                      <a:r>
                        <a:rPr lang="fr-FR" b="0" dirty="0" err="1">
                          <a:latin typeface="Roboto"/>
                        </a:rPr>
                        <a:t>limits</a:t>
                      </a:r>
                      <a:r>
                        <a:rPr lang="fr-FR" b="0" dirty="0">
                          <a:latin typeface="Roboto"/>
                        </a:rPr>
                        <a:t>).</a:t>
                      </a:r>
                    </a:p>
                  </a:txBody>
                  <a:tcPr/>
                </a:tc>
                <a:extLst>
                  <a:ext uri="{0D108BD9-81ED-4DB2-BD59-A6C34878D82A}">
                    <a16:rowId xmlns:a16="http://schemas.microsoft.com/office/drawing/2014/main" val="2929516388"/>
                  </a:ext>
                </a:extLst>
              </a:tr>
              <a:tr h="716422">
                <a:tc>
                  <a:txBody>
                    <a:bodyPr/>
                    <a:lstStyle/>
                    <a:p>
                      <a:r>
                        <a:rPr lang="fr-FR" b="0" dirty="0">
                          <a:latin typeface="Roboto"/>
                        </a:rPr>
                        <a:t>SQL </a:t>
                      </a:r>
                      <a:r>
                        <a:rPr lang="fr-FR" b="0" dirty="0" err="1">
                          <a:latin typeface="Roboto"/>
                        </a:rPr>
                        <a:t>Dialect</a:t>
                      </a:r>
                      <a:endParaRPr lang="fr-FR" b="0" dirty="0">
                        <a:latin typeface="Roboto"/>
                      </a:endParaRPr>
                    </a:p>
                  </a:txBody>
                  <a:tcPr/>
                </a:tc>
                <a:tc>
                  <a:txBody>
                    <a:bodyPr/>
                    <a:lstStyle/>
                    <a:p>
                      <a:r>
                        <a:rPr lang="fr-FR" b="0" dirty="0">
                          <a:latin typeface="Roboto"/>
                        </a:rPr>
                        <a:t>Standard or </a:t>
                      </a:r>
                      <a:r>
                        <a:rPr lang="fr-FR" b="0" dirty="0" err="1">
                          <a:latin typeface="Roboto"/>
                        </a:rPr>
                        <a:t>Legacy</a:t>
                      </a:r>
                      <a:r>
                        <a:rPr lang="fr-FR" b="0" dirty="0">
                          <a:latin typeface="Roboto"/>
                        </a:rPr>
                        <a:t> SQL.</a:t>
                      </a:r>
                    </a:p>
                  </a:txBody>
                  <a:tcPr/>
                </a:tc>
                <a:extLst>
                  <a:ext uri="{0D108BD9-81ED-4DB2-BD59-A6C34878D82A}">
                    <a16:rowId xmlns:a16="http://schemas.microsoft.com/office/drawing/2014/main" val="891005125"/>
                  </a:ext>
                </a:extLst>
              </a:tr>
              <a:tr h="1044132">
                <a:tc>
                  <a:txBody>
                    <a:bodyPr/>
                    <a:lstStyle/>
                    <a:p>
                      <a:r>
                        <a:rPr lang="fr-FR" b="0" dirty="0">
                          <a:latin typeface="Roboto"/>
                        </a:rPr>
                        <a:t>Cache </a:t>
                      </a:r>
                      <a:r>
                        <a:rPr lang="fr-FR" b="0" dirty="0" err="1">
                          <a:latin typeface="Roboto"/>
                        </a:rPr>
                        <a:t>preference</a:t>
                      </a:r>
                      <a:endParaRPr lang="fr-FR" b="0" dirty="0">
                        <a:latin typeface="Roboto"/>
                      </a:endParaRPr>
                    </a:p>
                  </a:txBody>
                  <a:tcPr/>
                </a:tc>
                <a:tc>
                  <a:txBody>
                    <a:bodyPr/>
                    <a:lstStyle/>
                    <a:p>
                      <a:r>
                        <a:rPr lang="fr-FR" b="0" dirty="0">
                          <a:latin typeface="Roboto"/>
                        </a:rPr>
                        <a:t>By default BQ </a:t>
                      </a:r>
                      <a:r>
                        <a:rPr lang="fr-FR" b="0" dirty="0" err="1">
                          <a:latin typeface="Roboto"/>
                        </a:rPr>
                        <a:t>will</a:t>
                      </a:r>
                      <a:r>
                        <a:rPr lang="fr-FR" b="0" dirty="0">
                          <a:latin typeface="Roboto"/>
                        </a:rPr>
                        <a:t> cache all </a:t>
                      </a:r>
                      <a:r>
                        <a:rPr lang="fr-FR" b="0" dirty="0" err="1">
                          <a:latin typeface="Roboto"/>
                        </a:rPr>
                        <a:t>queries</a:t>
                      </a:r>
                      <a:r>
                        <a:rPr lang="fr-FR" b="0" dirty="0">
                          <a:latin typeface="Roboto"/>
                        </a:rPr>
                        <a:t> </a:t>
                      </a:r>
                      <a:r>
                        <a:rPr lang="fr-FR" b="0" dirty="0" err="1">
                          <a:latin typeface="Roboto"/>
                        </a:rPr>
                        <a:t>with</a:t>
                      </a:r>
                      <a:r>
                        <a:rPr lang="fr-FR" b="0" dirty="0">
                          <a:latin typeface="Roboto"/>
                        </a:rPr>
                        <a:t> </a:t>
                      </a:r>
                      <a:r>
                        <a:rPr lang="fr-FR" b="0" dirty="0" err="1">
                          <a:latin typeface="Roboto"/>
                        </a:rPr>
                        <a:t>referenced</a:t>
                      </a:r>
                      <a:r>
                        <a:rPr lang="fr-FR" b="0" dirty="0">
                          <a:latin typeface="Roboto"/>
                        </a:rPr>
                        <a:t> tables </a:t>
                      </a:r>
                      <a:r>
                        <a:rPr lang="fr-FR" b="0" dirty="0" err="1">
                          <a:latin typeface="Roboto"/>
                        </a:rPr>
                        <a:t>unmodified</a:t>
                      </a:r>
                      <a:r>
                        <a:rPr lang="fr-FR" b="0" dirty="0">
                          <a:latin typeface="Roboto"/>
                        </a:rPr>
                        <a:t> </a:t>
                      </a:r>
                      <a:r>
                        <a:rPr lang="fr-FR" b="0" dirty="0" err="1">
                          <a:latin typeface="Roboto"/>
                        </a:rPr>
                        <a:t>during</a:t>
                      </a:r>
                      <a:r>
                        <a:rPr lang="fr-FR" b="0" dirty="0">
                          <a:latin typeface="Roboto"/>
                        </a:rPr>
                        <a:t> 24 </a:t>
                      </a:r>
                      <a:r>
                        <a:rPr lang="fr-FR" b="0" dirty="0" err="1">
                          <a:latin typeface="Roboto"/>
                        </a:rPr>
                        <a:t>Hours</a:t>
                      </a:r>
                      <a:r>
                        <a:rPr lang="fr-FR" b="0" dirty="0">
                          <a:latin typeface="Roboto"/>
                        </a:rPr>
                        <a:t>.</a:t>
                      </a:r>
                    </a:p>
                    <a:p>
                      <a:r>
                        <a:rPr lang="fr-FR" b="0" dirty="0">
                          <a:latin typeface="Roboto"/>
                        </a:rPr>
                        <a:t>If </a:t>
                      </a:r>
                      <a:r>
                        <a:rPr lang="fr-FR" b="0" dirty="0" err="1">
                          <a:latin typeface="Roboto"/>
                        </a:rPr>
                        <a:t>you</a:t>
                      </a:r>
                      <a:r>
                        <a:rPr lang="fr-FR" b="0" dirty="0">
                          <a:latin typeface="Roboto"/>
                        </a:rPr>
                        <a:t> </a:t>
                      </a:r>
                      <a:r>
                        <a:rPr lang="fr-FR" b="0" dirty="0" err="1">
                          <a:latin typeface="Roboto"/>
                        </a:rPr>
                        <a:t>rerun</a:t>
                      </a:r>
                      <a:r>
                        <a:rPr lang="fr-FR" b="0" dirty="0">
                          <a:latin typeface="Roboto"/>
                        </a:rPr>
                        <a:t> the </a:t>
                      </a:r>
                      <a:r>
                        <a:rPr lang="fr-FR" b="0" dirty="0" err="1">
                          <a:latin typeface="Roboto"/>
                        </a:rPr>
                        <a:t>same</a:t>
                      </a:r>
                      <a:r>
                        <a:rPr lang="fr-FR" b="0" dirty="0">
                          <a:latin typeface="Roboto"/>
                        </a:rPr>
                        <a:t> </a:t>
                      </a:r>
                      <a:r>
                        <a:rPr lang="fr-FR" b="0" dirty="0" err="1">
                          <a:latin typeface="Roboto"/>
                        </a:rPr>
                        <a:t>query</a:t>
                      </a:r>
                      <a:r>
                        <a:rPr lang="fr-FR" b="0" dirty="0">
                          <a:latin typeface="Roboto"/>
                        </a:rPr>
                        <a:t> </a:t>
                      </a:r>
                      <a:r>
                        <a:rPr lang="fr-FR" b="0" dirty="0" err="1">
                          <a:latin typeface="Roboto"/>
                        </a:rPr>
                        <a:t>you</a:t>
                      </a:r>
                      <a:r>
                        <a:rPr lang="fr-FR" b="0" dirty="0">
                          <a:latin typeface="Roboto"/>
                        </a:rPr>
                        <a:t> </a:t>
                      </a:r>
                      <a:r>
                        <a:rPr lang="fr-FR" b="0" dirty="0" err="1">
                          <a:latin typeface="Roboto"/>
                        </a:rPr>
                        <a:t>will</a:t>
                      </a:r>
                      <a:r>
                        <a:rPr lang="fr-FR" b="0" dirty="0">
                          <a:latin typeface="Roboto"/>
                        </a:rPr>
                        <a:t> not </a:t>
                      </a:r>
                      <a:r>
                        <a:rPr lang="fr-FR" b="0" dirty="0" err="1">
                          <a:latin typeface="Roboto"/>
                        </a:rPr>
                        <a:t>be</a:t>
                      </a:r>
                      <a:r>
                        <a:rPr lang="fr-FR" b="0" dirty="0">
                          <a:latin typeface="Roboto"/>
                        </a:rPr>
                        <a:t> </a:t>
                      </a:r>
                      <a:r>
                        <a:rPr lang="fr-FR" b="0" dirty="0" err="1">
                          <a:latin typeface="Roboto"/>
                        </a:rPr>
                        <a:t>charged</a:t>
                      </a:r>
                      <a:r>
                        <a:rPr lang="fr-FR" b="0" dirty="0">
                          <a:latin typeface="Roboto"/>
                        </a:rPr>
                        <a:t>.</a:t>
                      </a:r>
                    </a:p>
                    <a:p>
                      <a:r>
                        <a:rPr lang="fr-FR" b="0" dirty="0" err="1">
                          <a:latin typeface="Roboto"/>
                        </a:rPr>
                        <a:t>Caching</a:t>
                      </a:r>
                      <a:r>
                        <a:rPr lang="fr-FR" b="0" dirty="0">
                          <a:latin typeface="Roboto"/>
                        </a:rPr>
                        <a:t> </a:t>
                      </a:r>
                      <a:r>
                        <a:rPr lang="fr-FR" b="0" dirty="0" err="1">
                          <a:latin typeface="Roboto"/>
                        </a:rPr>
                        <a:t>is</a:t>
                      </a:r>
                      <a:r>
                        <a:rPr lang="fr-FR" b="0" dirty="0">
                          <a:latin typeface="Roboto"/>
                        </a:rPr>
                        <a:t> per user </a:t>
                      </a:r>
                      <a:r>
                        <a:rPr lang="fr-FR" b="0" dirty="0" err="1">
                          <a:latin typeface="Roboto"/>
                        </a:rPr>
                        <a:t>only</a:t>
                      </a:r>
                      <a:r>
                        <a:rPr lang="fr-FR" b="0" dirty="0">
                          <a:latin typeface="Roboto"/>
                        </a:rPr>
                        <a:t> !</a:t>
                      </a:r>
                    </a:p>
                  </a:txBody>
                  <a:tcPr/>
                </a:tc>
                <a:extLst>
                  <a:ext uri="{0D108BD9-81ED-4DB2-BD59-A6C34878D82A}">
                    <a16:rowId xmlns:a16="http://schemas.microsoft.com/office/drawing/2014/main" val="405599513"/>
                  </a:ext>
                </a:extLst>
              </a:tr>
              <a:tr h="730893">
                <a:tc>
                  <a:txBody>
                    <a:bodyPr/>
                    <a:lstStyle/>
                    <a:p>
                      <a:r>
                        <a:rPr lang="fr-FR" b="0" dirty="0" err="1">
                          <a:latin typeface="Roboto"/>
                        </a:rPr>
                        <a:t>Processing</a:t>
                      </a:r>
                      <a:r>
                        <a:rPr lang="fr-FR" b="0" dirty="0">
                          <a:latin typeface="Roboto"/>
                        </a:rPr>
                        <a:t> Location</a:t>
                      </a:r>
                    </a:p>
                  </a:txBody>
                  <a:tcPr/>
                </a:tc>
                <a:tc>
                  <a:txBody>
                    <a:bodyPr/>
                    <a:lstStyle/>
                    <a:p>
                      <a:r>
                        <a:rPr lang="fr-FR" b="0" dirty="0">
                          <a:latin typeface="Roboto"/>
                        </a:rPr>
                        <a:t>You can change location for BQ service.</a:t>
                      </a:r>
                    </a:p>
                  </a:txBody>
                  <a:tcPr/>
                </a:tc>
                <a:extLst>
                  <a:ext uri="{0D108BD9-81ED-4DB2-BD59-A6C34878D82A}">
                    <a16:rowId xmlns:a16="http://schemas.microsoft.com/office/drawing/2014/main" val="807438507"/>
                  </a:ext>
                </a:extLst>
              </a:tr>
              <a:tr h="730893">
                <a:tc>
                  <a:txBody>
                    <a:bodyPr/>
                    <a:lstStyle/>
                    <a:p>
                      <a:r>
                        <a:rPr lang="fr-FR" b="0" dirty="0">
                          <a:latin typeface="Roboto"/>
                        </a:rPr>
                        <a:t>IAM</a:t>
                      </a:r>
                    </a:p>
                  </a:txBody>
                  <a:tcPr/>
                </a:tc>
                <a:tc>
                  <a:txBody>
                    <a:bodyPr/>
                    <a:lstStyle/>
                    <a:p>
                      <a:r>
                        <a:rPr lang="fr-FR" b="0" dirty="0">
                          <a:latin typeface="Roboto"/>
                        </a:rPr>
                        <a:t>Project, </a:t>
                      </a:r>
                      <a:r>
                        <a:rPr lang="fr-FR" b="0" dirty="0" err="1">
                          <a:latin typeface="Roboto"/>
                        </a:rPr>
                        <a:t>dataset</a:t>
                      </a:r>
                      <a:r>
                        <a:rPr lang="fr-FR" b="0" dirty="0">
                          <a:latin typeface="Roboto"/>
                        </a:rPr>
                        <a:t>, </a:t>
                      </a:r>
                      <a:r>
                        <a:rPr lang="fr-FR" b="0" dirty="0" err="1">
                          <a:latin typeface="Roboto"/>
                        </a:rPr>
                        <a:t>views</a:t>
                      </a:r>
                      <a:endParaRPr lang="fr-FR" b="0" dirty="0">
                        <a:latin typeface="Roboto"/>
                      </a:endParaRPr>
                    </a:p>
                    <a:p>
                      <a:r>
                        <a:rPr lang="fr-FR" b="0" dirty="0" err="1">
                          <a:latin typeface="Roboto"/>
                        </a:rPr>
                        <a:t>Can’t</a:t>
                      </a:r>
                      <a:r>
                        <a:rPr lang="fr-FR" b="0" dirty="0">
                          <a:latin typeface="Roboto"/>
                        </a:rPr>
                        <a:t> manage at table </a:t>
                      </a:r>
                      <a:r>
                        <a:rPr lang="fr-FR" b="0" dirty="0" err="1">
                          <a:latin typeface="Roboto"/>
                        </a:rPr>
                        <a:t>level</a:t>
                      </a:r>
                      <a:r>
                        <a:rPr lang="fr-FR" b="0" dirty="0">
                          <a:latin typeface="Roboto"/>
                        </a:rPr>
                        <a:t>.</a:t>
                      </a:r>
                    </a:p>
                  </a:txBody>
                  <a:tcPr/>
                </a:tc>
                <a:extLst>
                  <a:ext uri="{0D108BD9-81ED-4DB2-BD59-A6C34878D82A}">
                    <a16:rowId xmlns:a16="http://schemas.microsoft.com/office/drawing/2014/main" val="1175380609"/>
                  </a:ext>
                </a:extLst>
              </a:tr>
              <a:tr h="730893">
                <a:tc>
                  <a:txBody>
                    <a:bodyPr/>
                    <a:lstStyle/>
                    <a:p>
                      <a:r>
                        <a:rPr lang="fr-FR" b="0" dirty="0">
                          <a:latin typeface="Roboto"/>
                        </a:rPr>
                        <a:t>Performance </a:t>
                      </a:r>
                      <a:r>
                        <a:rPr lang="fr-FR" b="0" dirty="0" err="1">
                          <a:latin typeface="Roboto"/>
                        </a:rPr>
                        <a:t>colors</a:t>
                      </a:r>
                      <a:endParaRPr lang="fr-FR" b="0" dirty="0">
                        <a:latin typeface="Roboto"/>
                      </a:endParaRPr>
                    </a:p>
                  </a:txBody>
                  <a:tcPr/>
                </a:tc>
                <a:tc>
                  <a:txBody>
                    <a:bodyPr/>
                    <a:lstStyle/>
                    <a:p>
                      <a:r>
                        <a:rPr lang="fr-FR" b="0" dirty="0" err="1">
                          <a:solidFill>
                            <a:srgbClr val="FFFF00"/>
                          </a:solidFill>
                          <a:latin typeface="Roboto"/>
                        </a:rPr>
                        <a:t>Wait</a:t>
                      </a:r>
                      <a:r>
                        <a:rPr lang="fr-FR" b="0" dirty="0">
                          <a:latin typeface="Roboto"/>
                        </a:rPr>
                        <a:t> </a:t>
                      </a:r>
                      <a:r>
                        <a:rPr lang="fr-FR" b="0" dirty="0" err="1">
                          <a:solidFill>
                            <a:srgbClr val="7030A0"/>
                          </a:solidFill>
                          <a:latin typeface="Roboto"/>
                        </a:rPr>
                        <a:t>read</a:t>
                      </a:r>
                      <a:r>
                        <a:rPr lang="fr-FR" b="0" dirty="0">
                          <a:latin typeface="Roboto"/>
                        </a:rPr>
                        <a:t> </a:t>
                      </a:r>
                      <a:r>
                        <a:rPr lang="fr-FR" b="0" dirty="0" err="1">
                          <a:solidFill>
                            <a:schemeClr val="accent2">
                              <a:lumMod val="75000"/>
                            </a:schemeClr>
                          </a:solidFill>
                          <a:latin typeface="Roboto"/>
                        </a:rPr>
                        <a:t>compute</a:t>
                      </a:r>
                      <a:r>
                        <a:rPr lang="fr-FR" b="0" dirty="0">
                          <a:latin typeface="Roboto"/>
                        </a:rPr>
                        <a:t> </a:t>
                      </a:r>
                      <a:r>
                        <a:rPr lang="fr-FR" b="0" dirty="0" err="1">
                          <a:solidFill>
                            <a:schemeClr val="accent1"/>
                          </a:solidFill>
                          <a:latin typeface="Roboto"/>
                        </a:rPr>
                        <a:t>write</a:t>
                      </a:r>
                      <a:endParaRPr lang="fr-FR" b="0" dirty="0">
                        <a:solidFill>
                          <a:schemeClr val="accent1"/>
                        </a:solidFill>
                        <a:latin typeface="Roboto"/>
                      </a:endParaRPr>
                    </a:p>
                  </a:txBody>
                  <a:tcPr/>
                </a:tc>
                <a:extLst>
                  <a:ext uri="{0D108BD9-81ED-4DB2-BD59-A6C34878D82A}">
                    <a16:rowId xmlns:a16="http://schemas.microsoft.com/office/drawing/2014/main" val="1336276052"/>
                  </a:ext>
                </a:extLst>
              </a:tr>
            </a:tbl>
          </a:graphicData>
        </a:graphic>
      </p:graphicFrame>
    </p:spTree>
    <p:extLst>
      <p:ext uri="{BB962C8B-B14F-4D97-AF65-F5344CB8AC3E}">
        <p14:creationId xmlns:p14="http://schemas.microsoft.com/office/powerpoint/2010/main" val="3690064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a:extLst>
              <a:ext uri="{FF2B5EF4-FFF2-40B4-BE49-F238E27FC236}">
                <a16:creationId xmlns:a16="http://schemas.microsoft.com/office/drawing/2014/main" id="{EE187A9E-CDC2-4006-B83F-21F8D2E8A7B3}"/>
              </a:ext>
            </a:extLst>
          </p:cNvPr>
          <p:cNvGraphicFramePr>
            <a:graphicFrameLocks noGrp="1"/>
          </p:cNvGraphicFramePr>
          <p:nvPr>
            <p:extLst>
              <p:ext uri="{D42A27DB-BD31-4B8C-83A1-F6EECF244321}">
                <p14:modId xmlns:p14="http://schemas.microsoft.com/office/powerpoint/2010/main" val="3022617483"/>
              </p:ext>
            </p:extLst>
          </p:nvPr>
        </p:nvGraphicFramePr>
        <p:xfrm>
          <a:off x="0" y="0"/>
          <a:ext cx="12192000" cy="6978062"/>
        </p:xfrm>
        <a:graphic>
          <a:graphicData uri="http://schemas.openxmlformats.org/drawingml/2006/table">
            <a:tbl>
              <a:tblPr firstRow="1" bandRow="1">
                <a:tableStyleId>{5C22544A-7EE6-4342-B048-85BDC9FD1C3A}</a:tableStyleId>
              </a:tblPr>
              <a:tblGrid>
                <a:gridCol w="2071208">
                  <a:extLst>
                    <a:ext uri="{9D8B030D-6E8A-4147-A177-3AD203B41FA5}">
                      <a16:colId xmlns:a16="http://schemas.microsoft.com/office/drawing/2014/main" val="4270934371"/>
                    </a:ext>
                  </a:extLst>
                </a:gridCol>
                <a:gridCol w="5055800">
                  <a:extLst>
                    <a:ext uri="{9D8B030D-6E8A-4147-A177-3AD203B41FA5}">
                      <a16:colId xmlns:a16="http://schemas.microsoft.com/office/drawing/2014/main" val="3808854577"/>
                    </a:ext>
                  </a:extLst>
                </a:gridCol>
                <a:gridCol w="1691394">
                  <a:extLst>
                    <a:ext uri="{9D8B030D-6E8A-4147-A177-3AD203B41FA5}">
                      <a16:colId xmlns:a16="http://schemas.microsoft.com/office/drawing/2014/main" val="860499853"/>
                    </a:ext>
                  </a:extLst>
                </a:gridCol>
                <a:gridCol w="1686799">
                  <a:extLst>
                    <a:ext uri="{9D8B030D-6E8A-4147-A177-3AD203B41FA5}">
                      <a16:colId xmlns:a16="http://schemas.microsoft.com/office/drawing/2014/main" val="4111140798"/>
                    </a:ext>
                  </a:extLst>
                </a:gridCol>
                <a:gridCol w="1686799">
                  <a:extLst>
                    <a:ext uri="{9D8B030D-6E8A-4147-A177-3AD203B41FA5}">
                      <a16:colId xmlns:a16="http://schemas.microsoft.com/office/drawing/2014/main" val="2892508196"/>
                    </a:ext>
                  </a:extLst>
                </a:gridCol>
              </a:tblGrid>
              <a:tr h="691039">
                <a:tc>
                  <a:txBody>
                    <a:bodyPr/>
                    <a:lstStyle/>
                    <a:p>
                      <a:r>
                        <a:rPr lang="fr-FR" sz="2000" b="1" kern="1200" dirty="0" err="1">
                          <a:solidFill>
                            <a:schemeClr val="lt1"/>
                          </a:solidFill>
                          <a:latin typeface="Roboto"/>
                          <a:ea typeface="+mn-ea"/>
                          <a:cs typeface="+mn-cs"/>
                        </a:rPr>
                        <a:t>Costing</a:t>
                      </a:r>
                      <a:endParaRPr lang="fr-FR" sz="2000" b="1" kern="1200" dirty="0">
                        <a:solidFill>
                          <a:schemeClr val="lt1"/>
                        </a:solidFill>
                        <a:latin typeface="Roboto"/>
                        <a:ea typeface="+mn-ea"/>
                        <a:cs typeface="+mn-cs"/>
                      </a:endParaRPr>
                    </a:p>
                  </a:txBody>
                  <a:tcPr/>
                </a:tc>
                <a:tc>
                  <a:txBody>
                    <a:bodyPr/>
                    <a:lstStyle/>
                    <a:p>
                      <a:r>
                        <a:rPr lang="fr-FR" sz="1600" b="0" kern="1200" dirty="0">
                          <a:solidFill>
                            <a:schemeClr val="lt1"/>
                          </a:solidFill>
                          <a:latin typeface="Roboto"/>
                          <a:ea typeface="+mn-ea"/>
                          <a:cs typeface="+mn-cs"/>
                        </a:rPr>
                        <a:t>Active (Data </a:t>
                      </a:r>
                      <a:r>
                        <a:rPr lang="fr-FR" sz="1600" b="0" kern="1200" dirty="0" err="1">
                          <a:solidFill>
                            <a:schemeClr val="lt1"/>
                          </a:solidFill>
                          <a:latin typeface="Roboto"/>
                          <a:ea typeface="+mn-ea"/>
                          <a:cs typeface="+mn-cs"/>
                        </a:rPr>
                        <a:t>stored</a:t>
                      </a:r>
                      <a:r>
                        <a:rPr lang="fr-FR" sz="1600" b="0" kern="1200" dirty="0">
                          <a:solidFill>
                            <a:schemeClr val="lt1"/>
                          </a:solidFill>
                          <a:latin typeface="Roboto"/>
                          <a:ea typeface="+mn-ea"/>
                          <a:cs typeface="+mn-cs"/>
                        </a:rPr>
                        <a:t> in tables and </a:t>
                      </a:r>
                      <a:r>
                        <a:rPr lang="fr-FR" sz="1600" b="0" kern="1200" dirty="0" err="1">
                          <a:solidFill>
                            <a:schemeClr val="lt1"/>
                          </a:solidFill>
                          <a:latin typeface="Roboto"/>
                          <a:ea typeface="+mn-ea"/>
                          <a:cs typeface="+mn-cs"/>
                        </a:rPr>
                        <a:t>modified</a:t>
                      </a:r>
                      <a:r>
                        <a:rPr lang="fr-FR" sz="1600" b="0" kern="1200" dirty="0">
                          <a:solidFill>
                            <a:schemeClr val="lt1"/>
                          </a:solidFill>
                          <a:latin typeface="Roboto"/>
                          <a:ea typeface="+mn-ea"/>
                          <a:cs typeface="+mn-cs"/>
                        </a:rPr>
                        <a:t> in the last 90 </a:t>
                      </a:r>
                      <a:r>
                        <a:rPr lang="fr-FR" sz="1600" b="0" kern="1200" dirty="0" err="1">
                          <a:solidFill>
                            <a:schemeClr val="lt1"/>
                          </a:solidFill>
                          <a:latin typeface="Roboto"/>
                          <a:ea typeface="+mn-ea"/>
                          <a:cs typeface="+mn-cs"/>
                        </a:rPr>
                        <a:t>days</a:t>
                      </a:r>
                      <a:r>
                        <a:rPr lang="fr-FR" sz="1600" b="0" kern="1200" dirty="0">
                          <a:solidFill>
                            <a:schemeClr val="lt1"/>
                          </a:solidFill>
                          <a:latin typeface="Roboto"/>
                          <a:ea typeface="+mn-ea"/>
                          <a:cs typeface="+mn-cs"/>
                        </a:rPr>
                        <a:t>)</a:t>
                      </a:r>
                    </a:p>
                  </a:txBody>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0" kern="1200" dirty="0">
                          <a:solidFill>
                            <a:schemeClr val="lt1"/>
                          </a:solidFill>
                          <a:latin typeface="Roboto"/>
                          <a:ea typeface="+mn-ea"/>
                          <a:cs typeface="+mn-cs"/>
                        </a:rPr>
                        <a:t>Long-</a:t>
                      </a:r>
                      <a:r>
                        <a:rPr lang="fr-FR" sz="1600" b="0" kern="1200" dirty="0" err="1">
                          <a:solidFill>
                            <a:schemeClr val="lt1"/>
                          </a:solidFill>
                          <a:latin typeface="Roboto"/>
                          <a:ea typeface="+mn-ea"/>
                          <a:cs typeface="+mn-cs"/>
                        </a:rPr>
                        <a:t>Term</a:t>
                      </a:r>
                      <a:r>
                        <a:rPr lang="fr-FR" sz="1600" b="0" kern="1200" dirty="0">
                          <a:solidFill>
                            <a:schemeClr val="lt1"/>
                          </a:solidFill>
                          <a:latin typeface="Roboto"/>
                          <a:ea typeface="+mn-ea"/>
                          <a:cs typeface="+mn-cs"/>
                        </a:rPr>
                        <a:t> (Data </a:t>
                      </a:r>
                      <a:r>
                        <a:rPr lang="fr-FR" sz="1600" b="0" kern="1200" dirty="0" err="1">
                          <a:solidFill>
                            <a:schemeClr val="lt1"/>
                          </a:solidFill>
                          <a:latin typeface="Roboto"/>
                          <a:ea typeface="+mn-ea"/>
                          <a:cs typeface="+mn-cs"/>
                        </a:rPr>
                        <a:t>stored</a:t>
                      </a:r>
                      <a:r>
                        <a:rPr lang="fr-FR" sz="1600" b="0" kern="1200" dirty="0">
                          <a:solidFill>
                            <a:schemeClr val="lt1"/>
                          </a:solidFill>
                          <a:latin typeface="Roboto"/>
                          <a:ea typeface="+mn-ea"/>
                          <a:cs typeface="+mn-cs"/>
                        </a:rPr>
                        <a:t> in tables and not been </a:t>
                      </a:r>
                      <a:r>
                        <a:rPr lang="fr-FR" sz="1600" b="0" kern="1200" dirty="0" err="1">
                          <a:solidFill>
                            <a:schemeClr val="lt1"/>
                          </a:solidFill>
                          <a:latin typeface="Roboto"/>
                          <a:ea typeface="+mn-ea"/>
                          <a:cs typeface="+mn-cs"/>
                        </a:rPr>
                        <a:t>modified</a:t>
                      </a:r>
                      <a:r>
                        <a:rPr lang="fr-FR" sz="1600" b="0" kern="1200" dirty="0">
                          <a:solidFill>
                            <a:schemeClr val="lt1"/>
                          </a:solidFill>
                          <a:latin typeface="Roboto"/>
                          <a:ea typeface="+mn-ea"/>
                          <a:cs typeface="+mn-cs"/>
                        </a:rPr>
                        <a:t> in the last 90 </a:t>
                      </a:r>
                      <a:r>
                        <a:rPr lang="fr-FR" sz="1600" b="0" kern="1200" dirty="0" err="1">
                          <a:solidFill>
                            <a:schemeClr val="lt1"/>
                          </a:solidFill>
                          <a:latin typeface="Roboto"/>
                          <a:ea typeface="+mn-ea"/>
                          <a:cs typeface="+mn-cs"/>
                        </a:rPr>
                        <a:t>days</a:t>
                      </a:r>
                      <a:r>
                        <a:rPr lang="fr-FR" sz="1600" b="0" kern="1200" dirty="0">
                          <a:solidFill>
                            <a:schemeClr val="lt1"/>
                          </a:solidFill>
                          <a:latin typeface="Roboto"/>
                          <a:ea typeface="+mn-ea"/>
                          <a:cs typeface="+mn-cs"/>
                        </a:rPr>
                        <a:t>)</a:t>
                      </a: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3465296648"/>
                  </a:ext>
                </a:extLst>
              </a:tr>
              <a:tr h="583302">
                <a:tc>
                  <a:txBody>
                    <a:bodyPr/>
                    <a:lstStyle/>
                    <a:p>
                      <a:r>
                        <a:rPr lang="fr-FR" sz="1600" b="0" kern="1200" dirty="0">
                          <a:solidFill>
                            <a:schemeClr val="tx1"/>
                          </a:solidFill>
                          <a:latin typeface="Roboto"/>
                          <a:ea typeface="+mn-ea"/>
                          <a:cs typeface="+mn-cs"/>
                        </a:rPr>
                        <a:t>Storage</a:t>
                      </a:r>
                    </a:p>
                  </a:txBody>
                  <a:tcPr/>
                </a:tc>
                <a:tc>
                  <a:txBody>
                    <a:bodyPr/>
                    <a:lstStyle/>
                    <a:p>
                      <a:pPr algn="l" fontAlgn="t"/>
                      <a:r>
                        <a:rPr lang="fr-FR" sz="1600" b="0" kern="1200" dirty="0">
                          <a:solidFill>
                            <a:schemeClr val="tx1"/>
                          </a:solidFill>
                          <a:latin typeface="Roboto"/>
                          <a:ea typeface="+mn-ea"/>
                          <a:cs typeface="+mn-cs"/>
                        </a:rPr>
                        <a:t>$0.020 per GB + </a:t>
                      </a:r>
                      <a:r>
                        <a:rPr lang="en-US" sz="1600" b="0" kern="1200" dirty="0">
                          <a:solidFill>
                            <a:schemeClr val="tx1"/>
                          </a:solidFill>
                          <a:latin typeface="Roboto"/>
                          <a:ea typeface="+mn-ea"/>
                          <a:cs typeface="+mn-cs"/>
                        </a:rPr>
                        <a:t>first 10 GB is free each month</a:t>
                      </a:r>
                      <a:endParaRPr lang="fr-FR" sz="1600" b="0" kern="1200" dirty="0">
                        <a:solidFill>
                          <a:schemeClr val="tx1"/>
                        </a:solidFill>
                        <a:latin typeface="Roboto"/>
                        <a:ea typeface="+mn-ea"/>
                        <a:cs typeface="+mn-cs"/>
                      </a:endParaRPr>
                    </a:p>
                  </a:txBody>
                  <a:tcPr marL="152400" marR="152400" marT="142875" marB="142875"/>
                </a:tc>
                <a:tc gridSpan="3">
                  <a:txBody>
                    <a:bodyPr/>
                    <a:lstStyle/>
                    <a:p>
                      <a:pPr algn="l" fontAlgn="t"/>
                      <a:r>
                        <a:rPr lang="fr-FR" sz="1600" b="0" kern="1200" dirty="0">
                          <a:solidFill>
                            <a:schemeClr val="tx1"/>
                          </a:solidFill>
                          <a:latin typeface="Roboto"/>
                          <a:ea typeface="+mn-ea"/>
                          <a:cs typeface="+mn-cs"/>
                        </a:rPr>
                        <a:t>$0.010 per GB + </a:t>
                      </a:r>
                      <a:r>
                        <a:rPr lang="en-US" sz="1600" b="0" kern="1200" dirty="0">
                          <a:solidFill>
                            <a:schemeClr val="tx1"/>
                          </a:solidFill>
                          <a:latin typeface="Roboto"/>
                          <a:ea typeface="+mn-ea"/>
                          <a:cs typeface="+mn-cs"/>
                        </a:rPr>
                        <a:t>first 10 GB free each month</a:t>
                      </a:r>
                      <a:endParaRPr lang="fr-FR" sz="1600" b="0" kern="1200" dirty="0">
                        <a:solidFill>
                          <a:schemeClr val="tx1"/>
                        </a:solidFill>
                        <a:latin typeface="Roboto"/>
                        <a:ea typeface="+mn-ea"/>
                        <a:cs typeface="+mn-cs"/>
                      </a:endParaRPr>
                    </a:p>
                  </a:txBody>
                  <a:tcPr marL="152400" marR="152400" marT="142875" marB="142875"/>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3285262001"/>
                  </a:ext>
                </a:extLst>
              </a:tr>
              <a:tr h="447927">
                <a:tc>
                  <a:txBody>
                    <a:bodyPr/>
                    <a:lstStyle/>
                    <a:p>
                      <a:r>
                        <a:rPr lang="fr-FR" sz="1600" b="0" kern="1200" dirty="0">
                          <a:solidFill>
                            <a:schemeClr val="tx1"/>
                          </a:solidFill>
                          <a:latin typeface="Roboto"/>
                          <a:ea typeface="+mn-ea"/>
                          <a:cs typeface="+mn-cs"/>
                        </a:rPr>
                        <a:t>Streaming Inserts</a:t>
                      </a:r>
                    </a:p>
                  </a:txBody>
                  <a:tcPr/>
                </a:tc>
                <a:tc gridSpan="4">
                  <a:txBody>
                    <a:bodyPr/>
                    <a:lstStyle/>
                    <a:p>
                      <a:pPr algn="l" fontAlgn="t"/>
                      <a:r>
                        <a:rPr lang="fr-FR" sz="1600" b="0" kern="1200" dirty="0">
                          <a:solidFill>
                            <a:schemeClr val="tx1"/>
                          </a:solidFill>
                          <a:latin typeface="Roboto"/>
                          <a:ea typeface="+mn-ea"/>
                          <a:cs typeface="+mn-cs"/>
                        </a:rPr>
                        <a:t>$0.010 per 200 MB </a:t>
                      </a:r>
                      <a:r>
                        <a:rPr lang="en-US" sz="1600" b="0" kern="1200" dirty="0">
                          <a:solidFill>
                            <a:schemeClr val="tx1"/>
                          </a:solidFill>
                          <a:latin typeface="Roboto"/>
                          <a:ea typeface="+mn-ea"/>
                          <a:cs typeface="+mn-cs"/>
                        </a:rPr>
                        <a:t>Charged for rows that are successfully inserted. </a:t>
                      </a:r>
                    </a:p>
                    <a:p>
                      <a:pPr marL="0" marR="0" lvl="0" indent="0" algn="l" defTabSz="914400" rtl="0" eaLnBrk="1" fontAlgn="t" latinLnBrk="0" hangingPunct="1">
                        <a:lnSpc>
                          <a:spcPct val="100000"/>
                        </a:lnSpc>
                        <a:spcBef>
                          <a:spcPts val="0"/>
                        </a:spcBef>
                        <a:spcAft>
                          <a:spcPts val="0"/>
                        </a:spcAft>
                        <a:buClrTx/>
                        <a:buSzTx/>
                        <a:buFontTx/>
                        <a:buNone/>
                        <a:tabLst/>
                        <a:defRPr/>
                      </a:pPr>
                      <a:r>
                        <a:rPr lang="en-US" sz="1600" b="0" kern="1200" dirty="0">
                          <a:solidFill>
                            <a:schemeClr val="tx1"/>
                          </a:solidFill>
                          <a:latin typeface="Roboto"/>
                          <a:ea typeface="+mn-ea"/>
                          <a:cs typeface="+mn-cs"/>
                        </a:rPr>
                        <a:t>Individual rows are calculated using a Min 1 KB.</a:t>
                      </a:r>
                    </a:p>
                  </a:txBody>
                  <a:tcPr marL="152400" marR="152400" marT="142875" marB="142875"/>
                </a:tc>
                <a:tc hMerge="1">
                  <a:txBody>
                    <a:bodyPr/>
                    <a:lstStyle/>
                    <a:p>
                      <a:pPr algn="l" fontAlgn="t"/>
                      <a:endParaRPr lang="en-US" sz="1600" b="1" kern="1200" dirty="0">
                        <a:solidFill>
                          <a:schemeClr val="tx1"/>
                        </a:solidFill>
                        <a:latin typeface="Roboto"/>
                        <a:ea typeface="+mn-ea"/>
                        <a:cs typeface="+mn-cs"/>
                      </a:endParaRPr>
                    </a:p>
                  </a:txBody>
                  <a:tcPr marL="152400" marR="152400" marT="142875" marB="142875"/>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2929516388"/>
                  </a:ext>
                </a:extLst>
              </a:tr>
              <a:tr h="0">
                <a:tc>
                  <a:txBody>
                    <a:bodyPr/>
                    <a:lstStyle/>
                    <a:p>
                      <a:r>
                        <a:rPr lang="fr-FR" sz="1600" b="0" kern="1200" dirty="0">
                          <a:solidFill>
                            <a:schemeClr val="tx1"/>
                          </a:solidFill>
                          <a:latin typeface="Roboto"/>
                          <a:ea typeface="+mn-ea"/>
                          <a:cs typeface="+mn-cs"/>
                        </a:rPr>
                        <a:t>Free </a:t>
                      </a:r>
                      <a:r>
                        <a:rPr lang="fr-FR" sz="1600" b="0" kern="1200" dirty="0" err="1">
                          <a:solidFill>
                            <a:schemeClr val="tx1"/>
                          </a:solidFill>
                          <a:latin typeface="Roboto"/>
                          <a:ea typeface="+mn-ea"/>
                          <a:cs typeface="+mn-cs"/>
                        </a:rPr>
                        <a:t>operations</a:t>
                      </a:r>
                      <a:endParaRPr lang="fr-FR" sz="1600" b="0" kern="1200" dirty="0">
                        <a:solidFill>
                          <a:schemeClr val="tx1"/>
                        </a:solidFill>
                        <a:latin typeface="Roboto"/>
                        <a:ea typeface="+mn-ea"/>
                        <a:cs typeface="+mn-cs"/>
                      </a:endParaRPr>
                    </a:p>
                  </a:txBody>
                  <a:tcPr/>
                </a:tc>
                <a:tc gridSpan="4">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b="0" kern="1200" dirty="0">
                          <a:solidFill>
                            <a:schemeClr val="tx1"/>
                          </a:solidFill>
                          <a:latin typeface="Roboto"/>
                          <a:ea typeface="+mn-ea"/>
                          <a:cs typeface="+mn-cs"/>
                        </a:rPr>
                        <a:t>Load Data, Copy, Export, Delete, </a:t>
                      </a:r>
                      <a:r>
                        <a:rPr lang="fr-FR" sz="1600" b="0" kern="1200" dirty="0" err="1">
                          <a:solidFill>
                            <a:schemeClr val="tx1"/>
                          </a:solidFill>
                          <a:latin typeface="Roboto"/>
                          <a:ea typeface="+mn-ea"/>
                          <a:cs typeface="+mn-cs"/>
                        </a:rPr>
                        <a:t>Metadata</a:t>
                      </a:r>
                      <a:r>
                        <a:rPr lang="fr-FR" sz="1600" b="0" kern="1200" dirty="0">
                          <a:solidFill>
                            <a:schemeClr val="tx1"/>
                          </a:solidFill>
                          <a:latin typeface="Roboto"/>
                          <a:ea typeface="+mn-ea"/>
                          <a:cs typeface="+mn-cs"/>
                        </a:rPr>
                        <a:t> </a:t>
                      </a:r>
                      <a:r>
                        <a:rPr lang="fr-FR" sz="1600" b="0" kern="1200" dirty="0" err="1">
                          <a:solidFill>
                            <a:schemeClr val="tx1"/>
                          </a:solidFill>
                          <a:latin typeface="Roboto"/>
                          <a:ea typeface="+mn-ea"/>
                          <a:cs typeface="+mn-cs"/>
                        </a:rPr>
                        <a:t>operations</a:t>
                      </a:r>
                      <a:r>
                        <a:rPr lang="fr-FR" sz="1600" b="0" kern="1200" dirty="0">
                          <a:solidFill>
                            <a:schemeClr val="tx1"/>
                          </a:solidFill>
                          <a:latin typeface="Roboto"/>
                          <a:ea typeface="+mn-ea"/>
                          <a:cs typeface="+mn-cs"/>
                        </a:rPr>
                        <a:t> and </a:t>
                      </a:r>
                      <a:r>
                        <a:rPr lang="fr-FR" sz="1600" b="0" kern="1200" dirty="0" err="1">
                          <a:solidFill>
                            <a:schemeClr val="tx1"/>
                          </a:solidFill>
                          <a:latin typeface="Roboto"/>
                          <a:ea typeface="+mn-ea"/>
                          <a:cs typeface="+mn-cs"/>
                        </a:rPr>
                        <a:t>read</a:t>
                      </a:r>
                      <a:r>
                        <a:rPr lang="fr-FR" sz="1600" b="0" kern="1200" dirty="0">
                          <a:solidFill>
                            <a:schemeClr val="tx1"/>
                          </a:solidFill>
                          <a:latin typeface="Roboto"/>
                          <a:ea typeface="+mn-ea"/>
                          <a:cs typeface="+mn-cs"/>
                        </a:rPr>
                        <a:t> pseudo </a:t>
                      </a:r>
                      <a:r>
                        <a:rPr lang="fr-FR" sz="1600" b="0" kern="1200" dirty="0" err="1">
                          <a:solidFill>
                            <a:schemeClr val="tx1"/>
                          </a:solidFill>
                          <a:latin typeface="Roboto"/>
                          <a:ea typeface="+mn-ea"/>
                          <a:cs typeface="+mn-cs"/>
                        </a:rPr>
                        <a:t>columns</a:t>
                      </a:r>
                      <a:r>
                        <a:rPr lang="fr-FR" sz="1600" b="0" kern="1200" dirty="0">
                          <a:solidFill>
                            <a:schemeClr val="tx1"/>
                          </a:solidFill>
                          <a:latin typeface="Roboto"/>
                          <a:ea typeface="+mn-ea"/>
                          <a:cs typeface="+mn-cs"/>
                        </a:rPr>
                        <a:t> or </a:t>
                      </a:r>
                      <a:r>
                        <a:rPr lang="fr-FR" sz="1600" b="0" kern="1200" dirty="0" err="1">
                          <a:solidFill>
                            <a:schemeClr val="tx1"/>
                          </a:solidFill>
                          <a:latin typeface="Roboto"/>
                          <a:ea typeface="+mn-ea"/>
                          <a:cs typeface="+mn-cs"/>
                        </a:rPr>
                        <a:t>metatables</a:t>
                      </a:r>
                      <a:endParaRPr lang="en-US" sz="1600" b="0" kern="1200" dirty="0">
                        <a:solidFill>
                          <a:schemeClr val="tx1"/>
                        </a:solidFill>
                        <a:latin typeface="Roboto"/>
                        <a:ea typeface="+mn-ea"/>
                        <a:cs typeface="+mn-cs"/>
                      </a:endParaRPr>
                    </a:p>
                  </a:txBody>
                  <a:tcPr marL="152400" marR="152400" marT="142875" marB="142875"/>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695404283"/>
                  </a:ext>
                </a:extLst>
              </a:tr>
              <a:tr h="6019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1" kern="1200" dirty="0" err="1">
                          <a:solidFill>
                            <a:schemeClr val="bg1"/>
                          </a:solidFill>
                          <a:latin typeface="Roboto"/>
                          <a:ea typeface="+mn-ea"/>
                          <a:cs typeface="+mn-cs"/>
                        </a:rPr>
                        <a:t>Queries</a:t>
                      </a:r>
                      <a:r>
                        <a:rPr lang="fr-FR" sz="1600" b="1" kern="1200" dirty="0">
                          <a:solidFill>
                            <a:schemeClr val="bg1"/>
                          </a:solidFill>
                          <a:latin typeface="Roboto"/>
                          <a:ea typeface="+mn-ea"/>
                          <a:cs typeface="+mn-cs"/>
                        </a:rPr>
                        <a:t> (</a:t>
                      </a:r>
                      <a:r>
                        <a:rPr lang="fr-FR" sz="1600" b="1" kern="1200" dirty="0" err="1">
                          <a:solidFill>
                            <a:schemeClr val="bg1"/>
                          </a:solidFill>
                          <a:latin typeface="Roboto"/>
                          <a:ea typeface="+mn-ea"/>
                          <a:cs typeface="+mn-cs"/>
                        </a:rPr>
                        <a:t>analysis</a:t>
                      </a:r>
                      <a:r>
                        <a:rPr lang="fr-FR" sz="1600" b="1" kern="1200" dirty="0">
                          <a:solidFill>
                            <a:schemeClr val="bg1"/>
                          </a:solidFill>
                          <a:latin typeface="Roboto"/>
                          <a:ea typeface="+mn-ea"/>
                          <a:cs typeface="+mn-cs"/>
                        </a:rPr>
                        <a:t>)</a:t>
                      </a:r>
                    </a:p>
                    <a:p>
                      <a:endParaRPr lang="fr-FR" sz="1600" b="1" kern="1200" dirty="0">
                        <a:solidFill>
                          <a:schemeClr val="lt1"/>
                        </a:solidFill>
                        <a:latin typeface="Roboto"/>
                        <a:ea typeface="+mn-ea"/>
                        <a:cs typeface="+mn-cs"/>
                      </a:endParaRPr>
                    </a:p>
                  </a:txBody>
                  <a:tcPr>
                    <a:solidFill>
                      <a:schemeClr val="accent1"/>
                    </a:solidFill>
                  </a:tcPr>
                </a:tc>
                <a:tc>
                  <a:txBody>
                    <a:bodyPr/>
                    <a:lstStyle/>
                    <a:p>
                      <a:r>
                        <a:rPr lang="en-US" sz="1600" b="1" kern="1200" dirty="0">
                          <a:solidFill>
                            <a:schemeClr val="lt1"/>
                          </a:solidFill>
                          <a:latin typeface="Roboto"/>
                          <a:ea typeface="+mn-ea"/>
                          <a:cs typeface="+mn-cs"/>
                        </a:rPr>
                        <a:t>On-demand query pricing (default). </a:t>
                      </a:r>
                      <a:endParaRPr lang="fr-FR" sz="1600" b="1" kern="1200" dirty="0">
                        <a:solidFill>
                          <a:schemeClr val="lt1"/>
                        </a:solidFill>
                        <a:latin typeface="Roboto"/>
                        <a:ea typeface="+mn-ea"/>
                        <a:cs typeface="+mn-cs"/>
                      </a:endParaRPr>
                    </a:p>
                  </a:txBody>
                  <a:tcPr>
                    <a:solidFill>
                      <a:schemeClr val="accent1"/>
                    </a:solidFill>
                  </a:tcPr>
                </a:tc>
                <a:tc gridSpan="3">
                  <a:txBody>
                    <a:bodyPr/>
                    <a:lstStyle/>
                    <a:p>
                      <a:r>
                        <a:rPr lang="en-US" sz="1600" b="1" kern="1200" dirty="0">
                          <a:solidFill>
                            <a:schemeClr val="lt1"/>
                          </a:solidFill>
                          <a:latin typeface="Roboto"/>
                          <a:ea typeface="+mn-ea"/>
                          <a:cs typeface="+mn-cs"/>
                        </a:rPr>
                        <a:t>Flat-rate pricing is also available for high-volume customers.</a:t>
                      </a:r>
                      <a:endParaRPr lang="fr-FR" sz="1600" b="1" kern="1200" dirty="0">
                        <a:solidFill>
                          <a:schemeClr val="lt1"/>
                        </a:solidFill>
                        <a:latin typeface="Roboto"/>
                        <a:ea typeface="+mn-ea"/>
                        <a:cs typeface="+mn-cs"/>
                      </a:endParaRPr>
                    </a:p>
                  </a:txBody>
                  <a:tcPr>
                    <a:solidFill>
                      <a:schemeClr val="accent1"/>
                    </a:solidFill>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891005125"/>
                  </a:ext>
                </a:extLst>
              </a:tr>
              <a:tr h="21225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0" kern="1200" dirty="0" err="1">
                          <a:solidFill>
                            <a:schemeClr val="tx1"/>
                          </a:solidFill>
                          <a:latin typeface="Roboto"/>
                          <a:ea typeface="+mn-ea"/>
                          <a:cs typeface="+mn-cs"/>
                        </a:rPr>
                        <a:t>Queries</a:t>
                      </a:r>
                      <a:r>
                        <a:rPr lang="fr-FR" sz="1600" b="0" kern="1200" dirty="0">
                          <a:solidFill>
                            <a:schemeClr val="tx1"/>
                          </a:solidFill>
                          <a:latin typeface="Roboto"/>
                          <a:ea typeface="+mn-ea"/>
                          <a:cs typeface="+mn-cs"/>
                        </a:rPr>
                        <a:t> </a:t>
                      </a:r>
                      <a:r>
                        <a:rPr lang="fr-FR" sz="1600" b="0" kern="1200" dirty="0" err="1">
                          <a:solidFill>
                            <a:schemeClr val="tx1"/>
                          </a:solidFill>
                          <a:latin typeface="Roboto"/>
                          <a:ea typeface="+mn-ea"/>
                          <a:cs typeface="+mn-cs"/>
                        </a:rPr>
                        <a:t>details</a:t>
                      </a:r>
                      <a:endParaRPr lang="fr-FR" sz="1600" b="0" kern="1200" dirty="0">
                        <a:solidFill>
                          <a:schemeClr val="tx1"/>
                        </a:solidFill>
                        <a:latin typeface="Roboto"/>
                        <a:ea typeface="+mn-ea"/>
                        <a:cs typeface="+mn-cs"/>
                      </a:endParaRPr>
                    </a:p>
                  </a:txBody>
                  <a:tcPr>
                    <a:solidFill>
                      <a:schemeClr val="accent1">
                        <a:lumMod val="60000"/>
                        <a:lumOff val="40000"/>
                      </a:schemeClr>
                    </a:solidFill>
                  </a:tcPr>
                </a:tc>
                <a:tc>
                  <a:txBody>
                    <a:bodyPr/>
                    <a:lstStyle/>
                    <a:p>
                      <a:pPr marL="285750" indent="-285750" algn="l" defTabSz="914400" rtl="0" eaLnBrk="1" latinLnBrk="0" hangingPunct="1">
                        <a:buFont typeface="Wingdings" panose="05000000000000000000" pitchFamily="2" charset="2"/>
                        <a:buChar char="ü"/>
                      </a:pPr>
                      <a:r>
                        <a:rPr lang="en-US" sz="1600" b="0" kern="1200" dirty="0">
                          <a:solidFill>
                            <a:schemeClr val="tx1"/>
                          </a:solidFill>
                          <a:latin typeface="Roboto"/>
                          <a:ea typeface="+mn-ea"/>
                          <a:cs typeface="+mn-cs"/>
                        </a:rPr>
                        <a:t>You aren't charged for errors, or cache queries.</a:t>
                      </a:r>
                    </a:p>
                    <a:p>
                      <a:pPr marL="285750" indent="-285750" algn="l" defTabSz="914400" rtl="0" eaLnBrk="1" latinLnBrk="0" hangingPunct="1">
                        <a:buFont typeface="Wingdings" panose="05000000000000000000" pitchFamily="2" charset="2"/>
                        <a:buChar char="ü"/>
                      </a:pPr>
                      <a:r>
                        <a:rPr lang="en-US" sz="1600" b="0" kern="1200" dirty="0">
                          <a:solidFill>
                            <a:schemeClr val="tx1"/>
                          </a:solidFill>
                          <a:latin typeface="Roboto"/>
                          <a:ea typeface="+mn-ea"/>
                          <a:cs typeface="+mn-cs"/>
                        </a:rPr>
                        <a:t>Charges are rounded to the nearest MB, Min10 MB processed by table and min10 MB per query.</a:t>
                      </a:r>
                    </a:p>
                    <a:p>
                      <a:pPr marL="285750" indent="-285750" algn="l" defTabSz="914400" rtl="0" eaLnBrk="1" latinLnBrk="0" hangingPunct="1">
                        <a:buFont typeface="Wingdings" panose="05000000000000000000" pitchFamily="2" charset="2"/>
                        <a:buChar char="ü"/>
                      </a:pPr>
                      <a:r>
                        <a:rPr lang="en-US" sz="1600" b="0" kern="1200" dirty="0">
                          <a:solidFill>
                            <a:schemeClr val="tx1"/>
                          </a:solidFill>
                          <a:latin typeface="Roboto"/>
                          <a:ea typeface="+mn-ea"/>
                          <a:cs typeface="+mn-cs"/>
                        </a:rPr>
                        <a:t>Cancelling a running query job may incur charges up to the full cost for the query were it allowed to run to completion.</a:t>
                      </a:r>
                    </a:p>
                    <a:p>
                      <a:pPr marL="285750" indent="-285750" algn="l" defTabSz="914400" rtl="0" eaLnBrk="1" latinLnBrk="0" hangingPunct="1">
                        <a:buFont typeface="Wingdings" panose="05000000000000000000" pitchFamily="2" charset="2"/>
                        <a:buChar char="ü"/>
                      </a:pPr>
                      <a:r>
                        <a:rPr lang="en-US" sz="1600" b="0" kern="1200" dirty="0">
                          <a:solidFill>
                            <a:schemeClr val="tx1"/>
                          </a:solidFill>
                          <a:latin typeface="Roboto"/>
                          <a:ea typeface="+mn-ea"/>
                          <a:cs typeface="+mn-cs"/>
                        </a:rPr>
                        <a:t>You're charged according to the total data processed in the columns you select</a:t>
                      </a:r>
                      <a:endParaRPr lang="fr-FR" sz="1600" b="0" kern="1200" dirty="0">
                        <a:solidFill>
                          <a:schemeClr val="tx1"/>
                        </a:solidFill>
                        <a:latin typeface="Roboto"/>
                        <a:ea typeface="+mn-ea"/>
                        <a:cs typeface="+mn-cs"/>
                      </a:endParaRPr>
                    </a:p>
                  </a:txBody>
                  <a:tcPr>
                    <a:solidFill>
                      <a:schemeClr val="accent1">
                        <a:lumMod val="60000"/>
                        <a:lumOff val="40000"/>
                      </a:schemeClr>
                    </a:solidFill>
                  </a:tcPr>
                </a:tc>
                <a:tc gridSpan="3">
                  <a:txBody>
                    <a:bodyPr/>
                    <a:lstStyle/>
                    <a:p>
                      <a:pPr marL="285750" indent="-285750">
                        <a:buFont typeface="Wingdings" panose="05000000000000000000" pitchFamily="2" charset="2"/>
                        <a:buChar char="ü"/>
                      </a:pPr>
                      <a:r>
                        <a:rPr lang="en-US" sz="1600" b="0" kern="1200" dirty="0">
                          <a:solidFill>
                            <a:schemeClr val="tx1"/>
                          </a:solidFill>
                          <a:latin typeface="Roboto"/>
                          <a:ea typeface="+mn-ea"/>
                          <a:cs typeface="+mn-cs"/>
                        </a:rPr>
                        <a:t>Applies only to query costs, not for storage. See Storage pricing for storage costs.</a:t>
                      </a:r>
                    </a:p>
                    <a:p>
                      <a:pPr marL="285750" indent="-285750">
                        <a:buFont typeface="Wingdings" panose="05000000000000000000" pitchFamily="2" charset="2"/>
                        <a:buChar char="ü"/>
                      </a:pPr>
                      <a:r>
                        <a:rPr lang="en-US" sz="1600" b="0" kern="1200" dirty="0">
                          <a:solidFill>
                            <a:schemeClr val="tx1"/>
                          </a:solidFill>
                          <a:latin typeface="Roboto"/>
                          <a:ea typeface="+mn-ea"/>
                          <a:cs typeface="+mn-cs"/>
                        </a:rPr>
                        <a:t>Applies to all projects that are linked to the billing account where flat-rate pricing is applied.</a:t>
                      </a:r>
                    </a:p>
                    <a:p>
                      <a:pPr marL="285750" indent="-285750">
                        <a:buFont typeface="Wingdings" panose="05000000000000000000" pitchFamily="2" charset="2"/>
                        <a:buChar char="ü"/>
                      </a:pPr>
                      <a:r>
                        <a:rPr lang="en-US" sz="1600" b="0" kern="1200" dirty="0">
                          <a:solidFill>
                            <a:schemeClr val="tx1"/>
                          </a:solidFill>
                          <a:latin typeface="Roboto"/>
                          <a:ea typeface="+mn-ea"/>
                          <a:cs typeface="+mn-cs"/>
                        </a:rPr>
                        <a:t>Provides additional </a:t>
                      </a:r>
                      <a:r>
                        <a:rPr lang="en-US" sz="1600" b="0" kern="1200" dirty="0" err="1">
                          <a:solidFill>
                            <a:schemeClr val="tx1"/>
                          </a:solidFill>
                          <a:latin typeface="Roboto"/>
                          <a:ea typeface="+mn-ea"/>
                          <a:cs typeface="+mn-cs"/>
                        </a:rPr>
                        <a:t>BigQuery</a:t>
                      </a:r>
                      <a:r>
                        <a:rPr lang="en-US" sz="1600" b="0" kern="1200" dirty="0">
                          <a:solidFill>
                            <a:schemeClr val="tx1"/>
                          </a:solidFill>
                          <a:latin typeface="Roboto"/>
                          <a:ea typeface="+mn-ea"/>
                          <a:cs typeface="+mn-cs"/>
                        </a:rPr>
                        <a:t> slots. See the following table for details.</a:t>
                      </a:r>
                    </a:p>
                    <a:p>
                      <a:pPr marL="285750" indent="-285750">
                        <a:buFont typeface="Wingdings" panose="05000000000000000000" pitchFamily="2" charset="2"/>
                        <a:buChar char="ü"/>
                      </a:pPr>
                      <a:r>
                        <a:rPr lang="en-US" sz="1600" b="0" kern="1200" dirty="0">
                          <a:solidFill>
                            <a:schemeClr val="tx1"/>
                          </a:solidFill>
                          <a:latin typeface="Roboto"/>
                          <a:ea typeface="+mn-ea"/>
                          <a:cs typeface="+mn-cs"/>
                        </a:rPr>
                        <a:t>Provides additional query concurrency for interactive queries.</a:t>
                      </a:r>
                    </a:p>
                  </a:txBody>
                  <a:tcPr>
                    <a:solidFill>
                      <a:schemeClr val="accent1">
                        <a:lumMod val="60000"/>
                        <a:lumOff val="40000"/>
                      </a:schemeClr>
                    </a:solidFill>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4199876374"/>
                  </a:ext>
                </a:extLst>
              </a:tr>
              <a:tr h="902858">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0" kern="1200" dirty="0" err="1">
                          <a:solidFill>
                            <a:schemeClr val="tx1"/>
                          </a:solidFill>
                          <a:latin typeface="Roboto"/>
                          <a:ea typeface="+mn-ea"/>
                          <a:cs typeface="+mn-cs"/>
                        </a:rPr>
                        <a:t>Queries</a:t>
                      </a:r>
                      <a:r>
                        <a:rPr lang="fr-FR" sz="1600" b="0" kern="1200" dirty="0">
                          <a:solidFill>
                            <a:schemeClr val="tx1"/>
                          </a:solidFill>
                          <a:latin typeface="Roboto"/>
                          <a:ea typeface="+mn-ea"/>
                          <a:cs typeface="+mn-cs"/>
                        </a:rPr>
                        <a:t> </a:t>
                      </a:r>
                      <a:r>
                        <a:rPr lang="fr-FR" sz="1600" b="0" kern="1200" dirty="0" err="1">
                          <a:solidFill>
                            <a:schemeClr val="tx1"/>
                          </a:solidFill>
                          <a:latin typeface="Roboto"/>
                          <a:ea typeface="+mn-ea"/>
                          <a:cs typeface="+mn-cs"/>
                        </a:rPr>
                        <a:t>costing</a:t>
                      </a:r>
                      <a:endParaRPr lang="fr-FR" sz="1600" b="0" kern="1200" dirty="0">
                        <a:solidFill>
                          <a:schemeClr val="tx1"/>
                        </a:solidFill>
                        <a:latin typeface="Roboto"/>
                        <a:ea typeface="+mn-ea"/>
                        <a:cs typeface="+mn-cs"/>
                      </a:endParaRPr>
                    </a:p>
                    <a:p>
                      <a:pPr algn="l" defTabSz="914400" rtl="0" eaLnBrk="1" latinLnBrk="0" hangingPunct="1"/>
                      <a:endParaRPr lang="fr-FR" sz="1600" b="0" kern="1200" dirty="0">
                        <a:solidFill>
                          <a:schemeClr val="tx1"/>
                        </a:solidFill>
                        <a:latin typeface="Roboto"/>
                        <a:ea typeface="+mn-ea"/>
                        <a:cs typeface="+mn-cs"/>
                      </a:endParaRPr>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0" i="0" kern="1200" dirty="0">
                          <a:solidFill>
                            <a:schemeClr val="dk1"/>
                          </a:solidFill>
                          <a:effectLst/>
                          <a:latin typeface="+mn-lt"/>
                          <a:ea typeface="+mn-ea"/>
                          <a:cs typeface="+mn-cs"/>
                        </a:rPr>
                        <a:t>$5.00 per TB and </a:t>
                      </a:r>
                      <a:r>
                        <a:rPr lang="en-US" sz="1600" b="0" kern="1200" dirty="0">
                          <a:solidFill>
                            <a:schemeClr val="tx1"/>
                          </a:solidFill>
                          <a:latin typeface="Roboto"/>
                          <a:ea typeface="+mn-ea"/>
                          <a:cs typeface="+mn-cs"/>
                        </a:rPr>
                        <a:t>First 1 TB per month is free</a:t>
                      </a:r>
                      <a:endParaRPr lang="fr-FR" sz="1600" b="0" kern="1200" dirty="0">
                        <a:solidFill>
                          <a:schemeClr val="tx1"/>
                        </a:solidFill>
                        <a:latin typeface="Roboto"/>
                        <a:ea typeface="+mn-ea"/>
                        <a:cs typeface="+mn-cs"/>
                      </a:endParaRPr>
                    </a:p>
                  </a:txBody>
                  <a:tcPr/>
                </a:tc>
                <a:tc>
                  <a:txBody>
                    <a:bodyPr/>
                    <a:lstStyle/>
                    <a:p>
                      <a:pPr algn="l" defTabSz="914400" rtl="0" eaLnBrk="1" fontAlgn="ctr" latinLnBrk="0" hangingPunct="1"/>
                      <a:r>
                        <a:rPr lang="fr-FR" sz="1600" b="0" kern="1200" dirty="0" err="1">
                          <a:solidFill>
                            <a:schemeClr val="tx1"/>
                          </a:solidFill>
                          <a:latin typeface="Roboto"/>
                          <a:ea typeface="+mn-ea"/>
                          <a:cs typeface="+mn-cs"/>
                        </a:rPr>
                        <a:t>Monthly</a:t>
                      </a:r>
                      <a:r>
                        <a:rPr lang="fr-FR" sz="1600" b="0" kern="1200" dirty="0">
                          <a:solidFill>
                            <a:schemeClr val="tx1"/>
                          </a:solidFill>
                          <a:latin typeface="Roboto"/>
                          <a:ea typeface="+mn-ea"/>
                          <a:cs typeface="+mn-cs"/>
                        </a:rPr>
                        <a:t> </a:t>
                      </a:r>
                      <a:r>
                        <a:rPr lang="fr-FR" sz="1600" b="0" kern="1200" dirty="0" err="1">
                          <a:solidFill>
                            <a:schemeClr val="tx1"/>
                          </a:solidFill>
                          <a:latin typeface="Roboto"/>
                          <a:ea typeface="+mn-ea"/>
                          <a:cs typeface="+mn-cs"/>
                        </a:rPr>
                        <a:t>cost</a:t>
                      </a:r>
                      <a:endParaRPr lang="fr-FR" sz="1600" b="0" kern="1200" dirty="0">
                        <a:solidFill>
                          <a:schemeClr val="tx1"/>
                        </a:solidFill>
                        <a:latin typeface="Roboto"/>
                        <a:ea typeface="+mn-ea"/>
                        <a:cs typeface="+mn-cs"/>
                      </a:endParaRPr>
                    </a:p>
                  </a:txBody>
                  <a:tcPr marL="152400" marR="152400" marT="190500" marB="190500" anchor="ctr"/>
                </a:tc>
                <a:tc>
                  <a:txBody>
                    <a:bodyPr/>
                    <a:lstStyle/>
                    <a:p>
                      <a:pPr algn="l" defTabSz="914400" rtl="0" eaLnBrk="1" fontAlgn="ctr" latinLnBrk="0" hangingPunct="1"/>
                      <a:r>
                        <a:rPr lang="fr-FR" sz="1600" b="0" kern="1200" dirty="0" err="1">
                          <a:solidFill>
                            <a:schemeClr val="tx1"/>
                          </a:solidFill>
                          <a:latin typeface="Roboto"/>
                          <a:ea typeface="+mn-ea"/>
                          <a:cs typeface="+mn-cs"/>
                        </a:rPr>
                        <a:t>Number</a:t>
                      </a:r>
                      <a:r>
                        <a:rPr lang="fr-FR" sz="1600" b="0" kern="1200" dirty="0">
                          <a:solidFill>
                            <a:schemeClr val="tx1"/>
                          </a:solidFill>
                          <a:latin typeface="Roboto"/>
                          <a:ea typeface="+mn-ea"/>
                          <a:cs typeface="+mn-cs"/>
                        </a:rPr>
                        <a:t> of slots</a:t>
                      </a:r>
                    </a:p>
                  </a:txBody>
                  <a:tcPr marL="152400" marR="152400" marT="190500" marB="190500" anchor="ctr"/>
                </a:tc>
                <a:tc>
                  <a:txBody>
                    <a:bodyPr/>
                    <a:lstStyle/>
                    <a:p>
                      <a:pPr algn="l" defTabSz="914400" rtl="0" eaLnBrk="1" fontAlgn="ctr" latinLnBrk="0" hangingPunct="1"/>
                      <a:r>
                        <a:rPr lang="fr-FR" sz="1600" b="0" kern="1200" dirty="0" err="1">
                          <a:solidFill>
                            <a:schemeClr val="tx1"/>
                          </a:solidFill>
                          <a:latin typeface="Roboto"/>
                          <a:ea typeface="+mn-ea"/>
                          <a:cs typeface="+mn-cs"/>
                        </a:rPr>
                        <a:t>Additional</a:t>
                      </a:r>
                      <a:r>
                        <a:rPr lang="fr-FR" sz="1600" b="0" kern="1200" dirty="0">
                          <a:solidFill>
                            <a:schemeClr val="tx1"/>
                          </a:solidFill>
                          <a:latin typeface="Roboto"/>
                          <a:ea typeface="+mn-ea"/>
                          <a:cs typeface="+mn-cs"/>
                        </a:rPr>
                        <a:t> slots</a:t>
                      </a:r>
                    </a:p>
                  </a:txBody>
                  <a:tcPr marL="152400" marR="152400" marT="190500" marB="190500" anchor="ctr"/>
                </a:tc>
                <a:extLst>
                  <a:ext uri="{0D108BD9-81ED-4DB2-BD59-A6C34878D82A}">
                    <a16:rowId xmlns:a16="http://schemas.microsoft.com/office/drawing/2014/main" val="405599513"/>
                  </a:ext>
                </a:extLst>
              </a:tr>
              <a:tr h="604170">
                <a:tc vMerge="1">
                  <a:txBody>
                    <a:bodyPr/>
                    <a:lstStyle/>
                    <a:p>
                      <a:endParaRPr lang="fr-FR"/>
                    </a:p>
                  </a:txBody>
                  <a:tcPr/>
                </a:tc>
                <a:tc vMerge="1">
                  <a:txBody>
                    <a:bodyPr/>
                    <a:lstStyle/>
                    <a:p>
                      <a:endParaRPr lang="fr-FR"/>
                    </a:p>
                  </a:txBody>
                  <a:tcPr/>
                </a:tc>
                <a:tc>
                  <a:txBody>
                    <a:bodyPr/>
                    <a:lstStyle/>
                    <a:p>
                      <a:pPr algn="l" defTabSz="914400" rtl="0" eaLnBrk="1" fontAlgn="t" latinLnBrk="0" hangingPunct="1"/>
                      <a:r>
                        <a:rPr lang="fr-FR" sz="1600" b="0" kern="1200" dirty="0">
                          <a:solidFill>
                            <a:schemeClr val="tx1"/>
                          </a:solidFill>
                          <a:latin typeface="Roboto"/>
                          <a:ea typeface="+mn-ea"/>
                          <a:cs typeface="+mn-cs"/>
                        </a:rPr>
                        <a:t>$40,000</a:t>
                      </a:r>
                    </a:p>
                  </a:txBody>
                  <a:tcPr marL="152400" marR="152400" marT="142875" marB="142875"/>
                </a:tc>
                <a:tc>
                  <a:txBody>
                    <a:bodyPr/>
                    <a:lstStyle/>
                    <a:p>
                      <a:pPr algn="l" defTabSz="914400" rtl="0" eaLnBrk="1" fontAlgn="t" latinLnBrk="0" hangingPunct="1"/>
                      <a:r>
                        <a:rPr lang="fr-FR" sz="1600" b="0" kern="1200">
                          <a:solidFill>
                            <a:schemeClr val="tx1"/>
                          </a:solidFill>
                          <a:latin typeface="Roboto"/>
                          <a:ea typeface="+mn-ea"/>
                          <a:cs typeface="+mn-cs"/>
                        </a:rPr>
                        <a:t>2,000</a:t>
                      </a:r>
                    </a:p>
                  </a:txBody>
                  <a:tcPr marL="152400" marR="152400" marT="142875" marB="142875"/>
                </a:tc>
                <a:tc>
                  <a:txBody>
                    <a:bodyPr/>
                    <a:lstStyle/>
                    <a:p>
                      <a:pPr algn="l" defTabSz="914400" rtl="0" eaLnBrk="1" fontAlgn="t" latinLnBrk="0" hangingPunct="1"/>
                      <a:r>
                        <a:rPr lang="en-US" sz="1600" b="0" kern="1200" dirty="0">
                          <a:solidFill>
                            <a:schemeClr val="tx1"/>
                          </a:solidFill>
                          <a:latin typeface="Roboto"/>
                          <a:ea typeface="+mn-ea"/>
                          <a:cs typeface="+mn-cs"/>
                        </a:rPr>
                        <a:t>$10,000 </a:t>
                      </a:r>
                    </a:p>
                    <a:p>
                      <a:pPr algn="l" defTabSz="914400" rtl="0" eaLnBrk="1" fontAlgn="t" latinLnBrk="0" hangingPunct="1"/>
                      <a:r>
                        <a:rPr lang="en-US" sz="1600" b="0" kern="1200" dirty="0">
                          <a:solidFill>
                            <a:schemeClr val="tx1"/>
                          </a:solidFill>
                          <a:latin typeface="Roboto"/>
                          <a:ea typeface="+mn-ea"/>
                          <a:cs typeface="+mn-cs"/>
                        </a:rPr>
                        <a:t>+500 slots</a:t>
                      </a:r>
                    </a:p>
                  </a:txBody>
                  <a:tcPr marL="152400" marR="152400" marT="142875" marB="142875"/>
                </a:tc>
                <a:extLst>
                  <a:ext uri="{0D108BD9-81ED-4DB2-BD59-A6C34878D82A}">
                    <a16:rowId xmlns:a16="http://schemas.microsoft.com/office/drawing/2014/main" val="3170825841"/>
                  </a:ext>
                </a:extLst>
              </a:tr>
            </a:tbl>
          </a:graphicData>
        </a:graphic>
      </p:graphicFrame>
    </p:spTree>
    <p:extLst>
      <p:ext uri="{BB962C8B-B14F-4D97-AF65-F5344CB8AC3E}">
        <p14:creationId xmlns:p14="http://schemas.microsoft.com/office/powerpoint/2010/main" val="35165928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a:extLst>
              <a:ext uri="{FF2B5EF4-FFF2-40B4-BE49-F238E27FC236}">
                <a16:creationId xmlns:a16="http://schemas.microsoft.com/office/drawing/2014/main" id="{EE187A9E-CDC2-4006-B83F-21F8D2E8A7B3}"/>
              </a:ext>
            </a:extLst>
          </p:cNvPr>
          <p:cNvGraphicFramePr>
            <a:graphicFrameLocks noGrp="1"/>
          </p:cNvGraphicFramePr>
          <p:nvPr>
            <p:extLst>
              <p:ext uri="{D42A27DB-BD31-4B8C-83A1-F6EECF244321}">
                <p14:modId xmlns:p14="http://schemas.microsoft.com/office/powerpoint/2010/main" val="2630542642"/>
              </p:ext>
            </p:extLst>
          </p:nvPr>
        </p:nvGraphicFramePr>
        <p:xfrm>
          <a:off x="0" y="0"/>
          <a:ext cx="12192000" cy="6913204"/>
        </p:xfrm>
        <a:graphic>
          <a:graphicData uri="http://schemas.openxmlformats.org/drawingml/2006/table">
            <a:tbl>
              <a:tblPr firstRow="1" bandRow="1">
                <a:tableStyleId>{5C22544A-7EE6-4342-B048-85BDC9FD1C3A}</a:tableStyleId>
              </a:tblPr>
              <a:tblGrid>
                <a:gridCol w="2656514">
                  <a:extLst>
                    <a:ext uri="{9D8B030D-6E8A-4147-A177-3AD203B41FA5}">
                      <a16:colId xmlns:a16="http://schemas.microsoft.com/office/drawing/2014/main" val="4270934371"/>
                    </a:ext>
                  </a:extLst>
                </a:gridCol>
                <a:gridCol w="9535486">
                  <a:extLst>
                    <a:ext uri="{9D8B030D-6E8A-4147-A177-3AD203B41FA5}">
                      <a16:colId xmlns:a16="http://schemas.microsoft.com/office/drawing/2014/main" val="3808854577"/>
                    </a:ext>
                  </a:extLst>
                </a:gridCol>
              </a:tblGrid>
              <a:tr h="764084">
                <a:tc>
                  <a:txBody>
                    <a:bodyPr/>
                    <a:lstStyle/>
                    <a:p>
                      <a:r>
                        <a:rPr lang="fr-FR" sz="2000" dirty="0" err="1">
                          <a:latin typeface="Roboto"/>
                        </a:rPr>
                        <a:t>Controlling</a:t>
                      </a:r>
                      <a:r>
                        <a:rPr lang="fr-FR" sz="2000" dirty="0">
                          <a:latin typeface="Roboto"/>
                        </a:rPr>
                        <a:t> </a:t>
                      </a:r>
                      <a:r>
                        <a:rPr lang="fr-FR" sz="2000" dirty="0" err="1">
                          <a:latin typeface="Roboto"/>
                        </a:rPr>
                        <a:t>Costs</a:t>
                      </a:r>
                      <a:endParaRPr lang="fr-FR" sz="2000" dirty="0">
                        <a:latin typeface="Roboto"/>
                      </a:endParaRPr>
                    </a:p>
                  </a:txBody>
                  <a:tcPr/>
                </a:tc>
                <a:tc>
                  <a:txBody>
                    <a:bodyPr/>
                    <a:lstStyle/>
                    <a:p>
                      <a:r>
                        <a:rPr lang="fr-FR" dirty="0">
                          <a:latin typeface="Roboto"/>
                        </a:rPr>
                        <a:t>Description</a:t>
                      </a:r>
                    </a:p>
                  </a:txBody>
                  <a:tcPr/>
                </a:tc>
                <a:extLst>
                  <a:ext uri="{0D108BD9-81ED-4DB2-BD59-A6C34878D82A}">
                    <a16:rowId xmlns:a16="http://schemas.microsoft.com/office/drawing/2014/main" val="3465296648"/>
                  </a:ext>
                </a:extLst>
              </a:tr>
              <a:tr h="445439">
                <a:tc>
                  <a:txBody>
                    <a:bodyPr/>
                    <a:lstStyle/>
                    <a:p>
                      <a:r>
                        <a:rPr lang="fr-FR" dirty="0">
                          <a:latin typeface="Roboto"/>
                        </a:rPr>
                        <a:t>Ban select *</a:t>
                      </a:r>
                    </a:p>
                  </a:txBody>
                  <a:tcPr/>
                </a:tc>
                <a:tc>
                  <a:txBody>
                    <a:bodyPr/>
                    <a:lstStyle/>
                    <a:p>
                      <a:pPr marL="0" indent="0">
                        <a:buFontTx/>
                        <a:buNone/>
                      </a:pPr>
                      <a:r>
                        <a:rPr lang="fr-FR" dirty="0" err="1">
                          <a:latin typeface="Roboto"/>
                        </a:rPr>
                        <a:t>Allow</a:t>
                      </a:r>
                      <a:r>
                        <a:rPr lang="fr-FR" dirty="0">
                          <a:latin typeface="Roboto"/>
                        </a:rPr>
                        <a:t> </a:t>
                      </a:r>
                      <a:r>
                        <a:rPr lang="fr-FR" dirty="0" err="1">
                          <a:latin typeface="Roboto"/>
                        </a:rPr>
                        <a:t>you</a:t>
                      </a:r>
                      <a:r>
                        <a:rPr lang="fr-FR" dirty="0">
                          <a:latin typeface="Roboto"/>
                        </a:rPr>
                        <a:t> to </a:t>
                      </a:r>
                      <a:r>
                        <a:rPr lang="fr-FR" dirty="0" err="1">
                          <a:latin typeface="Roboto"/>
                        </a:rPr>
                        <a:t>write</a:t>
                      </a:r>
                      <a:r>
                        <a:rPr lang="fr-FR" dirty="0">
                          <a:latin typeface="Roboto"/>
                        </a:rPr>
                        <a:t> </a:t>
                      </a:r>
                      <a:r>
                        <a:rPr lang="fr-FR" dirty="0" err="1">
                          <a:latin typeface="Roboto"/>
                        </a:rPr>
                        <a:t>results</a:t>
                      </a:r>
                      <a:r>
                        <a:rPr lang="fr-FR" dirty="0">
                          <a:latin typeface="Roboto"/>
                        </a:rPr>
                        <a:t> in </a:t>
                      </a:r>
                      <a:r>
                        <a:rPr lang="fr-FR" dirty="0" err="1">
                          <a:latin typeface="Roboto"/>
                        </a:rPr>
                        <a:t>another</a:t>
                      </a:r>
                      <a:r>
                        <a:rPr lang="fr-FR" dirty="0">
                          <a:latin typeface="Roboto"/>
                        </a:rPr>
                        <a:t> </a:t>
                      </a:r>
                      <a:r>
                        <a:rPr lang="fr-FR" dirty="0" err="1">
                          <a:latin typeface="Roboto"/>
                        </a:rPr>
                        <a:t>dataset</a:t>
                      </a:r>
                      <a:r>
                        <a:rPr lang="fr-FR" dirty="0">
                          <a:latin typeface="Roboto"/>
                        </a:rPr>
                        <a:t>/table.</a:t>
                      </a:r>
                    </a:p>
                  </a:txBody>
                  <a:tcPr/>
                </a:tc>
                <a:extLst>
                  <a:ext uri="{0D108BD9-81ED-4DB2-BD59-A6C34878D82A}">
                    <a16:rowId xmlns:a16="http://schemas.microsoft.com/office/drawing/2014/main" val="3285262001"/>
                  </a:ext>
                </a:extLst>
              </a:tr>
              <a:tr h="445439">
                <a:tc>
                  <a:txBody>
                    <a:bodyPr/>
                    <a:lstStyle/>
                    <a:p>
                      <a:r>
                        <a:rPr lang="fr-FR" dirty="0" err="1">
                          <a:latin typeface="Roboto"/>
                        </a:rPr>
                        <a:t>Sample</a:t>
                      </a:r>
                      <a:r>
                        <a:rPr lang="fr-FR" dirty="0">
                          <a:latin typeface="Roboto"/>
                        </a:rPr>
                        <a:t> data</a:t>
                      </a:r>
                    </a:p>
                  </a:txBody>
                  <a:tcPr/>
                </a:tc>
                <a:tc>
                  <a:txBody>
                    <a:bodyPr/>
                    <a:lstStyle/>
                    <a:p>
                      <a:r>
                        <a:rPr lang="fr-FR" dirty="0">
                          <a:latin typeface="Roboto"/>
                        </a:rPr>
                        <a:t>Use to </a:t>
                      </a:r>
                      <a:r>
                        <a:rPr lang="fr-FR" dirty="0" err="1">
                          <a:latin typeface="Roboto"/>
                        </a:rPr>
                        <a:t>preview</a:t>
                      </a:r>
                      <a:r>
                        <a:rPr lang="fr-FR" dirty="0">
                          <a:latin typeface="Roboto"/>
                        </a:rPr>
                        <a:t> button in BQ or use BQ Head n-10 </a:t>
                      </a:r>
                    </a:p>
                  </a:txBody>
                  <a:tcPr/>
                </a:tc>
                <a:extLst>
                  <a:ext uri="{0D108BD9-81ED-4DB2-BD59-A6C34878D82A}">
                    <a16:rowId xmlns:a16="http://schemas.microsoft.com/office/drawing/2014/main" val="2929516388"/>
                  </a:ext>
                </a:extLst>
              </a:tr>
              <a:tr h="445439">
                <a:tc>
                  <a:txBody>
                    <a:bodyPr/>
                    <a:lstStyle/>
                    <a:p>
                      <a:r>
                        <a:rPr lang="fr-FR" dirty="0">
                          <a:latin typeface="Roboto"/>
                        </a:rPr>
                        <a:t>Price </a:t>
                      </a:r>
                      <a:r>
                        <a:rPr lang="fr-FR" dirty="0" err="1">
                          <a:latin typeface="Roboto"/>
                        </a:rPr>
                        <a:t>queries</a:t>
                      </a:r>
                      <a:r>
                        <a:rPr lang="fr-FR" dirty="0">
                          <a:latin typeface="Roboto"/>
                        </a:rPr>
                        <a:t> </a:t>
                      </a:r>
                      <a:r>
                        <a:rPr lang="fr-FR" dirty="0" err="1">
                          <a:latin typeface="Roboto"/>
                        </a:rPr>
                        <a:t>before</a:t>
                      </a:r>
                      <a:r>
                        <a:rPr lang="fr-FR" dirty="0">
                          <a:latin typeface="Roboto"/>
                        </a:rPr>
                        <a:t> run</a:t>
                      </a:r>
                    </a:p>
                  </a:txBody>
                  <a:tcPr/>
                </a:tc>
                <a:tc>
                  <a:txBody>
                    <a:bodyPr/>
                    <a:lstStyle/>
                    <a:p>
                      <a:r>
                        <a:rPr lang="fr-FR" dirty="0">
                          <a:latin typeface="Roboto"/>
                        </a:rPr>
                        <a:t>Look at </a:t>
                      </a:r>
                      <a:r>
                        <a:rPr lang="fr-FR" dirty="0" err="1">
                          <a:latin typeface="Roboto"/>
                        </a:rPr>
                        <a:t>estimator</a:t>
                      </a:r>
                      <a:r>
                        <a:rPr lang="fr-FR" dirty="0">
                          <a:latin typeface="Roboto"/>
                        </a:rPr>
                        <a:t> </a:t>
                      </a:r>
                      <a:r>
                        <a:rPr lang="fr-FR" dirty="0" err="1">
                          <a:latin typeface="Roboto"/>
                        </a:rPr>
                        <a:t>cost</a:t>
                      </a:r>
                      <a:r>
                        <a:rPr lang="fr-FR" dirty="0">
                          <a:latin typeface="Roboto"/>
                        </a:rPr>
                        <a:t> or run </a:t>
                      </a:r>
                      <a:r>
                        <a:rPr lang="fr-FR" dirty="0" err="1">
                          <a:latin typeface="Roboto"/>
                        </a:rPr>
                        <a:t>with</a:t>
                      </a:r>
                      <a:r>
                        <a:rPr lang="fr-FR" dirty="0">
                          <a:latin typeface="Roboto"/>
                        </a:rPr>
                        <a:t> –</a:t>
                      </a:r>
                      <a:r>
                        <a:rPr lang="fr-FR" dirty="0" err="1">
                          <a:latin typeface="Roboto"/>
                        </a:rPr>
                        <a:t>dry_run</a:t>
                      </a:r>
                      <a:r>
                        <a:rPr lang="fr-FR" dirty="0">
                          <a:latin typeface="Roboto"/>
                        </a:rPr>
                        <a:t> flag in cli</a:t>
                      </a:r>
                    </a:p>
                  </a:txBody>
                  <a:tcPr/>
                </a:tc>
                <a:extLst>
                  <a:ext uri="{0D108BD9-81ED-4DB2-BD59-A6C34878D82A}">
                    <a16:rowId xmlns:a16="http://schemas.microsoft.com/office/drawing/2014/main" val="891005125"/>
                  </a:ext>
                </a:extLst>
              </a:tr>
              <a:tr h="445439">
                <a:tc>
                  <a:txBody>
                    <a:bodyPr/>
                    <a:lstStyle/>
                    <a:p>
                      <a:r>
                        <a:rPr lang="fr-FR" dirty="0">
                          <a:latin typeface="Roboto"/>
                        </a:rPr>
                        <a:t>Limit bytes </a:t>
                      </a:r>
                      <a:r>
                        <a:rPr lang="fr-FR" dirty="0" err="1">
                          <a:latin typeface="Roboto"/>
                        </a:rPr>
                        <a:t>billed</a:t>
                      </a:r>
                      <a:endParaRPr lang="fr-FR" dirty="0">
                        <a:latin typeface="Roboto"/>
                      </a:endParaRPr>
                    </a:p>
                  </a:txBody>
                  <a:tcPr/>
                </a:tc>
                <a:tc>
                  <a:txBody>
                    <a:bodyPr/>
                    <a:lstStyle/>
                    <a:p>
                      <a:r>
                        <a:rPr lang="fr-FR" dirty="0">
                          <a:effectLst/>
                          <a:latin typeface="Roboto"/>
                        </a:rPr>
                        <a:t>--</a:t>
                      </a:r>
                      <a:r>
                        <a:rPr lang="fr-FR" dirty="0" err="1">
                          <a:effectLst/>
                          <a:latin typeface="Roboto"/>
                        </a:rPr>
                        <a:t>maximum_bytes_billed</a:t>
                      </a:r>
                      <a:r>
                        <a:rPr lang="fr-FR" dirty="0">
                          <a:effectLst/>
                          <a:latin typeface="Roboto"/>
                        </a:rPr>
                        <a:t>=</a:t>
                      </a:r>
                      <a:r>
                        <a:rPr lang="fr-FR" sz="1800" kern="1200" dirty="0">
                          <a:solidFill>
                            <a:schemeClr val="dk1"/>
                          </a:solidFill>
                          <a:effectLst/>
                          <a:latin typeface="Roboto"/>
                          <a:ea typeface="+mn-ea"/>
                          <a:cs typeface="+mn-cs"/>
                        </a:rPr>
                        <a:t>1000000</a:t>
                      </a:r>
                      <a:endParaRPr lang="fr-FR" dirty="0">
                        <a:latin typeface="Roboto"/>
                      </a:endParaRPr>
                    </a:p>
                  </a:txBody>
                  <a:tcPr/>
                </a:tc>
                <a:extLst>
                  <a:ext uri="{0D108BD9-81ED-4DB2-BD59-A6C34878D82A}">
                    <a16:rowId xmlns:a16="http://schemas.microsoft.com/office/drawing/2014/main" val="405599513"/>
                  </a:ext>
                </a:extLst>
              </a:tr>
              <a:tr h="445439">
                <a:tc>
                  <a:txBody>
                    <a:bodyPr/>
                    <a:lstStyle/>
                    <a:p>
                      <a:r>
                        <a:rPr lang="fr-FR" dirty="0">
                          <a:latin typeface="Roboto"/>
                        </a:rPr>
                        <a:t>LIMIT </a:t>
                      </a:r>
                      <a:r>
                        <a:rPr lang="fr-FR" dirty="0" err="1">
                          <a:latin typeface="Roboto"/>
                        </a:rPr>
                        <a:t>doesn’t</a:t>
                      </a:r>
                      <a:r>
                        <a:rPr lang="fr-FR" dirty="0">
                          <a:latin typeface="Roboto"/>
                        </a:rPr>
                        <a:t> affect </a:t>
                      </a:r>
                      <a:r>
                        <a:rPr lang="fr-FR" dirty="0" err="1">
                          <a:latin typeface="Roboto"/>
                        </a:rPr>
                        <a:t>cost</a:t>
                      </a:r>
                      <a:endParaRPr lang="fr-FR" dirty="0">
                        <a:latin typeface="Roboto"/>
                      </a:endParaRPr>
                    </a:p>
                  </a:txBody>
                  <a:tcPr/>
                </a:tc>
                <a:tc>
                  <a:txBody>
                    <a:bodyPr/>
                    <a:lstStyle/>
                    <a:p>
                      <a:r>
                        <a:rPr lang="fr-FR" dirty="0">
                          <a:latin typeface="Roboto"/>
                        </a:rPr>
                        <a:t>If </a:t>
                      </a:r>
                      <a:r>
                        <a:rPr lang="fr-FR" dirty="0" err="1">
                          <a:latin typeface="Roboto"/>
                        </a:rPr>
                        <a:t>you</a:t>
                      </a:r>
                      <a:r>
                        <a:rPr lang="fr-FR" dirty="0">
                          <a:latin typeface="Roboto"/>
                        </a:rPr>
                        <a:t> type </a:t>
                      </a:r>
                      <a:r>
                        <a:rPr lang="fr-FR" dirty="0" err="1">
                          <a:latin typeface="Roboto"/>
                        </a:rPr>
                        <a:t>limit</a:t>
                      </a:r>
                      <a:r>
                        <a:rPr lang="fr-FR" dirty="0">
                          <a:latin typeface="Roboto"/>
                        </a:rPr>
                        <a:t> 1000 </a:t>
                      </a:r>
                      <a:r>
                        <a:rPr lang="fr-FR" dirty="0" err="1">
                          <a:latin typeface="Roboto"/>
                        </a:rPr>
                        <a:t>you</a:t>
                      </a:r>
                      <a:r>
                        <a:rPr lang="fr-FR" dirty="0">
                          <a:latin typeface="Roboto"/>
                        </a:rPr>
                        <a:t> </a:t>
                      </a:r>
                      <a:r>
                        <a:rPr lang="fr-FR" dirty="0" err="1">
                          <a:latin typeface="Roboto"/>
                        </a:rPr>
                        <a:t>will</a:t>
                      </a:r>
                      <a:r>
                        <a:rPr lang="fr-FR" dirty="0">
                          <a:latin typeface="Roboto"/>
                        </a:rPr>
                        <a:t> not affect </a:t>
                      </a:r>
                      <a:r>
                        <a:rPr lang="fr-FR" dirty="0" err="1">
                          <a:latin typeface="Roboto"/>
                        </a:rPr>
                        <a:t>cost</a:t>
                      </a:r>
                      <a:r>
                        <a:rPr lang="fr-FR" dirty="0">
                          <a:latin typeface="Roboto"/>
                        </a:rPr>
                        <a:t> (</a:t>
                      </a:r>
                      <a:r>
                        <a:rPr lang="fr-FR" dirty="0" err="1">
                          <a:latin typeface="Roboto"/>
                        </a:rPr>
                        <a:t>you</a:t>
                      </a:r>
                      <a:r>
                        <a:rPr lang="fr-FR" dirty="0">
                          <a:latin typeface="Roboto"/>
                        </a:rPr>
                        <a:t> </a:t>
                      </a:r>
                      <a:r>
                        <a:rPr lang="fr-FR" dirty="0" err="1">
                          <a:latin typeface="Roboto"/>
                        </a:rPr>
                        <a:t>will</a:t>
                      </a:r>
                      <a:r>
                        <a:rPr lang="fr-FR" dirty="0">
                          <a:latin typeface="Roboto"/>
                        </a:rPr>
                        <a:t> </a:t>
                      </a:r>
                      <a:r>
                        <a:rPr lang="fr-FR" dirty="0" err="1">
                          <a:latin typeface="Roboto"/>
                        </a:rPr>
                        <a:t>billed</a:t>
                      </a:r>
                      <a:r>
                        <a:rPr lang="fr-FR" dirty="0">
                          <a:latin typeface="Roboto"/>
                        </a:rPr>
                        <a:t> for all data)</a:t>
                      </a:r>
                    </a:p>
                  </a:txBody>
                  <a:tcPr/>
                </a:tc>
                <a:extLst>
                  <a:ext uri="{0D108BD9-81ED-4DB2-BD59-A6C34878D82A}">
                    <a16:rowId xmlns:a16="http://schemas.microsoft.com/office/drawing/2014/main" val="807438507"/>
                  </a:ext>
                </a:extLst>
              </a:tr>
              <a:tr h="779518">
                <a:tc>
                  <a:txBody>
                    <a:bodyPr/>
                    <a:lstStyle/>
                    <a:p>
                      <a:r>
                        <a:rPr lang="fr-FR" dirty="0" err="1">
                          <a:latin typeface="Roboto"/>
                        </a:rPr>
                        <a:t>View</a:t>
                      </a:r>
                      <a:r>
                        <a:rPr lang="fr-FR" dirty="0">
                          <a:latin typeface="Roboto"/>
                        </a:rPr>
                        <a:t> </a:t>
                      </a:r>
                      <a:r>
                        <a:rPr lang="fr-FR" sz="1800" kern="1200" dirty="0" err="1">
                          <a:solidFill>
                            <a:schemeClr val="dk1"/>
                          </a:solidFill>
                          <a:latin typeface="Roboto"/>
                          <a:ea typeface="+mn-ea"/>
                          <a:cs typeface="+mn-cs"/>
                        </a:rPr>
                        <a:t>cost</a:t>
                      </a:r>
                      <a:endParaRPr lang="fr-FR" sz="1800" kern="1200" dirty="0">
                        <a:solidFill>
                          <a:schemeClr val="dk1"/>
                        </a:solidFill>
                        <a:latin typeface="Roboto"/>
                        <a:ea typeface="+mn-ea"/>
                        <a:cs typeface="+mn-cs"/>
                      </a:endParaRPr>
                    </a:p>
                  </a:txBody>
                  <a:tcPr/>
                </a:tc>
                <a:tc>
                  <a:txBody>
                    <a:bodyPr/>
                    <a:lstStyle/>
                    <a:p>
                      <a:r>
                        <a:rPr lang="fr-FR" dirty="0">
                          <a:latin typeface="Roboto"/>
                        </a:rPr>
                        <a:t>Use </a:t>
                      </a:r>
                      <a:r>
                        <a:rPr lang="fr-FR" dirty="0" err="1">
                          <a:latin typeface="Roboto"/>
                        </a:rPr>
                        <a:t>dashboard</a:t>
                      </a:r>
                      <a:r>
                        <a:rPr lang="fr-FR" dirty="0">
                          <a:latin typeface="Roboto"/>
                        </a:rPr>
                        <a:t> &amp; audit logs to </a:t>
                      </a:r>
                      <a:r>
                        <a:rPr lang="fr-FR" dirty="0" err="1">
                          <a:latin typeface="Roboto"/>
                        </a:rPr>
                        <a:t>see</a:t>
                      </a:r>
                      <a:r>
                        <a:rPr lang="fr-FR" dirty="0">
                          <a:latin typeface="Roboto"/>
                        </a:rPr>
                        <a:t> </a:t>
                      </a:r>
                      <a:r>
                        <a:rPr lang="fr-FR" dirty="0" err="1">
                          <a:latin typeface="Roboto"/>
                        </a:rPr>
                        <a:t>your</a:t>
                      </a:r>
                      <a:r>
                        <a:rPr lang="fr-FR" dirty="0">
                          <a:latin typeface="Roboto"/>
                        </a:rPr>
                        <a:t> BQ </a:t>
                      </a:r>
                      <a:r>
                        <a:rPr lang="fr-FR" dirty="0" err="1">
                          <a:latin typeface="Roboto"/>
                        </a:rPr>
                        <a:t>cost</a:t>
                      </a:r>
                      <a:r>
                        <a:rPr lang="fr-FR" dirty="0">
                          <a:latin typeface="Roboto"/>
                        </a:rPr>
                        <a:t> and </a:t>
                      </a:r>
                      <a:r>
                        <a:rPr lang="fr-FR" dirty="0" err="1">
                          <a:latin typeface="Roboto"/>
                        </a:rPr>
                        <a:t>adapt</a:t>
                      </a:r>
                      <a:r>
                        <a:rPr lang="fr-FR" dirty="0">
                          <a:latin typeface="Roboto"/>
                        </a:rPr>
                        <a:t> </a:t>
                      </a:r>
                      <a:r>
                        <a:rPr lang="fr-FR" dirty="0" err="1">
                          <a:latin typeface="Roboto"/>
                        </a:rPr>
                        <a:t>your</a:t>
                      </a:r>
                      <a:r>
                        <a:rPr lang="fr-FR" dirty="0">
                          <a:latin typeface="Roboto"/>
                        </a:rPr>
                        <a:t> usage.</a:t>
                      </a:r>
                    </a:p>
                    <a:p>
                      <a:r>
                        <a:rPr lang="fr-FR" dirty="0">
                          <a:latin typeface="Roboto"/>
                          <a:hlinkClick r:id="rId2"/>
                        </a:rPr>
                        <a:t>https://cloud.google.com/bigquery/audit-logs</a:t>
                      </a:r>
                      <a:endParaRPr lang="fr-FR" dirty="0">
                        <a:latin typeface="Roboto"/>
                      </a:endParaRPr>
                    </a:p>
                  </a:txBody>
                  <a:tcPr/>
                </a:tc>
                <a:extLst>
                  <a:ext uri="{0D108BD9-81ED-4DB2-BD59-A6C34878D82A}">
                    <a16:rowId xmlns:a16="http://schemas.microsoft.com/office/drawing/2014/main" val="1079401468"/>
                  </a:ext>
                </a:extLst>
              </a:tr>
              <a:tr h="7640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200" dirty="0">
                          <a:solidFill>
                            <a:schemeClr val="dk1"/>
                          </a:solidFill>
                          <a:latin typeface="Roboto"/>
                          <a:ea typeface="+mn-ea"/>
                          <a:cs typeface="+mn-cs"/>
                        </a:rPr>
                        <a:t>Partition data by date</a:t>
                      </a:r>
                    </a:p>
                  </a:txBody>
                  <a:tcPr/>
                </a:tc>
                <a:tc>
                  <a:txBody>
                    <a:bodyPr/>
                    <a:lstStyle/>
                    <a:p>
                      <a:r>
                        <a:rPr lang="en-US" sz="1800" b="0" i="0" kern="1200" dirty="0">
                          <a:solidFill>
                            <a:schemeClr val="dk1"/>
                          </a:solidFill>
                          <a:effectLst/>
                          <a:latin typeface="Roboto"/>
                          <a:ea typeface="+mn-ea"/>
                          <a:cs typeface="+mn-cs"/>
                        </a:rPr>
                        <a:t>use the </a:t>
                      </a:r>
                      <a:r>
                        <a:rPr lang="en-US" dirty="0">
                          <a:latin typeface="Roboto"/>
                        </a:rPr>
                        <a:t>_PARTITIONTIME</a:t>
                      </a:r>
                      <a:r>
                        <a:rPr lang="en-US" sz="1800" b="0" i="0" kern="1200" dirty="0">
                          <a:solidFill>
                            <a:schemeClr val="dk1"/>
                          </a:solidFill>
                          <a:effectLst/>
                          <a:latin typeface="Roboto"/>
                          <a:ea typeface="+mn-ea"/>
                          <a:cs typeface="+mn-cs"/>
                        </a:rPr>
                        <a:t> pseudo column to filter for a date or a range of dates</a:t>
                      </a:r>
                      <a:endParaRPr lang="fr-FR" dirty="0">
                        <a:latin typeface="Roboto"/>
                      </a:endParaRPr>
                    </a:p>
                  </a:txBody>
                  <a:tcPr/>
                </a:tc>
                <a:extLst>
                  <a:ext uri="{0D108BD9-81ED-4DB2-BD59-A6C34878D82A}">
                    <a16:rowId xmlns:a16="http://schemas.microsoft.com/office/drawing/2014/main" val="153025943"/>
                  </a:ext>
                </a:extLst>
              </a:tr>
              <a:tr h="7795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0" kern="1200" dirty="0" err="1">
                          <a:solidFill>
                            <a:schemeClr val="dk1"/>
                          </a:solidFill>
                          <a:effectLst/>
                          <a:latin typeface="Roboto"/>
                          <a:ea typeface="+mn-ea"/>
                          <a:cs typeface="+mn-cs"/>
                        </a:rPr>
                        <a:t>Materialize</a:t>
                      </a:r>
                      <a:r>
                        <a:rPr lang="fr-FR" sz="1800" b="0" kern="1200" dirty="0">
                          <a:solidFill>
                            <a:schemeClr val="dk1"/>
                          </a:solidFill>
                          <a:effectLst/>
                          <a:latin typeface="Roboto"/>
                          <a:ea typeface="+mn-ea"/>
                          <a:cs typeface="+mn-cs"/>
                        </a:rPr>
                        <a:t> </a:t>
                      </a:r>
                      <a:r>
                        <a:rPr lang="fr-FR" sz="1800" b="0" kern="1200" dirty="0" err="1">
                          <a:solidFill>
                            <a:schemeClr val="dk1"/>
                          </a:solidFill>
                          <a:effectLst/>
                          <a:latin typeface="Roboto"/>
                          <a:ea typeface="+mn-ea"/>
                          <a:cs typeface="+mn-cs"/>
                        </a:rPr>
                        <a:t>query</a:t>
                      </a:r>
                      <a:r>
                        <a:rPr lang="fr-FR" sz="1800" b="0" kern="1200" dirty="0">
                          <a:solidFill>
                            <a:schemeClr val="dk1"/>
                          </a:solidFill>
                          <a:effectLst/>
                          <a:latin typeface="Roboto"/>
                          <a:ea typeface="+mn-ea"/>
                          <a:cs typeface="+mn-cs"/>
                        </a:rPr>
                        <a:t> </a:t>
                      </a:r>
                      <a:r>
                        <a:rPr lang="fr-FR" sz="1800" b="0" kern="1200" dirty="0" err="1">
                          <a:solidFill>
                            <a:schemeClr val="dk1"/>
                          </a:solidFill>
                          <a:effectLst/>
                          <a:latin typeface="Roboto"/>
                          <a:ea typeface="+mn-ea"/>
                          <a:cs typeface="+mn-cs"/>
                        </a:rPr>
                        <a:t>results</a:t>
                      </a:r>
                      <a:r>
                        <a:rPr lang="fr-FR" sz="1800" b="0" kern="1200" dirty="0">
                          <a:solidFill>
                            <a:schemeClr val="dk1"/>
                          </a:solidFill>
                          <a:effectLst/>
                          <a:latin typeface="Roboto"/>
                          <a:ea typeface="+mn-ea"/>
                          <a:cs typeface="+mn-cs"/>
                        </a:rPr>
                        <a:t> in stages</a:t>
                      </a:r>
                    </a:p>
                  </a:txBody>
                  <a:tcPr/>
                </a:tc>
                <a:tc>
                  <a:txBody>
                    <a:bodyPr/>
                    <a:lstStyle/>
                    <a:p>
                      <a:r>
                        <a:rPr lang="fr-FR" dirty="0" err="1">
                          <a:latin typeface="Roboto"/>
                        </a:rPr>
                        <a:t>Avoid</a:t>
                      </a:r>
                      <a:r>
                        <a:rPr lang="fr-FR" dirty="0">
                          <a:latin typeface="Roboto"/>
                        </a:rPr>
                        <a:t> to re-</a:t>
                      </a:r>
                      <a:r>
                        <a:rPr lang="fr-FR" dirty="0" err="1">
                          <a:latin typeface="Roboto"/>
                        </a:rPr>
                        <a:t>query</a:t>
                      </a:r>
                      <a:r>
                        <a:rPr lang="fr-FR" dirty="0">
                          <a:latin typeface="Roboto"/>
                        </a:rPr>
                        <a:t> </a:t>
                      </a:r>
                      <a:r>
                        <a:rPr lang="fr-FR" dirty="0" err="1">
                          <a:latin typeface="Roboto"/>
                        </a:rPr>
                        <a:t>your</a:t>
                      </a:r>
                      <a:r>
                        <a:rPr lang="fr-FR" dirty="0">
                          <a:latin typeface="Roboto"/>
                        </a:rPr>
                        <a:t> </a:t>
                      </a:r>
                      <a:r>
                        <a:rPr lang="fr-FR" dirty="0" err="1">
                          <a:latin typeface="Roboto"/>
                        </a:rPr>
                        <a:t>entire</a:t>
                      </a:r>
                      <a:r>
                        <a:rPr lang="fr-FR" dirty="0">
                          <a:latin typeface="Roboto"/>
                        </a:rPr>
                        <a:t> </a:t>
                      </a:r>
                      <a:r>
                        <a:rPr lang="fr-FR" dirty="0" err="1">
                          <a:latin typeface="Roboto"/>
                        </a:rPr>
                        <a:t>dataset</a:t>
                      </a:r>
                      <a:r>
                        <a:rPr lang="fr-FR" dirty="0">
                          <a:latin typeface="Roboto"/>
                        </a:rPr>
                        <a:t>. </a:t>
                      </a:r>
                      <a:r>
                        <a:rPr lang="fr-FR" dirty="0" err="1">
                          <a:latin typeface="Roboto"/>
                        </a:rPr>
                        <a:t>Only</a:t>
                      </a:r>
                      <a:r>
                        <a:rPr lang="fr-FR" dirty="0">
                          <a:latin typeface="Roboto"/>
                        </a:rPr>
                        <a:t> </a:t>
                      </a:r>
                      <a:r>
                        <a:rPr lang="fr-FR" dirty="0" err="1">
                          <a:latin typeface="Roboto"/>
                        </a:rPr>
                        <a:t>relaunch</a:t>
                      </a:r>
                      <a:r>
                        <a:rPr lang="fr-FR" dirty="0">
                          <a:latin typeface="Roboto"/>
                        </a:rPr>
                        <a:t> the last </a:t>
                      </a:r>
                      <a:r>
                        <a:rPr lang="fr-FR" dirty="0" err="1">
                          <a:latin typeface="Roboto"/>
                        </a:rPr>
                        <a:t>little</a:t>
                      </a:r>
                      <a:r>
                        <a:rPr lang="fr-FR" dirty="0">
                          <a:latin typeface="Roboto"/>
                        </a:rPr>
                        <a:t> </a:t>
                      </a:r>
                      <a:r>
                        <a:rPr lang="fr-FR" dirty="0" err="1">
                          <a:latin typeface="Roboto"/>
                        </a:rPr>
                        <a:t>query</a:t>
                      </a:r>
                      <a:r>
                        <a:rPr lang="fr-FR" dirty="0">
                          <a:latin typeface="Roboto"/>
                        </a:rPr>
                        <a:t>.</a:t>
                      </a:r>
                    </a:p>
                  </a:txBody>
                  <a:tcPr/>
                </a:tc>
                <a:extLst>
                  <a:ext uri="{0D108BD9-81ED-4DB2-BD59-A6C34878D82A}">
                    <a16:rowId xmlns:a16="http://schemas.microsoft.com/office/drawing/2014/main" val="1212107606"/>
                  </a:ext>
                </a:extLst>
              </a:tr>
              <a:tr h="764084">
                <a:tc>
                  <a:txBody>
                    <a:bodyPr/>
                    <a:lstStyle/>
                    <a:p>
                      <a:r>
                        <a:rPr lang="fr-FR" sz="1800" b="0" i="0" kern="1200" dirty="0">
                          <a:solidFill>
                            <a:schemeClr val="dk1"/>
                          </a:solidFill>
                          <a:effectLst/>
                          <a:latin typeface="Roboto"/>
                          <a:ea typeface="+mn-ea"/>
                          <a:cs typeface="+mn-cs"/>
                        </a:rPr>
                        <a:t>Default table expiration</a:t>
                      </a:r>
                      <a:endParaRPr lang="fr-FR" dirty="0">
                        <a:latin typeface="Roboto"/>
                      </a:endParaRPr>
                    </a:p>
                  </a:txBody>
                  <a:tcPr/>
                </a:tc>
                <a:tc>
                  <a:txBody>
                    <a:bodyPr/>
                    <a:lstStyle/>
                    <a:p>
                      <a:r>
                        <a:rPr lang="fr-FR" dirty="0" err="1">
                          <a:latin typeface="Roboto"/>
                        </a:rPr>
                        <a:t>Delete</a:t>
                      </a:r>
                      <a:r>
                        <a:rPr lang="fr-FR" dirty="0">
                          <a:latin typeface="Roboto"/>
                        </a:rPr>
                        <a:t> a table </a:t>
                      </a:r>
                      <a:r>
                        <a:rPr lang="fr-FR" dirty="0" err="1">
                          <a:latin typeface="Roboto"/>
                        </a:rPr>
                        <a:t>after</a:t>
                      </a:r>
                      <a:r>
                        <a:rPr lang="fr-FR" dirty="0">
                          <a:latin typeface="Roboto"/>
                        </a:rPr>
                        <a:t> X </a:t>
                      </a:r>
                      <a:r>
                        <a:rPr lang="fr-FR" dirty="0" err="1">
                          <a:latin typeface="Roboto"/>
                        </a:rPr>
                        <a:t>days</a:t>
                      </a:r>
                      <a:r>
                        <a:rPr lang="fr-FR" dirty="0">
                          <a:latin typeface="Roboto"/>
                        </a:rPr>
                        <a:t> of </a:t>
                      </a:r>
                      <a:r>
                        <a:rPr lang="fr-FR" dirty="0" err="1">
                          <a:latin typeface="Roboto"/>
                        </a:rPr>
                        <a:t>creation</a:t>
                      </a:r>
                      <a:endParaRPr lang="fr-FR" dirty="0">
                        <a:latin typeface="Roboto"/>
                      </a:endParaRPr>
                    </a:p>
                  </a:txBody>
                  <a:tcPr/>
                </a:tc>
                <a:extLst>
                  <a:ext uri="{0D108BD9-81ED-4DB2-BD59-A6C34878D82A}">
                    <a16:rowId xmlns:a16="http://schemas.microsoft.com/office/drawing/2014/main" val="1901045035"/>
                  </a:ext>
                </a:extLst>
              </a:tr>
              <a:tr h="5005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Roboto"/>
                          <a:ea typeface="+mn-ea"/>
                          <a:cs typeface="+mn-cs"/>
                        </a:rPr>
                        <a:t>Use streaming inserts with caution</a:t>
                      </a:r>
                    </a:p>
                  </a:txBody>
                  <a:tcPr/>
                </a:tc>
                <a:tc>
                  <a:txBody>
                    <a:bodyPr/>
                    <a:lstStyle/>
                    <a:p>
                      <a:r>
                        <a:rPr lang="en-US" sz="1800" b="0" i="0" kern="1200" dirty="0">
                          <a:solidFill>
                            <a:schemeClr val="dk1"/>
                          </a:solidFill>
                          <a:effectLst/>
                          <a:latin typeface="Roboto"/>
                          <a:ea typeface="+mn-ea"/>
                          <a:cs typeface="+mn-cs"/>
                        </a:rPr>
                        <a:t>There is no charge for loading data into </a:t>
                      </a:r>
                      <a:r>
                        <a:rPr lang="en-US" sz="1800" b="0" i="0" kern="1200" dirty="0" err="1">
                          <a:solidFill>
                            <a:schemeClr val="dk1"/>
                          </a:solidFill>
                          <a:effectLst/>
                          <a:latin typeface="Roboto"/>
                          <a:ea typeface="+mn-ea"/>
                          <a:cs typeface="+mn-cs"/>
                        </a:rPr>
                        <a:t>BigQuery</a:t>
                      </a:r>
                      <a:r>
                        <a:rPr lang="en-US" sz="1800" b="0" i="0" kern="1200" dirty="0">
                          <a:solidFill>
                            <a:schemeClr val="dk1"/>
                          </a:solidFill>
                          <a:effectLst/>
                          <a:latin typeface="Roboto"/>
                          <a:ea typeface="+mn-ea"/>
                          <a:cs typeface="+mn-cs"/>
                        </a:rPr>
                        <a:t>. There is a charge, however, for streaming data into </a:t>
                      </a:r>
                      <a:r>
                        <a:rPr lang="en-US" sz="1800" b="0" i="0" kern="1200" dirty="0" err="1">
                          <a:solidFill>
                            <a:schemeClr val="dk1"/>
                          </a:solidFill>
                          <a:effectLst/>
                          <a:latin typeface="Roboto"/>
                          <a:ea typeface="+mn-ea"/>
                          <a:cs typeface="+mn-cs"/>
                        </a:rPr>
                        <a:t>BigQuery</a:t>
                      </a:r>
                      <a:endParaRPr lang="fr-FR" sz="1800" b="0" i="0" kern="1200" dirty="0">
                        <a:solidFill>
                          <a:schemeClr val="dk1"/>
                        </a:solidFill>
                        <a:effectLst/>
                        <a:latin typeface="Roboto"/>
                        <a:ea typeface="+mn-ea"/>
                        <a:cs typeface="+mn-cs"/>
                      </a:endParaRPr>
                    </a:p>
                  </a:txBody>
                  <a:tcPr/>
                </a:tc>
                <a:extLst>
                  <a:ext uri="{0D108BD9-81ED-4DB2-BD59-A6C34878D82A}">
                    <a16:rowId xmlns:a16="http://schemas.microsoft.com/office/drawing/2014/main" val="1753073662"/>
                  </a:ext>
                </a:extLst>
              </a:tr>
            </a:tbl>
          </a:graphicData>
        </a:graphic>
      </p:graphicFrame>
    </p:spTree>
    <p:extLst>
      <p:ext uri="{BB962C8B-B14F-4D97-AF65-F5344CB8AC3E}">
        <p14:creationId xmlns:p14="http://schemas.microsoft.com/office/powerpoint/2010/main" val="4083303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ZoneTexte 1">
            <a:extLst>
              <a:ext uri="{FF2B5EF4-FFF2-40B4-BE49-F238E27FC236}">
                <a16:creationId xmlns:a16="http://schemas.microsoft.com/office/drawing/2014/main" id="{8F7C6CBF-9072-4043-8FA0-220550D0D9F9}"/>
              </a:ext>
            </a:extLst>
          </p:cNvPr>
          <p:cNvSpPr txBox="1"/>
          <p:nvPr/>
        </p:nvSpPr>
        <p:spPr>
          <a:xfrm>
            <a:off x="3045368" y="2043663"/>
            <a:ext cx="6105194" cy="203105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kern="1200" dirty="0">
                <a:solidFill>
                  <a:srgbClr val="FFFFFF"/>
                </a:solidFill>
                <a:latin typeface="+mj-lt"/>
                <a:ea typeface="+mj-ea"/>
                <a:cs typeface="+mj-cs"/>
              </a:rPr>
              <a:t>Pub / Sub</a:t>
            </a:r>
          </a:p>
        </p:txBody>
      </p:sp>
    </p:spTree>
    <p:extLst>
      <p:ext uri="{BB962C8B-B14F-4D97-AF65-F5344CB8AC3E}">
        <p14:creationId xmlns:p14="http://schemas.microsoft.com/office/powerpoint/2010/main" val="8128188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a:extLst>
              <a:ext uri="{FF2B5EF4-FFF2-40B4-BE49-F238E27FC236}">
                <a16:creationId xmlns:a16="http://schemas.microsoft.com/office/drawing/2014/main" id="{04CCD2A5-DF74-4988-A3C7-5414028FBF56}"/>
              </a:ext>
            </a:extLst>
          </p:cNvPr>
          <p:cNvGraphicFramePr>
            <a:graphicFrameLocks noGrp="1"/>
          </p:cNvGraphicFramePr>
          <p:nvPr>
            <p:extLst>
              <p:ext uri="{D42A27DB-BD31-4B8C-83A1-F6EECF244321}">
                <p14:modId xmlns:p14="http://schemas.microsoft.com/office/powerpoint/2010/main" val="4277685550"/>
              </p:ext>
            </p:extLst>
          </p:nvPr>
        </p:nvGraphicFramePr>
        <p:xfrm>
          <a:off x="0" y="0"/>
          <a:ext cx="12192000" cy="6858000"/>
        </p:xfrm>
        <a:graphic>
          <a:graphicData uri="http://schemas.openxmlformats.org/drawingml/2006/table">
            <a:tbl>
              <a:tblPr firstRow="1" bandRow="1">
                <a:tableStyleId>{5C22544A-7EE6-4342-B048-85BDC9FD1C3A}</a:tableStyleId>
              </a:tblPr>
              <a:tblGrid>
                <a:gridCol w="1208015">
                  <a:extLst>
                    <a:ext uri="{9D8B030D-6E8A-4147-A177-3AD203B41FA5}">
                      <a16:colId xmlns:a16="http://schemas.microsoft.com/office/drawing/2014/main" val="836154809"/>
                    </a:ext>
                  </a:extLst>
                </a:gridCol>
                <a:gridCol w="10983985">
                  <a:extLst>
                    <a:ext uri="{9D8B030D-6E8A-4147-A177-3AD203B41FA5}">
                      <a16:colId xmlns:a16="http://schemas.microsoft.com/office/drawing/2014/main" val="1178363446"/>
                    </a:ext>
                  </a:extLst>
                </a:gridCol>
              </a:tblGrid>
              <a:tr h="1580181">
                <a:tc>
                  <a:txBody>
                    <a:bodyPr/>
                    <a:lstStyle/>
                    <a:p>
                      <a:pPr algn="ctr"/>
                      <a:r>
                        <a:rPr lang="fr-FR" dirty="0">
                          <a:solidFill>
                            <a:schemeClr val="tx1"/>
                          </a:solidFill>
                        </a:rPr>
                        <a:t>PUB/SUB</a:t>
                      </a:r>
                    </a:p>
                  </a:txBody>
                  <a:tcPr marT="0" marB="0">
                    <a:solidFill>
                      <a:schemeClr val="accent3">
                        <a:lumMod val="20000"/>
                        <a:lumOff val="80000"/>
                      </a:schemeClr>
                    </a:solidFill>
                  </a:tcPr>
                </a:tc>
                <a:tc>
                  <a:txBody>
                    <a:bodyPr/>
                    <a:lstStyle/>
                    <a:p>
                      <a:pPr marL="285750" indent="-285750">
                        <a:buFontTx/>
                        <a:buChar char="-"/>
                      </a:pPr>
                      <a:r>
                        <a:rPr lang="fr-FR" sz="1400" b="0" dirty="0">
                          <a:solidFill>
                            <a:schemeClr val="tx1"/>
                          </a:solidFill>
                          <a:latin typeface="+mn-lt"/>
                        </a:rPr>
                        <a:t>Global Messaging service </a:t>
                      </a:r>
                      <a:r>
                        <a:rPr lang="fr-FR" sz="1400" b="0" dirty="0" err="1">
                          <a:solidFill>
                            <a:schemeClr val="tx1"/>
                          </a:solidFill>
                          <a:latin typeface="+mn-lt"/>
                        </a:rPr>
                        <a:t>that</a:t>
                      </a:r>
                      <a:r>
                        <a:rPr lang="fr-FR" sz="1400" b="0" dirty="0">
                          <a:solidFill>
                            <a:schemeClr val="tx1"/>
                          </a:solidFill>
                          <a:latin typeface="+mn-lt"/>
                        </a:rPr>
                        <a:t> </a:t>
                      </a:r>
                      <a:r>
                        <a:rPr lang="fr-FR" sz="1400" b="0" dirty="0" err="1">
                          <a:solidFill>
                            <a:schemeClr val="tx1"/>
                          </a:solidFill>
                          <a:latin typeface="+mn-lt"/>
                        </a:rPr>
                        <a:t>handles</a:t>
                      </a:r>
                      <a:r>
                        <a:rPr lang="fr-FR" sz="1400" b="0" dirty="0">
                          <a:solidFill>
                            <a:schemeClr val="tx1"/>
                          </a:solidFill>
                          <a:latin typeface="+mn-lt"/>
                        </a:rPr>
                        <a:t> Streaming data.</a:t>
                      </a:r>
                    </a:p>
                    <a:p>
                      <a:pPr marL="285750" indent="-285750">
                        <a:buFontTx/>
                        <a:buChar char="-"/>
                      </a:pPr>
                      <a:r>
                        <a:rPr lang="fr-FR" sz="1400" b="0" dirty="0" err="1">
                          <a:solidFill>
                            <a:schemeClr val="tx1"/>
                          </a:solidFill>
                          <a:latin typeface="+mn-lt"/>
                        </a:rPr>
                        <a:t>Many</a:t>
                      </a:r>
                      <a:r>
                        <a:rPr lang="fr-FR" sz="1400" b="0" dirty="0">
                          <a:solidFill>
                            <a:schemeClr val="tx1"/>
                          </a:solidFill>
                          <a:latin typeface="+mn-lt"/>
                        </a:rPr>
                        <a:t>-to-</a:t>
                      </a:r>
                      <a:r>
                        <a:rPr lang="fr-FR" sz="1400" b="0" dirty="0" err="1">
                          <a:solidFill>
                            <a:schemeClr val="tx1"/>
                          </a:solidFill>
                          <a:latin typeface="+mn-lt"/>
                        </a:rPr>
                        <a:t>many</a:t>
                      </a:r>
                      <a:r>
                        <a:rPr lang="fr-FR" sz="1400" b="0" dirty="0">
                          <a:solidFill>
                            <a:schemeClr val="tx1"/>
                          </a:solidFill>
                          <a:latin typeface="+mn-lt"/>
                        </a:rPr>
                        <a:t> </a:t>
                      </a:r>
                      <a:r>
                        <a:rPr lang="fr-FR" sz="1400" b="0" dirty="0" err="1">
                          <a:solidFill>
                            <a:schemeClr val="tx1"/>
                          </a:solidFill>
                          <a:latin typeface="+mn-lt"/>
                        </a:rPr>
                        <a:t>asynchronous</a:t>
                      </a:r>
                      <a:r>
                        <a:rPr lang="fr-FR" sz="1400" b="0" dirty="0">
                          <a:solidFill>
                            <a:schemeClr val="tx1"/>
                          </a:solidFill>
                          <a:latin typeface="+mn-lt"/>
                        </a:rPr>
                        <a:t> messaging</a:t>
                      </a:r>
                    </a:p>
                    <a:p>
                      <a:pPr marL="285750" indent="-285750">
                        <a:buFontTx/>
                        <a:buChar char="-"/>
                      </a:pPr>
                      <a:r>
                        <a:rPr lang="fr-FR" sz="1400" b="0" dirty="0" err="1">
                          <a:solidFill>
                            <a:schemeClr val="tx1"/>
                          </a:solidFill>
                          <a:latin typeface="+mn-lt"/>
                        </a:rPr>
                        <a:t>Decouple</a:t>
                      </a:r>
                      <a:r>
                        <a:rPr lang="fr-FR" sz="1400" b="0" dirty="0">
                          <a:solidFill>
                            <a:schemeClr val="tx1"/>
                          </a:solidFill>
                          <a:latin typeface="+mn-lt"/>
                        </a:rPr>
                        <a:t> </a:t>
                      </a:r>
                      <a:r>
                        <a:rPr lang="fr-FR" sz="1400" b="0" dirty="0" err="1">
                          <a:solidFill>
                            <a:schemeClr val="tx1"/>
                          </a:solidFill>
                          <a:latin typeface="+mn-lt"/>
                        </a:rPr>
                        <a:t>sender</a:t>
                      </a:r>
                      <a:r>
                        <a:rPr lang="fr-FR" sz="1400" b="0" dirty="0">
                          <a:solidFill>
                            <a:schemeClr val="tx1"/>
                          </a:solidFill>
                          <a:latin typeface="+mn-lt"/>
                        </a:rPr>
                        <a:t> and </a:t>
                      </a:r>
                      <a:r>
                        <a:rPr lang="fr-FR" sz="1400" b="0" dirty="0" err="1">
                          <a:solidFill>
                            <a:schemeClr val="tx1"/>
                          </a:solidFill>
                          <a:latin typeface="+mn-lt"/>
                        </a:rPr>
                        <a:t>receiver</a:t>
                      </a:r>
                      <a:endParaRPr lang="fr-FR" sz="1400" b="0" dirty="0">
                        <a:solidFill>
                          <a:schemeClr val="tx1"/>
                        </a:solidFill>
                        <a:latin typeface="+mn-lt"/>
                      </a:endParaRPr>
                    </a:p>
                    <a:p>
                      <a:pPr marL="285750" indent="-285750">
                        <a:buFontTx/>
                        <a:buChar char="-"/>
                      </a:pPr>
                      <a:r>
                        <a:rPr lang="fr-FR" sz="1400" b="0" dirty="0">
                          <a:solidFill>
                            <a:schemeClr val="tx1"/>
                          </a:solidFill>
                          <a:latin typeface="+mn-lt"/>
                        </a:rPr>
                        <a:t>Streaming data = </a:t>
                      </a:r>
                      <a:r>
                        <a:rPr lang="fr-FR" sz="1400" b="0" dirty="0" err="1">
                          <a:solidFill>
                            <a:schemeClr val="tx1"/>
                          </a:solidFill>
                          <a:latin typeface="+mn-lt"/>
                        </a:rPr>
                        <a:t>unbonded</a:t>
                      </a:r>
                      <a:r>
                        <a:rPr lang="fr-FR" sz="1400" b="0" dirty="0">
                          <a:solidFill>
                            <a:schemeClr val="tx1"/>
                          </a:solidFill>
                          <a:latin typeface="+mn-lt"/>
                        </a:rPr>
                        <a:t> data = </a:t>
                      </a:r>
                      <a:r>
                        <a:rPr lang="fr-FR" sz="1400" b="0" dirty="0" err="1">
                          <a:solidFill>
                            <a:schemeClr val="tx1"/>
                          </a:solidFill>
                          <a:latin typeface="+mn-lt"/>
                        </a:rPr>
                        <a:t>always</a:t>
                      </a:r>
                      <a:r>
                        <a:rPr lang="fr-FR" sz="1400" b="0" dirty="0">
                          <a:solidFill>
                            <a:schemeClr val="tx1"/>
                          </a:solidFill>
                          <a:latin typeface="+mn-lt"/>
                        </a:rPr>
                        <a:t> </a:t>
                      </a:r>
                      <a:r>
                        <a:rPr lang="fr-FR" sz="1400" b="0" dirty="0" err="1">
                          <a:solidFill>
                            <a:schemeClr val="tx1"/>
                          </a:solidFill>
                          <a:latin typeface="+mn-lt"/>
                        </a:rPr>
                        <a:t>flowing</a:t>
                      </a:r>
                      <a:r>
                        <a:rPr lang="fr-FR" sz="1400" b="0" dirty="0">
                          <a:solidFill>
                            <a:schemeClr val="tx1"/>
                          </a:solidFill>
                          <a:latin typeface="+mn-lt"/>
                        </a:rPr>
                        <a:t> </a:t>
                      </a:r>
                      <a:r>
                        <a:rPr lang="fr-FR" sz="1400" b="0" dirty="0" err="1">
                          <a:solidFill>
                            <a:schemeClr val="tx1"/>
                          </a:solidFill>
                          <a:latin typeface="+mn-lt"/>
                        </a:rPr>
                        <a:t>with</a:t>
                      </a:r>
                      <a:r>
                        <a:rPr lang="fr-FR" sz="1400" b="0" dirty="0">
                          <a:solidFill>
                            <a:schemeClr val="tx1"/>
                          </a:solidFill>
                          <a:latin typeface="+mn-lt"/>
                        </a:rPr>
                        <a:t> no end.</a:t>
                      </a:r>
                    </a:p>
                    <a:p>
                      <a:pPr marL="285750" indent="-285750">
                        <a:buFontTx/>
                        <a:buChar char="-"/>
                      </a:pPr>
                      <a:r>
                        <a:rPr lang="en-US" sz="1400" b="0" dirty="0" err="1">
                          <a:solidFill>
                            <a:schemeClr val="tx1"/>
                          </a:solidFill>
                          <a:latin typeface="+mn-lt"/>
                        </a:rPr>
                        <a:t>Gaurantees</a:t>
                      </a:r>
                      <a:r>
                        <a:rPr lang="en-US" sz="1400" b="0" dirty="0">
                          <a:solidFill>
                            <a:schemeClr val="tx1"/>
                          </a:solidFill>
                          <a:latin typeface="+mn-lt"/>
                        </a:rPr>
                        <a:t> at least once delivery before deletion from queue.</a:t>
                      </a:r>
                      <a:endParaRPr lang="fr-FR" sz="1400" b="0" dirty="0">
                        <a:solidFill>
                          <a:schemeClr val="tx1"/>
                        </a:solidFill>
                        <a:latin typeface="+mn-lt"/>
                      </a:endParaRPr>
                    </a:p>
                  </a:txBody>
                  <a:tcPr>
                    <a:solidFill>
                      <a:schemeClr val="accent3">
                        <a:lumMod val="20000"/>
                        <a:lumOff val="80000"/>
                      </a:schemeClr>
                    </a:solidFill>
                  </a:tcPr>
                </a:tc>
                <a:extLst>
                  <a:ext uri="{0D108BD9-81ED-4DB2-BD59-A6C34878D82A}">
                    <a16:rowId xmlns:a16="http://schemas.microsoft.com/office/drawing/2014/main" val="2079505749"/>
                  </a:ext>
                </a:extLst>
              </a:tr>
              <a:tr h="2984005">
                <a:tc>
                  <a:txBody>
                    <a:bodyPr/>
                    <a:lstStyle/>
                    <a:p>
                      <a:pPr algn="ctr"/>
                      <a:r>
                        <a:rPr lang="fr-FR" dirty="0" err="1"/>
                        <a:t>Functions</a:t>
                      </a:r>
                      <a:endParaRPr lang="fr-FR"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1" kern="1200" dirty="0">
                          <a:solidFill>
                            <a:schemeClr val="tx1"/>
                          </a:solidFill>
                          <a:latin typeface="+mn-lt"/>
                          <a:ea typeface="+mn-ea"/>
                          <a:cs typeface="+mn-cs"/>
                        </a:rPr>
                        <a:t>Publisher apps </a:t>
                      </a:r>
                      <a:r>
                        <a:rPr lang="fr-FR" sz="1400" b="1" kern="1200" dirty="0" err="1">
                          <a:solidFill>
                            <a:schemeClr val="tx1"/>
                          </a:solidFill>
                          <a:latin typeface="+mn-lt"/>
                          <a:ea typeface="+mn-ea"/>
                          <a:cs typeface="+mn-cs"/>
                        </a:rPr>
                        <a:t>create</a:t>
                      </a:r>
                      <a:r>
                        <a:rPr lang="fr-FR" sz="1400" b="1" kern="1200" dirty="0">
                          <a:solidFill>
                            <a:schemeClr val="tx1"/>
                          </a:solidFill>
                          <a:latin typeface="+mn-lt"/>
                          <a:ea typeface="+mn-ea"/>
                          <a:cs typeface="+mn-cs"/>
                        </a:rPr>
                        <a:t> and </a:t>
                      </a:r>
                      <a:r>
                        <a:rPr lang="fr-FR" sz="1400" b="1" kern="1200" dirty="0" err="1">
                          <a:solidFill>
                            <a:schemeClr val="tx1"/>
                          </a:solidFill>
                          <a:latin typeface="+mn-lt"/>
                          <a:ea typeface="+mn-ea"/>
                          <a:cs typeface="+mn-cs"/>
                        </a:rPr>
                        <a:t>send</a:t>
                      </a:r>
                      <a:r>
                        <a:rPr lang="fr-FR" sz="1400" b="1" kern="1200" dirty="0">
                          <a:solidFill>
                            <a:schemeClr val="tx1"/>
                          </a:solidFill>
                          <a:latin typeface="+mn-lt"/>
                          <a:ea typeface="+mn-ea"/>
                          <a:cs typeface="+mn-cs"/>
                        </a:rPr>
                        <a:t> messages on a topic.</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fr-FR" sz="1200" b="0" i="1" kern="1200" dirty="0">
                          <a:solidFill>
                            <a:schemeClr val="tx1"/>
                          </a:solidFill>
                          <a:latin typeface="+mn-lt"/>
                          <a:ea typeface="+mn-ea"/>
                          <a:cs typeface="+mn-cs"/>
                        </a:rPr>
                        <a:t>Messages </a:t>
                      </a:r>
                      <a:r>
                        <a:rPr lang="fr-FR" sz="1200" b="0" i="1" kern="1200" dirty="0" err="1">
                          <a:solidFill>
                            <a:schemeClr val="tx1"/>
                          </a:solidFill>
                          <a:latin typeface="+mn-lt"/>
                          <a:ea typeface="+mn-ea"/>
                          <a:cs typeface="+mn-cs"/>
                        </a:rPr>
                        <a:t>persisted</a:t>
                      </a:r>
                      <a:r>
                        <a:rPr lang="fr-FR" sz="1200" b="0" i="1" kern="1200" dirty="0">
                          <a:solidFill>
                            <a:schemeClr val="tx1"/>
                          </a:solidFill>
                          <a:latin typeface="+mn-lt"/>
                          <a:ea typeface="+mn-ea"/>
                          <a:cs typeface="+mn-cs"/>
                        </a:rPr>
                        <a:t> in a message store </a:t>
                      </a:r>
                      <a:r>
                        <a:rPr lang="fr-FR" sz="1200" b="0" i="1" kern="1200" dirty="0" err="1">
                          <a:solidFill>
                            <a:schemeClr val="tx1"/>
                          </a:solidFill>
                          <a:latin typeface="+mn-lt"/>
                          <a:ea typeface="+mn-ea"/>
                          <a:cs typeface="+mn-cs"/>
                        </a:rPr>
                        <a:t>until</a:t>
                      </a:r>
                      <a:r>
                        <a:rPr lang="fr-FR" sz="1200" b="0" i="1" kern="1200" dirty="0">
                          <a:solidFill>
                            <a:schemeClr val="tx1"/>
                          </a:solidFill>
                          <a:latin typeface="+mn-lt"/>
                          <a:ea typeface="+mn-ea"/>
                          <a:cs typeface="+mn-cs"/>
                        </a:rPr>
                        <a:t> </a:t>
                      </a:r>
                      <a:r>
                        <a:rPr lang="fr-FR" sz="1200" b="0" i="1" kern="1200" dirty="0" err="1">
                          <a:solidFill>
                            <a:schemeClr val="tx1"/>
                          </a:solidFill>
                          <a:latin typeface="+mn-lt"/>
                          <a:ea typeface="+mn-ea"/>
                          <a:cs typeface="+mn-cs"/>
                        </a:rPr>
                        <a:t>delivered</a:t>
                      </a:r>
                      <a:r>
                        <a:rPr lang="fr-FR" sz="1200" b="0" i="1" kern="1200" dirty="0">
                          <a:solidFill>
                            <a:schemeClr val="tx1"/>
                          </a:solidFill>
                          <a:latin typeface="+mn-lt"/>
                          <a:ea typeface="+mn-ea"/>
                          <a:cs typeface="+mn-cs"/>
                        </a:rPr>
                        <a:t>/</a:t>
                      </a:r>
                      <a:r>
                        <a:rPr lang="fr-FR" sz="1200" b="0" i="1" kern="1200" dirty="0" err="1">
                          <a:solidFill>
                            <a:schemeClr val="tx1"/>
                          </a:solidFill>
                          <a:latin typeface="+mn-lt"/>
                          <a:ea typeface="+mn-ea"/>
                          <a:cs typeface="+mn-cs"/>
                        </a:rPr>
                        <a:t>aknowledged</a:t>
                      </a:r>
                      <a:r>
                        <a:rPr lang="fr-FR" sz="1200" b="0" i="1" kern="1200" dirty="0">
                          <a:solidFill>
                            <a:schemeClr val="tx1"/>
                          </a:solidFill>
                          <a:latin typeface="+mn-lt"/>
                          <a:ea typeface="+mn-ea"/>
                          <a:cs typeface="+mn-cs"/>
                        </a:rPr>
                        <a:t>. </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fr-FR" sz="1200" b="0" i="1" kern="1200" dirty="0">
                          <a:solidFill>
                            <a:schemeClr val="tx1"/>
                          </a:solidFill>
                          <a:latin typeface="+mn-lt"/>
                          <a:ea typeface="+mn-ea"/>
                          <a:cs typeface="+mn-cs"/>
                        </a:rPr>
                        <a:t>(7 </a:t>
                      </a:r>
                      <a:r>
                        <a:rPr lang="fr-FR" sz="1200" b="0" i="1" kern="1200" dirty="0" err="1">
                          <a:solidFill>
                            <a:schemeClr val="tx1"/>
                          </a:solidFill>
                          <a:latin typeface="+mn-lt"/>
                          <a:ea typeface="+mn-ea"/>
                          <a:cs typeface="+mn-cs"/>
                        </a:rPr>
                        <a:t>days</a:t>
                      </a:r>
                      <a:r>
                        <a:rPr lang="fr-FR" sz="1200" b="0" i="1" kern="1200" dirty="0">
                          <a:solidFill>
                            <a:schemeClr val="tx1"/>
                          </a:solidFill>
                          <a:latin typeface="+mn-lt"/>
                          <a:ea typeface="+mn-ea"/>
                          <a:cs typeface="+mn-cs"/>
                        </a:rPr>
                        <a:t> max)</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fr-FR" sz="1200" b="0" i="1" kern="1200" dirty="0">
                          <a:solidFill>
                            <a:schemeClr val="tx1"/>
                          </a:solidFill>
                          <a:latin typeface="+mn-lt"/>
                          <a:ea typeface="+mn-ea"/>
                          <a:cs typeface="+mn-cs"/>
                        </a:rPr>
                        <a:t>One queue per </a:t>
                      </a:r>
                      <a:r>
                        <a:rPr lang="fr-FR" sz="1200" b="0" i="1" kern="1200" dirty="0" err="1">
                          <a:solidFill>
                            <a:schemeClr val="tx1"/>
                          </a:solidFill>
                          <a:latin typeface="+mn-lt"/>
                          <a:ea typeface="+mn-ea"/>
                          <a:cs typeface="+mn-cs"/>
                        </a:rPr>
                        <a:t>subscription</a:t>
                      </a:r>
                      <a:r>
                        <a:rPr lang="fr-FR" sz="1200" b="0" i="1" kern="1200" dirty="0">
                          <a:solidFill>
                            <a:schemeClr val="tx1"/>
                          </a:solidFill>
                          <a:latin typeface="+mn-lt"/>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1" kern="1200" dirty="0" err="1">
                          <a:solidFill>
                            <a:schemeClr val="tx1"/>
                          </a:solidFill>
                          <a:latin typeface="+mn-lt"/>
                          <a:ea typeface="+mn-ea"/>
                          <a:cs typeface="+mn-cs"/>
                        </a:rPr>
                        <a:t>Subscriber</a:t>
                      </a:r>
                      <a:r>
                        <a:rPr lang="fr-FR" sz="1400" b="1" kern="1200" dirty="0">
                          <a:solidFill>
                            <a:schemeClr val="tx1"/>
                          </a:solidFill>
                          <a:latin typeface="+mn-lt"/>
                          <a:ea typeface="+mn-ea"/>
                          <a:cs typeface="+mn-cs"/>
                        </a:rPr>
                        <a:t> apps </a:t>
                      </a:r>
                      <a:r>
                        <a:rPr lang="fr-FR" sz="1400" b="1" kern="1200" dirty="0" err="1">
                          <a:solidFill>
                            <a:schemeClr val="tx1"/>
                          </a:solidFill>
                          <a:latin typeface="+mn-lt"/>
                          <a:ea typeface="+mn-ea"/>
                          <a:cs typeface="+mn-cs"/>
                        </a:rPr>
                        <a:t>subscribe</a:t>
                      </a:r>
                      <a:r>
                        <a:rPr lang="fr-FR" sz="1400" b="1" kern="1200" dirty="0">
                          <a:solidFill>
                            <a:schemeClr val="tx1"/>
                          </a:solidFill>
                          <a:latin typeface="+mn-lt"/>
                          <a:ea typeface="+mn-ea"/>
                          <a:cs typeface="+mn-cs"/>
                        </a:rPr>
                        <a:t> to a topic to </a:t>
                      </a:r>
                      <a:r>
                        <a:rPr lang="fr-FR" sz="1400" b="1" kern="1200" dirty="0" err="1">
                          <a:solidFill>
                            <a:schemeClr val="tx1"/>
                          </a:solidFill>
                          <a:latin typeface="+mn-lt"/>
                          <a:ea typeface="+mn-ea"/>
                          <a:cs typeface="+mn-cs"/>
                        </a:rPr>
                        <a:t>receive</a:t>
                      </a:r>
                      <a:r>
                        <a:rPr lang="fr-FR" sz="1400" b="1" kern="1200" dirty="0">
                          <a:solidFill>
                            <a:schemeClr val="tx1"/>
                          </a:solidFill>
                          <a:latin typeface="+mn-lt"/>
                          <a:ea typeface="+mn-ea"/>
                          <a:cs typeface="+mn-cs"/>
                        </a:rPr>
                        <a:t> messages.</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fr-FR" sz="1200" b="0" i="1" kern="1200" dirty="0">
                          <a:solidFill>
                            <a:schemeClr val="tx1"/>
                          </a:solidFill>
                          <a:latin typeface="+mn-lt"/>
                          <a:ea typeface="+mn-ea"/>
                          <a:cs typeface="+mn-cs"/>
                        </a:rPr>
                        <a:t>Push – </a:t>
                      </a:r>
                      <a:r>
                        <a:rPr lang="fr-FR" sz="1200" b="0" i="1" kern="1200" dirty="0" err="1">
                          <a:solidFill>
                            <a:schemeClr val="tx1"/>
                          </a:solidFill>
                          <a:latin typeface="+mn-lt"/>
                          <a:ea typeface="+mn-ea"/>
                          <a:cs typeface="+mn-cs"/>
                        </a:rPr>
                        <a:t>WebHook</a:t>
                      </a:r>
                      <a:r>
                        <a:rPr lang="fr-FR" sz="1200" b="0" i="1" kern="1200" dirty="0">
                          <a:solidFill>
                            <a:schemeClr val="tx1"/>
                          </a:solidFill>
                          <a:latin typeface="+mn-lt"/>
                          <a:ea typeface="+mn-ea"/>
                          <a:cs typeface="+mn-cs"/>
                        </a:rPr>
                        <a:t> </a:t>
                      </a:r>
                      <a:r>
                        <a:rPr lang="fr-FR" sz="1200" b="0" i="1" kern="1200" dirty="0" err="1">
                          <a:solidFill>
                            <a:schemeClr val="tx1"/>
                          </a:solidFill>
                          <a:latin typeface="+mn-lt"/>
                          <a:ea typeface="+mn-ea"/>
                          <a:cs typeface="+mn-cs"/>
                        </a:rPr>
                        <a:t>endpoint</a:t>
                      </a:r>
                      <a:r>
                        <a:rPr lang="fr-FR" sz="1200" b="0" i="1" kern="1200" dirty="0">
                          <a:solidFill>
                            <a:schemeClr val="tx1"/>
                          </a:solidFill>
                          <a:latin typeface="+mn-lt"/>
                          <a:ea typeface="+mn-ea"/>
                          <a:cs typeface="+mn-cs"/>
                        </a:rPr>
                        <a:t>.</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fr-FR" sz="1200" b="0" i="1" kern="1200" dirty="0">
                          <a:solidFill>
                            <a:schemeClr val="tx1"/>
                          </a:solidFill>
                          <a:latin typeface="+mn-lt"/>
                          <a:ea typeface="+mn-ea"/>
                          <a:cs typeface="+mn-cs"/>
                        </a:rPr>
                        <a:t>Pull – HTTPS </a:t>
                      </a:r>
                      <a:r>
                        <a:rPr lang="fr-FR" sz="1200" b="0" i="1" kern="1200" dirty="0" err="1">
                          <a:solidFill>
                            <a:schemeClr val="tx1"/>
                          </a:solidFill>
                          <a:latin typeface="+mn-lt"/>
                          <a:ea typeface="+mn-ea"/>
                          <a:cs typeface="+mn-cs"/>
                        </a:rPr>
                        <a:t>request</a:t>
                      </a:r>
                      <a:r>
                        <a:rPr lang="fr-FR" sz="1200" b="0" i="1" kern="1200" dirty="0">
                          <a:solidFill>
                            <a:schemeClr val="tx1"/>
                          </a:solidFill>
                          <a:latin typeface="+mn-lt"/>
                          <a:ea typeface="+mn-ea"/>
                          <a:cs typeface="+mn-cs"/>
                        </a:rPr>
                        <a:t> to </a:t>
                      </a:r>
                      <a:r>
                        <a:rPr lang="fr-FR" sz="1200" b="0" i="1" kern="1200" dirty="0" err="1">
                          <a:solidFill>
                            <a:schemeClr val="tx1"/>
                          </a:solidFill>
                          <a:latin typeface="+mn-lt"/>
                          <a:ea typeface="+mn-ea"/>
                          <a:cs typeface="+mn-cs"/>
                        </a:rPr>
                        <a:t>endpoint</a:t>
                      </a:r>
                      <a:r>
                        <a:rPr lang="fr-FR" sz="1200" b="0" i="1" kern="1200" dirty="0">
                          <a:solidFill>
                            <a:schemeClr val="tx1"/>
                          </a:solidFill>
                          <a:latin typeface="+mn-lt"/>
                          <a:ea typeface="+mn-ea"/>
                          <a:cs typeface="+mn-cs"/>
                        </a:rPr>
                        <a:t>. (default)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1" kern="1200" dirty="0" err="1">
                          <a:solidFill>
                            <a:schemeClr val="tx1"/>
                          </a:solidFill>
                          <a:latin typeface="+mn-lt"/>
                          <a:ea typeface="+mn-ea"/>
                          <a:cs typeface="+mn-cs"/>
                        </a:rPr>
                        <a:t>Subscription</a:t>
                      </a:r>
                      <a:r>
                        <a:rPr lang="fr-FR" sz="1400" b="1" kern="1200" dirty="0">
                          <a:solidFill>
                            <a:schemeClr val="tx1"/>
                          </a:solidFill>
                          <a:latin typeface="+mn-lt"/>
                          <a:ea typeface="+mn-ea"/>
                          <a:cs typeface="+mn-cs"/>
                        </a:rPr>
                        <a:t> </a:t>
                      </a:r>
                      <a:r>
                        <a:rPr lang="fr-FR" sz="1400" b="1" kern="1200" dirty="0" err="1">
                          <a:solidFill>
                            <a:schemeClr val="tx1"/>
                          </a:solidFill>
                          <a:latin typeface="+mn-lt"/>
                          <a:ea typeface="+mn-ea"/>
                          <a:cs typeface="+mn-cs"/>
                        </a:rPr>
                        <a:t>is</a:t>
                      </a:r>
                      <a:r>
                        <a:rPr lang="fr-FR" sz="1400" b="1" kern="1200" dirty="0">
                          <a:solidFill>
                            <a:schemeClr val="tx1"/>
                          </a:solidFill>
                          <a:latin typeface="+mn-lt"/>
                          <a:ea typeface="+mn-ea"/>
                          <a:cs typeface="+mn-cs"/>
                        </a:rPr>
                        <a:t> a </a:t>
                      </a:r>
                      <a:r>
                        <a:rPr lang="fr-FR" sz="1400" b="1" kern="1200" dirty="0" err="1">
                          <a:solidFill>
                            <a:schemeClr val="tx1"/>
                          </a:solidFill>
                          <a:latin typeface="+mn-lt"/>
                          <a:ea typeface="+mn-ea"/>
                          <a:cs typeface="+mn-cs"/>
                        </a:rPr>
                        <a:t>subscriber</a:t>
                      </a:r>
                      <a:r>
                        <a:rPr lang="fr-FR" sz="1400" b="0" kern="1200" dirty="0">
                          <a:solidFill>
                            <a:schemeClr val="tx1"/>
                          </a:solidFill>
                          <a:latin typeface="+mn-lt"/>
                          <a:ea typeface="+mn-ea"/>
                          <a:cs typeface="+mn-cs"/>
                        </a:rPr>
                        <a:t> </a:t>
                      </a:r>
                      <a:r>
                        <a:rPr lang="fr-FR" sz="1400" b="1" kern="1200" dirty="0">
                          <a:solidFill>
                            <a:schemeClr val="tx1"/>
                          </a:solidFill>
                          <a:latin typeface="+mn-lt"/>
                          <a:ea typeface="+mn-ea"/>
                          <a:cs typeface="+mn-cs"/>
                        </a:rPr>
                        <a:t>queue</a:t>
                      </a:r>
                      <a:r>
                        <a:rPr lang="fr-FR" sz="1400" b="0" kern="1200" dirty="0">
                          <a:solidFill>
                            <a:schemeClr val="tx1"/>
                          </a:solidFill>
                          <a:latin typeface="+mn-lt"/>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1" kern="1200" dirty="0">
                          <a:solidFill>
                            <a:schemeClr val="tx1"/>
                          </a:solidFill>
                          <a:latin typeface="+mn-lt"/>
                          <a:ea typeface="+mn-ea"/>
                          <a:cs typeface="+mn-cs"/>
                        </a:rPr>
                        <a:t>Message</a:t>
                      </a:r>
                      <a:r>
                        <a:rPr lang="fr-FR" sz="1400" b="0" kern="1200" dirty="0">
                          <a:solidFill>
                            <a:schemeClr val="tx1"/>
                          </a:solidFill>
                          <a:latin typeface="+mn-lt"/>
                          <a:ea typeface="+mn-ea"/>
                          <a:cs typeface="+mn-cs"/>
                        </a:rPr>
                        <a:t> = </a:t>
                      </a:r>
                      <a:r>
                        <a:rPr lang="fr-FR" sz="1400" b="1" kern="1200" dirty="0">
                          <a:solidFill>
                            <a:schemeClr val="tx1"/>
                          </a:solidFill>
                          <a:latin typeface="+mn-lt"/>
                          <a:ea typeface="+mn-ea"/>
                          <a:cs typeface="+mn-cs"/>
                        </a:rPr>
                        <a:t>data</a:t>
                      </a:r>
                      <a:r>
                        <a:rPr lang="fr-FR" sz="1400" b="0" kern="1200" dirty="0">
                          <a:solidFill>
                            <a:schemeClr val="tx1"/>
                          </a:solidFill>
                          <a:latin typeface="+mn-lt"/>
                          <a:ea typeface="+mn-ea"/>
                          <a:cs typeface="+mn-cs"/>
                        </a:rPr>
                        <a:t> + </a:t>
                      </a:r>
                      <a:r>
                        <a:rPr lang="fr-FR" sz="1400" b="1" kern="1200" dirty="0" err="1">
                          <a:solidFill>
                            <a:schemeClr val="tx1"/>
                          </a:solidFill>
                          <a:latin typeface="+mn-lt"/>
                          <a:ea typeface="+mn-ea"/>
                          <a:cs typeface="+mn-cs"/>
                        </a:rPr>
                        <a:t>attributes</a:t>
                      </a:r>
                      <a:r>
                        <a:rPr lang="fr-FR" sz="1400" b="0" kern="1200" dirty="0">
                          <a:solidFill>
                            <a:schemeClr val="tx1"/>
                          </a:solidFill>
                          <a:latin typeface="+mn-lt"/>
                          <a:ea typeface="+mn-ea"/>
                          <a:cs typeface="+mn-cs"/>
                        </a:rPr>
                        <a:t> sent by </a:t>
                      </a:r>
                      <a:r>
                        <a:rPr lang="fr-FR" sz="1400" b="0" kern="1200" dirty="0" err="1">
                          <a:solidFill>
                            <a:schemeClr val="tx1"/>
                          </a:solidFill>
                          <a:latin typeface="+mn-lt"/>
                          <a:ea typeface="+mn-ea"/>
                          <a:cs typeface="+mn-cs"/>
                        </a:rPr>
                        <a:t>publisher</a:t>
                      </a:r>
                      <a:r>
                        <a:rPr lang="fr-FR" sz="1400" b="0" kern="1200" dirty="0">
                          <a:solidFill>
                            <a:schemeClr val="tx1"/>
                          </a:solidFill>
                          <a:latin typeface="+mn-lt"/>
                          <a:ea typeface="+mn-ea"/>
                          <a:cs typeface="+mn-cs"/>
                        </a:rPr>
                        <a:t> to a topic.</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Message </a:t>
                      </a:r>
                      <a:r>
                        <a:rPr lang="fr-FR" sz="1400" b="1" kern="1200" dirty="0" err="1">
                          <a:solidFill>
                            <a:schemeClr val="tx1"/>
                          </a:solidFill>
                          <a:latin typeface="+mn-lt"/>
                          <a:ea typeface="+mn-ea"/>
                          <a:cs typeface="+mn-cs"/>
                        </a:rPr>
                        <a:t>attributes</a:t>
                      </a:r>
                      <a:r>
                        <a:rPr lang="fr-FR" sz="1400" b="0" kern="1200" dirty="0">
                          <a:solidFill>
                            <a:schemeClr val="tx1"/>
                          </a:solidFill>
                          <a:latin typeface="+mn-lt"/>
                          <a:ea typeface="+mn-ea"/>
                          <a:cs typeface="+mn-cs"/>
                        </a:rPr>
                        <a:t> = </a:t>
                      </a:r>
                      <a:r>
                        <a:rPr lang="fr-FR" sz="1400" b="1" kern="1200" dirty="0">
                          <a:solidFill>
                            <a:schemeClr val="tx1"/>
                          </a:solidFill>
                          <a:latin typeface="+mn-lt"/>
                          <a:ea typeface="+mn-ea"/>
                          <a:cs typeface="+mn-cs"/>
                        </a:rPr>
                        <a:t>key-value pairs</a:t>
                      </a:r>
                      <a:r>
                        <a:rPr lang="fr-FR" sz="1400" b="0" kern="1200" dirty="0">
                          <a:solidFill>
                            <a:schemeClr val="tx1"/>
                          </a:solidFill>
                          <a:latin typeface="+mn-lt"/>
                          <a:ea typeface="+mn-ea"/>
                          <a:cs typeface="+mn-cs"/>
                        </a:rPr>
                        <a:t> sent by </a:t>
                      </a:r>
                      <a:r>
                        <a:rPr lang="fr-FR" sz="1400" b="0" kern="1200" dirty="0" err="1">
                          <a:solidFill>
                            <a:schemeClr val="tx1"/>
                          </a:solidFill>
                          <a:latin typeface="+mn-lt"/>
                          <a:ea typeface="+mn-ea"/>
                          <a:cs typeface="+mn-cs"/>
                        </a:rPr>
                        <a:t>publisher</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with</a:t>
                      </a:r>
                      <a:r>
                        <a:rPr lang="fr-FR" sz="1400" b="0" kern="1200" dirty="0">
                          <a:solidFill>
                            <a:schemeClr val="tx1"/>
                          </a:solidFill>
                          <a:latin typeface="+mn-lt"/>
                          <a:ea typeface="+mn-ea"/>
                          <a:cs typeface="+mn-cs"/>
                        </a:rPr>
                        <a:t> message.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By default </a:t>
                      </a:r>
                      <a:r>
                        <a:rPr lang="fr-FR" sz="1400" b="0" kern="1200" dirty="0" err="1">
                          <a:solidFill>
                            <a:schemeClr val="tx1"/>
                          </a:solidFill>
                          <a:latin typeface="+mn-lt"/>
                          <a:ea typeface="+mn-ea"/>
                          <a:cs typeface="+mn-cs"/>
                        </a:rPr>
                        <a:t>subscription</a:t>
                      </a:r>
                      <a:r>
                        <a:rPr lang="fr-FR" sz="1400" b="0" kern="1200" dirty="0">
                          <a:solidFill>
                            <a:schemeClr val="tx1"/>
                          </a:solidFill>
                          <a:latin typeface="+mn-lt"/>
                          <a:ea typeface="+mn-ea"/>
                          <a:cs typeface="+mn-cs"/>
                        </a:rPr>
                        <a:t> expires </a:t>
                      </a:r>
                      <a:r>
                        <a:rPr lang="fr-FR" sz="1400" b="0" kern="1200" dirty="0" err="1">
                          <a:solidFill>
                            <a:schemeClr val="tx1"/>
                          </a:solidFill>
                          <a:latin typeface="+mn-lt"/>
                          <a:ea typeface="+mn-ea"/>
                          <a:cs typeface="+mn-cs"/>
                        </a:rPr>
                        <a:t>after</a:t>
                      </a:r>
                      <a:r>
                        <a:rPr lang="fr-FR" sz="1400" b="0" kern="1200" dirty="0">
                          <a:solidFill>
                            <a:schemeClr val="tx1"/>
                          </a:solidFill>
                          <a:latin typeface="+mn-lt"/>
                          <a:ea typeface="+mn-ea"/>
                          <a:cs typeface="+mn-cs"/>
                        </a:rPr>
                        <a:t> 31 </a:t>
                      </a:r>
                      <a:r>
                        <a:rPr lang="fr-FR" sz="1400" b="0" kern="1200" dirty="0" err="1">
                          <a:solidFill>
                            <a:schemeClr val="tx1"/>
                          </a:solidFill>
                          <a:latin typeface="+mn-lt"/>
                          <a:ea typeface="+mn-ea"/>
                          <a:cs typeface="+mn-cs"/>
                        </a:rPr>
                        <a:t>days</a:t>
                      </a:r>
                      <a:r>
                        <a:rPr lang="fr-FR" sz="1400" b="0" kern="1200" dirty="0">
                          <a:solidFill>
                            <a:schemeClr val="tx1"/>
                          </a:solidFill>
                          <a:latin typeface="+mn-lt"/>
                          <a:ea typeface="+mn-ea"/>
                          <a:cs typeface="+mn-cs"/>
                        </a:rPr>
                        <a:t> if no </a:t>
                      </a:r>
                      <a:r>
                        <a:rPr lang="fr-FR" sz="1400" b="0" kern="1200" dirty="0" err="1">
                          <a:solidFill>
                            <a:schemeClr val="tx1"/>
                          </a:solidFill>
                          <a:latin typeface="+mn-lt"/>
                          <a:ea typeface="+mn-ea"/>
                          <a:cs typeface="+mn-cs"/>
                        </a:rPr>
                        <a:t>activity</a:t>
                      </a:r>
                      <a:r>
                        <a:rPr lang="fr-FR" sz="1400" b="0" kern="1200" dirty="0">
                          <a:solidFill>
                            <a:schemeClr val="tx1"/>
                          </a:solidFill>
                          <a:latin typeface="+mn-lt"/>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1" kern="1200" dirty="0">
                          <a:solidFill>
                            <a:schemeClr val="tx1"/>
                          </a:solidFill>
                          <a:latin typeface="+mn-lt"/>
                          <a:ea typeface="+mn-ea"/>
                          <a:cs typeface="+mn-cs"/>
                        </a:rPr>
                        <a:t>Once </a:t>
                      </a:r>
                      <a:r>
                        <a:rPr lang="fr-FR" sz="1400" b="1" kern="1200" dirty="0" err="1">
                          <a:solidFill>
                            <a:schemeClr val="tx1"/>
                          </a:solidFill>
                          <a:latin typeface="+mn-lt"/>
                          <a:ea typeface="+mn-ea"/>
                          <a:cs typeface="+mn-cs"/>
                        </a:rPr>
                        <a:t>acknoledged</a:t>
                      </a:r>
                      <a:r>
                        <a:rPr lang="fr-FR" sz="1400" b="1" kern="1200" dirty="0">
                          <a:solidFill>
                            <a:schemeClr val="tx1"/>
                          </a:solidFill>
                          <a:latin typeface="+mn-lt"/>
                          <a:ea typeface="+mn-ea"/>
                          <a:cs typeface="+mn-cs"/>
                        </a:rPr>
                        <a:t> by </a:t>
                      </a:r>
                      <a:r>
                        <a:rPr lang="fr-FR" sz="1400" b="1" kern="1200" dirty="0" err="1">
                          <a:solidFill>
                            <a:schemeClr val="tx1"/>
                          </a:solidFill>
                          <a:latin typeface="+mn-lt"/>
                          <a:ea typeface="+mn-ea"/>
                          <a:cs typeface="+mn-cs"/>
                        </a:rPr>
                        <a:t>subscriber</a:t>
                      </a:r>
                      <a:r>
                        <a:rPr lang="fr-FR" sz="1400" b="1" kern="1200" dirty="0">
                          <a:solidFill>
                            <a:schemeClr val="tx1"/>
                          </a:solidFill>
                          <a:latin typeface="+mn-lt"/>
                          <a:ea typeface="+mn-ea"/>
                          <a:cs typeface="+mn-cs"/>
                        </a:rPr>
                        <a:t>, message </a:t>
                      </a:r>
                      <a:r>
                        <a:rPr lang="fr-FR" sz="1400" b="1" kern="1200" dirty="0" err="1">
                          <a:solidFill>
                            <a:schemeClr val="tx1"/>
                          </a:solidFill>
                          <a:latin typeface="+mn-lt"/>
                          <a:ea typeface="+mn-ea"/>
                          <a:cs typeface="+mn-cs"/>
                        </a:rPr>
                        <a:t>deleted</a:t>
                      </a:r>
                      <a:r>
                        <a:rPr lang="fr-FR" sz="1400" b="1" kern="1200" dirty="0">
                          <a:solidFill>
                            <a:schemeClr val="tx1"/>
                          </a:solidFill>
                          <a:latin typeface="+mn-lt"/>
                          <a:ea typeface="+mn-ea"/>
                          <a:cs typeface="+mn-cs"/>
                        </a:rPr>
                        <a:t> </a:t>
                      </a:r>
                      <a:r>
                        <a:rPr lang="fr-FR" sz="1400" b="1" kern="1200" dirty="0" err="1">
                          <a:solidFill>
                            <a:schemeClr val="tx1"/>
                          </a:solidFill>
                          <a:latin typeface="+mn-lt"/>
                          <a:ea typeface="+mn-ea"/>
                          <a:cs typeface="+mn-cs"/>
                        </a:rPr>
                        <a:t>from</a:t>
                      </a:r>
                      <a:r>
                        <a:rPr lang="fr-FR" sz="1400" b="1" kern="1200" dirty="0">
                          <a:solidFill>
                            <a:schemeClr val="tx1"/>
                          </a:solidFill>
                          <a:latin typeface="+mn-lt"/>
                          <a:ea typeface="+mn-ea"/>
                          <a:cs typeface="+mn-cs"/>
                        </a:rPr>
                        <a:t> the queue.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New </a:t>
                      </a:r>
                      <a:r>
                        <a:rPr lang="fr-FR" sz="1400" b="0" kern="1200" dirty="0" err="1">
                          <a:solidFill>
                            <a:schemeClr val="tx1"/>
                          </a:solidFill>
                          <a:latin typeface="+mn-lt"/>
                          <a:ea typeface="+mn-ea"/>
                          <a:cs typeface="+mn-cs"/>
                        </a:rPr>
                        <a:t>subscribers</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can’t</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access</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old</a:t>
                      </a:r>
                      <a:r>
                        <a:rPr lang="fr-FR" sz="1400" b="0" kern="1200" dirty="0">
                          <a:solidFill>
                            <a:schemeClr val="tx1"/>
                          </a:solidFill>
                          <a:latin typeface="+mn-lt"/>
                          <a:ea typeface="+mn-ea"/>
                          <a:cs typeface="+mn-cs"/>
                        </a:rPr>
                        <a:t> messages.</a:t>
                      </a:r>
                    </a:p>
                  </a:txBody>
                  <a:tcPr/>
                </a:tc>
                <a:extLst>
                  <a:ext uri="{0D108BD9-81ED-4DB2-BD59-A6C34878D82A}">
                    <a16:rowId xmlns:a16="http://schemas.microsoft.com/office/drawing/2014/main" val="2669981568"/>
                  </a:ext>
                </a:extLst>
              </a:tr>
              <a:tr h="2293814">
                <a:tc>
                  <a:txBody>
                    <a:bodyPr/>
                    <a:lstStyle/>
                    <a:p>
                      <a:pPr algn="ctr"/>
                      <a:r>
                        <a:rPr lang="fr-FR" dirty="0"/>
                        <a:t>Use-cases</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Balancing </a:t>
                      </a:r>
                      <a:r>
                        <a:rPr lang="fr-FR" sz="1400" b="0" kern="1200" dirty="0" err="1">
                          <a:solidFill>
                            <a:schemeClr val="tx1"/>
                          </a:solidFill>
                          <a:latin typeface="+mn-lt"/>
                          <a:ea typeface="+mn-ea"/>
                          <a:cs typeface="+mn-cs"/>
                        </a:rPr>
                        <a:t>workloads</a:t>
                      </a:r>
                      <a:r>
                        <a:rPr lang="fr-FR" sz="1400" b="0" kern="1200" dirty="0">
                          <a:solidFill>
                            <a:schemeClr val="tx1"/>
                          </a:solidFill>
                          <a:latin typeface="+mn-lt"/>
                          <a:ea typeface="+mn-ea"/>
                          <a:cs typeface="+mn-cs"/>
                        </a:rPr>
                        <a:t> in network clusters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err="1">
                          <a:solidFill>
                            <a:schemeClr val="tx1"/>
                          </a:solidFill>
                          <a:latin typeface="+mn-lt"/>
                          <a:ea typeface="+mn-ea"/>
                          <a:cs typeface="+mn-cs"/>
                        </a:rPr>
                        <a:t>Asynchronous</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order</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processing</a:t>
                      </a:r>
                      <a:endParaRPr lang="fr-FR" sz="1400" b="0" kern="1200" dirty="0">
                        <a:solidFill>
                          <a:schemeClr val="tx1"/>
                        </a:solidFill>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err="1">
                          <a:solidFill>
                            <a:schemeClr val="tx1"/>
                          </a:solidFill>
                          <a:latin typeface="+mn-lt"/>
                          <a:ea typeface="+mn-ea"/>
                          <a:cs typeface="+mn-cs"/>
                        </a:rPr>
                        <a:t>Distributing</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envent</a:t>
                      </a:r>
                      <a:r>
                        <a:rPr lang="fr-FR" sz="1400" b="0" kern="1200" dirty="0">
                          <a:solidFill>
                            <a:schemeClr val="tx1"/>
                          </a:solidFill>
                          <a:latin typeface="+mn-lt"/>
                          <a:ea typeface="+mn-ea"/>
                          <a:cs typeface="+mn-cs"/>
                        </a:rPr>
                        <a:t> notifications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err="1">
                          <a:solidFill>
                            <a:schemeClr val="tx1"/>
                          </a:solidFill>
                          <a:latin typeface="+mn-lt"/>
                          <a:ea typeface="+mn-ea"/>
                          <a:cs typeface="+mn-cs"/>
                        </a:rPr>
                        <a:t>Refreshing</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distributed</a:t>
                      </a:r>
                      <a:r>
                        <a:rPr lang="fr-FR" sz="1400" b="0" kern="1200" dirty="0">
                          <a:solidFill>
                            <a:schemeClr val="tx1"/>
                          </a:solidFill>
                          <a:latin typeface="+mn-lt"/>
                          <a:ea typeface="+mn-ea"/>
                          <a:cs typeface="+mn-cs"/>
                        </a:rPr>
                        <a:t> caches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err="1">
                          <a:solidFill>
                            <a:schemeClr val="tx1"/>
                          </a:solidFill>
                          <a:latin typeface="+mn-lt"/>
                          <a:ea typeface="+mn-ea"/>
                          <a:cs typeface="+mn-cs"/>
                        </a:rPr>
                        <a:t>Logging</a:t>
                      </a:r>
                      <a:r>
                        <a:rPr lang="fr-FR" sz="1400" b="0" kern="1200" dirty="0">
                          <a:solidFill>
                            <a:schemeClr val="tx1"/>
                          </a:solidFill>
                          <a:latin typeface="+mn-lt"/>
                          <a:ea typeface="+mn-ea"/>
                          <a:cs typeface="+mn-cs"/>
                        </a:rPr>
                        <a:t> to multiple </a:t>
                      </a:r>
                      <a:r>
                        <a:rPr lang="fr-FR" sz="1400" b="0" kern="1200" dirty="0" err="1">
                          <a:solidFill>
                            <a:schemeClr val="tx1"/>
                          </a:solidFill>
                          <a:latin typeface="+mn-lt"/>
                          <a:ea typeface="+mn-ea"/>
                          <a:cs typeface="+mn-cs"/>
                        </a:rPr>
                        <a:t>systems</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simultaneously</a:t>
                      </a:r>
                      <a:endParaRPr lang="fr-FR" sz="1400" b="0" kern="1200" dirty="0">
                        <a:solidFill>
                          <a:schemeClr val="tx1"/>
                        </a:solidFill>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Queue can </a:t>
                      </a:r>
                      <a:r>
                        <a:rPr lang="fr-FR" sz="1400" b="0" kern="1200" dirty="0" err="1">
                          <a:solidFill>
                            <a:schemeClr val="tx1"/>
                          </a:solidFill>
                          <a:latin typeface="+mn-lt"/>
                          <a:ea typeface="+mn-ea"/>
                          <a:cs typeface="+mn-cs"/>
                        </a:rPr>
                        <a:t>eﬃciently</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distribute</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tasks</a:t>
                      </a:r>
                      <a:endParaRPr lang="fr-FR" sz="1400" b="0" kern="1200" dirty="0">
                        <a:solidFill>
                          <a:schemeClr val="tx1"/>
                        </a:solidFill>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err="1">
                          <a:solidFill>
                            <a:schemeClr val="tx1"/>
                          </a:solidFill>
                          <a:latin typeface="+mn-lt"/>
                          <a:ea typeface="+mn-ea"/>
                          <a:cs typeface="+mn-cs"/>
                        </a:rPr>
                        <a:t>Implementing</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asynchronous</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workﬂows</a:t>
                      </a:r>
                      <a:endParaRPr lang="fr-FR" sz="1400" b="0" kern="1200" dirty="0">
                        <a:solidFill>
                          <a:schemeClr val="tx1"/>
                        </a:solidFill>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Data streaming </a:t>
                      </a:r>
                      <a:r>
                        <a:rPr lang="fr-FR" sz="1400" b="0" kern="1200" dirty="0" err="1">
                          <a:solidFill>
                            <a:schemeClr val="tx1"/>
                          </a:solidFill>
                          <a:latin typeface="+mn-lt"/>
                          <a:ea typeface="+mn-ea"/>
                          <a:cs typeface="+mn-cs"/>
                        </a:rPr>
                        <a:t>from</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various</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processes</a:t>
                      </a:r>
                      <a:r>
                        <a:rPr lang="fr-FR" sz="1400" b="0" kern="1200" dirty="0">
                          <a:solidFill>
                            <a:schemeClr val="tx1"/>
                          </a:solidFill>
                          <a:latin typeface="+mn-lt"/>
                          <a:ea typeface="+mn-ea"/>
                          <a:cs typeface="+mn-cs"/>
                        </a:rPr>
                        <a:t> or </a:t>
                      </a:r>
                      <a:r>
                        <a:rPr lang="fr-FR" sz="1400" b="0" kern="1200" dirty="0" err="1">
                          <a:solidFill>
                            <a:schemeClr val="tx1"/>
                          </a:solidFill>
                          <a:latin typeface="+mn-lt"/>
                          <a:ea typeface="+mn-ea"/>
                          <a:cs typeface="+mn-cs"/>
                        </a:rPr>
                        <a:t>devices</a:t>
                      </a:r>
                      <a:endParaRPr lang="fr-FR" sz="1400" b="0" kern="1200" dirty="0">
                        <a:solidFill>
                          <a:schemeClr val="tx1"/>
                        </a:solidFill>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err="1">
                          <a:solidFill>
                            <a:schemeClr val="tx1"/>
                          </a:solidFill>
                          <a:latin typeface="+mn-lt"/>
                          <a:ea typeface="+mn-ea"/>
                          <a:cs typeface="+mn-cs"/>
                        </a:rPr>
                        <a:t>Reliability</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improvement</a:t>
                      </a:r>
                      <a:r>
                        <a:rPr lang="fr-FR" sz="1400" b="0" kern="1200" dirty="0">
                          <a:solidFill>
                            <a:schemeClr val="tx1"/>
                          </a:solidFill>
                          <a:latin typeface="+mn-lt"/>
                          <a:ea typeface="+mn-ea"/>
                          <a:cs typeface="+mn-cs"/>
                        </a:rPr>
                        <a:t>- in case of zone </a:t>
                      </a:r>
                      <a:r>
                        <a:rPr lang="fr-FR" sz="1400" b="0" kern="1200" dirty="0" err="1">
                          <a:solidFill>
                            <a:schemeClr val="tx1"/>
                          </a:solidFill>
                          <a:latin typeface="+mn-lt"/>
                          <a:ea typeface="+mn-ea"/>
                          <a:cs typeface="+mn-cs"/>
                        </a:rPr>
                        <a:t>failure</a:t>
                      </a:r>
                      <a:endParaRPr lang="fr-FR" sz="1400" b="0" kern="1200" dirty="0">
                        <a:solidFill>
                          <a:schemeClr val="tx1"/>
                        </a:solidFill>
                        <a:latin typeface="+mn-lt"/>
                        <a:ea typeface="+mn-ea"/>
                        <a:cs typeface="+mn-cs"/>
                      </a:endParaRPr>
                    </a:p>
                  </a:txBody>
                  <a:tcPr/>
                </a:tc>
                <a:extLst>
                  <a:ext uri="{0D108BD9-81ED-4DB2-BD59-A6C34878D82A}">
                    <a16:rowId xmlns:a16="http://schemas.microsoft.com/office/drawing/2014/main" val="226560646"/>
                  </a:ext>
                </a:extLst>
              </a:tr>
            </a:tbl>
          </a:graphicData>
        </a:graphic>
      </p:graphicFrame>
      <p:pic>
        <p:nvPicPr>
          <p:cNvPr id="3" name="Image 2">
            <a:extLst>
              <a:ext uri="{FF2B5EF4-FFF2-40B4-BE49-F238E27FC236}">
                <a16:creationId xmlns:a16="http://schemas.microsoft.com/office/drawing/2014/main" id="{93A3D83D-A5FB-4427-A9BF-8AE3C5B74F69}"/>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979641" y="0"/>
            <a:ext cx="5212360" cy="3690822"/>
          </a:xfrm>
          <a:prstGeom prst="rect">
            <a:avLst/>
          </a:prstGeom>
        </p:spPr>
      </p:pic>
      <p:pic>
        <p:nvPicPr>
          <p:cNvPr id="4" name="Image 3">
            <a:extLst>
              <a:ext uri="{FF2B5EF4-FFF2-40B4-BE49-F238E27FC236}">
                <a16:creationId xmlns:a16="http://schemas.microsoft.com/office/drawing/2014/main" id="{46865359-02DD-47E2-9064-19E3E007239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543413" y="3690211"/>
            <a:ext cx="5648588" cy="3167789"/>
          </a:xfrm>
          <a:prstGeom prst="rect">
            <a:avLst/>
          </a:prstGeom>
        </p:spPr>
      </p:pic>
    </p:spTree>
    <p:extLst>
      <p:ext uri="{BB962C8B-B14F-4D97-AF65-F5344CB8AC3E}">
        <p14:creationId xmlns:p14="http://schemas.microsoft.com/office/powerpoint/2010/main" val="36252825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2">
            <a:extLst>
              <a:ext uri="{FF2B5EF4-FFF2-40B4-BE49-F238E27FC236}">
                <a16:creationId xmlns:a16="http://schemas.microsoft.com/office/drawing/2014/main" id="{2283517C-7DB3-4231-8AC0-0EB7C374E5F5}"/>
              </a:ext>
            </a:extLst>
          </p:cNvPr>
          <p:cNvGraphicFramePr>
            <a:graphicFrameLocks noGrp="1"/>
          </p:cNvGraphicFramePr>
          <p:nvPr>
            <p:extLst>
              <p:ext uri="{D42A27DB-BD31-4B8C-83A1-F6EECF244321}">
                <p14:modId xmlns:p14="http://schemas.microsoft.com/office/powerpoint/2010/main" val="4072653322"/>
              </p:ext>
            </p:extLst>
          </p:nvPr>
        </p:nvGraphicFramePr>
        <p:xfrm>
          <a:off x="0" y="0"/>
          <a:ext cx="12192000" cy="6858000"/>
        </p:xfrm>
        <a:graphic>
          <a:graphicData uri="http://schemas.openxmlformats.org/drawingml/2006/table">
            <a:tbl>
              <a:tblPr firstRow="1" bandRow="1">
                <a:tableStyleId>{5C22544A-7EE6-4342-B048-85BDC9FD1C3A}</a:tableStyleId>
              </a:tblPr>
              <a:tblGrid>
                <a:gridCol w="2258291">
                  <a:extLst>
                    <a:ext uri="{9D8B030D-6E8A-4147-A177-3AD203B41FA5}">
                      <a16:colId xmlns:a16="http://schemas.microsoft.com/office/drawing/2014/main" val="3089997610"/>
                    </a:ext>
                  </a:extLst>
                </a:gridCol>
                <a:gridCol w="9933709">
                  <a:extLst>
                    <a:ext uri="{9D8B030D-6E8A-4147-A177-3AD203B41FA5}">
                      <a16:colId xmlns:a16="http://schemas.microsoft.com/office/drawing/2014/main" val="2228519142"/>
                    </a:ext>
                  </a:extLst>
                </a:gridCol>
              </a:tblGrid>
              <a:tr h="1672438">
                <a:tc>
                  <a:txBody>
                    <a:bodyPr/>
                    <a:lstStyle/>
                    <a:p>
                      <a:pPr algn="ctr"/>
                      <a:r>
                        <a:rPr lang="fr-FR" b="0" dirty="0">
                          <a:solidFill>
                            <a:schemeClr val="tx1"/>
                          </a:solidFill>
                        </a:rPr>
                        <a:t>Pub/</a:t>
                      </a:r>
                      <a:r>
                        <a:rPr lang="fr-FR" b="0" dirty="0" err="1">
                          <a:solidFill>
                            <a:schemeClr val="tx1"/>
                          </a:solidFill>
                        </a:rPr>
                        <a:t>sub</a:t>
                      </a:r>
                      <a:endParaRPr lang="fr-FR" b="0" dirty="0">
                        <a:solidFill>
                          <a:schemeClr val="tx1"/>
                        </a:solidFill>
                      </a:endParaRPr>
                    </a:p>
                  </a:txBody>
                  <a:tcPr>
                    <a:solidFill>
                      <a:schemeClr val="accent3">
                        <a:lumMod val="20000"/>
                        <a:lumOff val="80000"/>
                      </a:schemeClr>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Data place, </a:t>
                      </a:r>
                      <a:r>
                        <a:rPr lang="fr-FR" sz="1400" b="0" kern="1200" dirty="0" err="1">
                          <a:solidFill>
                            <a:schemeClr val="tx1"/>
                          </a:solidFill>
                          <a:latin typeface="+mn-lt"/>
                          <a:ea typeface="+mn-ea"/>
                          <a:cs typeface="+mn-cs"/>
                        </a:rPr>
                        <a:t>which</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handles</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moving</a:t>
                      </a:r>
                      <a:r>
                        <a:rPr lang="fr-FR" sz="1400" b="0" kern="1200" dirty="0">
                          <a:solidFill>
                            <a:schemeClr val="tx1"/>
                          </a:solidFill>
                          <a:latin typeface="+mn-lt"/>
                          <a:ea typeface="+mn-ea"/>
                          <a:cs typeface="+mn-cs"/>
                        </a:rPr>
                        <a:t> messages </a:t>
                      </a:r>
                      <a:r>
                        <a:rPr lang="fr-FR" sz="1400" b="0" kern="1200" dirty="0" err="1">
                          <a:solidFill>
                            <a:schemeClr val="tx1"/>
                          </a:solidFill>
                          <a:latin typeface="+mn-lt"/>
                          <a:ea typeface="+mn-ea"/>
                          <a:cs typeface="+mn-cs"/>
                        </a:rPr>
                        <a:t>between</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piblishers</a:t>
                      </a:r>
                      <a:r>
                        <a:rPr lang="fr-FR" sz="1400" b="0" kern="1200" dirty="0">
                          <a:solidFill>
                            <a:schemeClr val="tx1"/>
                          </a:solidFill>
                          <a:latin typeface="+mn-lt"/>
                          <a:ea typeface="+mn-ea"/>
                          <a:cs typeface="+mn-cs"/>
                        </a:rPr>
                        <a:t> and </a:t>
                      </a:r>
                      <a:r>
                        <a:rPr lang="fr-FR" sz="1400" b="0" kern="1200" dirty="0" err="1">
                          <a:solidFill>
                            <a:schemeClr val="tx1"/>
                          </a:solidFill>
                          <a:latin typeface="+mn-lt"/>
                          <a:ea typeface="+mn-ea"/>
                          <a:cs typeface="+mn-cs"/>
                        </a:rPr>
                        <a:t>subscribers</a:t>
                      </a:r>
                      <a:r>
                        <a:rPr lang="fr-FR" sz="1400" b="0" kern="1200" dirty="0">
                          <a:solidFill>
                            <a:schemeClr val="tx1"/>
                          </a:solidFill>
                          <a:latin typeface="+mn-lt"/>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Control plane, </a:t>
                      </a:r>
                      <a:r>
                        <a:rPr lang="fr-FR" sz="1400" b="0" kern="1200" dirty="0" err="1">
                          <a:solidFill>
                            <a:schemeClr val="tx1"/>
                          </a:solidFill>
                          <a:latin typeface="+mn-lt"/>
                          <a:ea typeface="+mn-ea"/>
                          <a:cs typeface="+mn-cs"/>
                        </a:rPr>
                        <a:t>wich</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handles</a:t>
                      </a:r>
                      <a:r>
                        <a:rPr lang="fr-FR" sz="1400" b="0" kern="1200" dirty="0">
                          <a:solidFill>
                            <a:schemeClr val="tx1"/>
                          </a:solidFill>
                          <a:latin typeface="+mn-lt"/>
                          <a:ea typeface="+mn-ea"/>
                          <a:cs typeface="+mn-cs"/>
                        </a:rPr>
                        <a:t> the </a:t>
                      </a:r>
                      <a:r>
                        <a:rPr lang="fr-FR" sz="1400" b="0" kern="1200" dirty="0" err="1">
                          <a:solidFill>
                            <a:schemeClr val="tx1"/>
                          </a:solidFill>
                          <a:latin typeface="+mn-lt"/>
                          <a:ea typeface="+mn-ea"/>
                          <a:cs typeface="+mn-cs"/>
                        </a:rPr>
                        <a:t>assignment</a:t>
                      </a:r>
                      <a:r>
                        <a:rPr lang="fr-FR" sz="1400" b="0" kern="1200" dirty="0">
                          <a:solidFill>
                            <a:schemeClr val="tx1"/>
                          </a:solidFill>
                          <a:latin typeface="+mn-lt"/>
                          <a:ea typeface="+mn-ea"/>
                          <a:cs typeface="+mn-cs"/>
                        </a:rPr>
                        <a:t> of </a:t>
                      </a:r>
                      <a:r>
                        <a:rPr lang="fr-FR" sz="1400" b="0" kern="1200" dirty="0" err="1">
                          <a:solidFill>
                            <a:schemeClr val="tx1"/>
                          </a:solidFill>
                          <a:latin typeface="+mn-lt"/>
                          <a:ea typeface="+mn-ea"/>
                          <a:cs typeface="+mn-cs"/>
                        </a:rPr>
                        <a:t>publishers</a:t>
                      </a:r>
                      <a:r>
                        <a:rPr lang="fr-FR" sz="1400" b="0" kern="1200" dirty="0">
                          <a:solidFill>
                            <a:schemeClr val="tx1"/>
                          </a:solidFill>
                          <a:latin typeface="+mn-lt"/>
                          <a:ea typeface="+mn-ea"/>
                          <a:cs typeface="+mn-cs"/>
                        </a:rPr>
                        <a:t> and </a:t>
                      </a:r>
                      <a:r>
                        <a:rPr lang="fr-FR" sz="1400" b="0" kern="1200" dirty="0" err="1">
                          <a:solidFill>
                            <a:schemeClr val="tx1"/>
                          </a:solidFill>
                          <a:latin typeface="+mn-lt"/>
                          <a:ea typeface="+mn-ea"/>
                          <a:cs typeface="+mn-cs"/>
                        </a:rPr>
                        <a:t>subscribers</a:t>
                      </a:r>
                      <a:r>
                        <a:rPr lang="fr-FR" sz="1400" b="0" kern="1200" dirty="0">
                          <a:solidFill>
                            <a:schemeClr val="tx1"/>
                          </a:solidFill>
                          <a:latin typeface="+mn-lt"/>
                          <a:ea typeface="+mn-ea"/>
                          <a:cs typeface="+mn-cs"/>
                        </a:rPr>
                        <a:t> to servers on the data plane.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The servers in the data plane are </a:t>
                      </a:r>
                      <a:r>
                        <a:rPr lang="fr-FR" sz="1400" b="0" kern="1200" dirty="0" err="1">
                          <a:solidFill>
                            <a:schemeClr val="tx1"/>
                          </a:solidFill>
                          <a:latin typeface="+mn-lt"/>
                          <a:ea typeface="+mn-ea"/>
                          <a:cs typeface="+mn-cs"/>
                        </a:rPr>
                        <a:t>called</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forwarders</a:t>
                      </a:r>
                      <a:r>
                        <a:rPr lang="fr-FR" sz="1400" b="0" kern="1200" dirty="0">
                          <a:solidFill>
                            <a:schemeClr val="tx1"/>
                          </a:solidFill>
                          <a:latin typeface="+mn-lt"/>
                          <a:ea typeface="+mn-ea"/>
                          <a:cs typeface="+mn-cs"/>
                        </a:rPr>
                        <a:t>, and the servers in the control plane are </a:t>
                      </a:r>
                      <a:r>
                        <a:rPr lang="fr-FR" sz="1400" b="0" kern="1200" dirty="0" err="1">
                          <a:solidFill>
                            <a:schemeClr val="tx1"/>
                          </a:solidFill>
                          <a:latin typeface="+mn-lt"/>
                          <a:ea typeface="+mn-ea"/>
                          <a:cs typeface="+mn-cs"/>
                        </a:rPr>
                        <a:t>called</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routers</a:t>
                      </a:r>
                      <a:r>
                        <a:rPr lang="fr-FR" sz="1400" b="0" kern="1200" dirty="0">
                          <a:solidFill>
                            <a:schemeClr val="tx1"/>
                          </a:solidFill>
                          <a:latin typeface="+mn-lt"/>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err="1">
                          <a:solidFill>
                            <a:schemeClr val="tx1"/>
                          </a:solidFill>
                          <a:latin typeface="+mn-lt"/>
                          <a:ea typeface="+mn-ea"/>
                          <a:cs typeface="+mn-cs"/>
                        </a:rPr>
                        <a:t>We</a:t>
                      </a:r>
                      <a:r>
                        <a:rPr lang="fr-FR" sz="1400" b="0" kern="1200" dirty="0">
                          <a:solidFill>
                            <a:schemeClr val="tx1"/>
                          </a:solidFill>
                          <a:latin typeface="+mn-lt"/>
                          <a:ea typeface="+mn-ea"/>
                          <a:cs typeface="+mn-cs"/>
                        </a:rPr>
                        <a:t> can </a:t>
                      </a:r>
                      <a:r>
                        <a:rPr lang="fr-FR" sz="1400" b="0" kern="1200" dirty="0" err="1">
                          <a:solidFill>
                            <a:schemeClr val="tx1"/>
                          </a:solidFill>
                          <a:latin typeface="+mn-lt"/>
                          <a:ea typeface="+mn-ea"/>
                          <a:cs typeface="+mn-cs"/>
                        </a:rPr>
                        <a:t>add</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attributes</a:t>
                      </a:r>
                      <a:r>
                        <a:rPr lang="fr-FR" sz="1400" b="0" kern="1200" dirty="0">
                          <a:solidFill>
                            <a:schemeClr val="tx1"/>
                          </a:solidFill>
                          <a:latin typeface="+mn-lt"/>
                          <a:ea typeface="+mn-ea"/>
                          <a:cs typeface="+mn-cs"/>
                        </a:rPr>
                        <a:t> like message source </a:t>
                      </a:r>
                      <a:r>
                        <a:rPr lang="fr-FR" sz="1400" b="0" kern="1200" dirty="0" err="1">
                          <a:solidFill>
                            <a:schemeClr val="tx1"/>
                          </a:solidFill>
                          <a:latin typeface="+mn-lt"/>
                          <a:ea typeface="+mn-ea"/>
                          <a:cs typeface="+mn-cs"/>
                        </a:rPr>
                        <a:t>with</a:t>
                      </a:r>
                      <a:r>
                        <a:rPr lang="fr-FR" sz="1400" b="0" kern="1200" dirty="0">
                          <a:solidFill>
                            <a:schemeClr val="tx1"/>
                          </a:solidFill>
                          <a:latin typeface="+mn-lt"/>
                          <a:ea typeface="+mn-ea"/>
                          <a:cs typeface="+mn-cs"/>
                        </a:rPr>
                        <a:t> K/V.</a:t>
                      </a:r>
                    </a:p>
                  </a:txBody>
                  <a:tcPr>
                    <a:solidFill>
                      <a:schemeClr val="accent3">
                        <a:lumMod val="20000"/>
                        <a:lumOff val="80000"/>
                      </a:schemeClr>
                    </a:solidFill>
                  </a:tcPr>
                </a:tc>
                <a:extLst>
                  <a:ext uri="{0D108BD9-81ED-4DB2-BD59-A6C34878D82A}">
                    <a16:rowId xmlns:a16="http://schemas.microsoft.com/office/drawing/2014/main" val="1574383915"/>
                  </a:ext>
                </a:extLst>
              </a:tr>
              <a:tr h="2012788">
                <a:tc>
                  <a:txBody>
                    <a:bodyPr/>
                    <a:lstStyle/>
                    <a:p>
                      <a:pPr algn="ctr"/>
                      <a:r>
                        <a:rPr lang="fr-FR" dirty="0"/>
                        <a:t>Publishers</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err="1">
                          <a:solidFill>
                            <a:schemeClr val="tx1"/>
                          </a:solidFill>
                          <a:latin typeface="+mn-lt"/>
                          <a:ea typeface="+mn-ea"/>
                          <a:cs typeface="+mn-cs"/>
                        </a:rPr>
                        <a:t>Any</a:t>
                      </a:r>
                      <a:r>
                        <a:rPr lang="fr-FR" sz="1400" b="0" kern="1200" dirty="0">
                          <a:solidFill>
                            <a:schemeClr val="tx1"/>
                          </a:solidFill>
                          <a:latin typeface="+mn-lt"/>
                          <a:ea typeface="+mn-ea"/>
                          <a:cs typeface="+mn-cs"/>
                        </a:rPr>
                        <a:t> application </a:t>
                      </a:r>
                      <a:r>
                        <a:rPr lang="fr-FR" sz="1400" b="0" kern="1200" dirty="0" err="1">
                          <a:solidFill>
                            <a:schemeClr val="tx1"/>
                          </a:solidFill>
                          <a:latin typeface="+mn-lt"/>
                          <a:ea typeface="+mn-ea"/>
                          <a:cs typeface="+mn-cs"/>
                        </a:rPr>
                        <a:t>that</a:t>
                      </a:r>
                      <a:r>
                        <a:rPr lang="fr-FR" sz="1400" b="0" kern="1200" dirty="0">
                          <a:solidFill>
                            <a:schemeClr val="tx1"/>
                          </a:solidFill>
                          <a:latin typeface="+mn-lt"/>
                          <a:ea typeface="+mn-ea"/>
                          <a:cs typeface="+mn-cs"/>
                        </a:rPr>
                        <a:t> can </a:t>
                      </a:r>
                      <a:r>
                        <a:rPr lang="fr-FR" sz="1400" b="0" kern="1200" dirty="0" err="1">
                          <a:solidFill>
                            <a:schemeClr val="tx1"/>
                          </a:solidFill>
                          <a:latin typeface="+mn-lt"/>
                          <a:ea typeface="+mn-ea"/>
                          <a:cs typeface="+mn-cs"/>
                        </a:rPr>
                        <a:t>make</a:t>
                      </a:r>
                      <a:r>
                        <a:rPr lang="fr-FR" sz="1400" b="0" kern="1200" dirty="0">
                          <a:solidFill>
                            <a:schemeClr val="tx1"/>
                          </a:solidFill>
                          <a:latin typeface="+mn-lt"/>
                          <a:ea typeface="+mn-ea"/>
                          <a:cs typeface="+mn-cs"/>
                        </a:rPr>
                        <a:t> HTTPS </a:t>
                      </a:r>
                      <a:r>
                        <a:rPr lang="fr-FR" sz="1400" b="0" kern="1200" dirty="0" err="1">
                          <a:solidFill>
                            <a:schemeClr val="tx1"/>
                          </a:solidFill>
                          <a:latin typeface="+mn-lt"/>
                          <a:ea typeface="+mn-ea"/>
                          <a:cs typeface="+mn-cs"/>
                        </a:rPr>
                        <a:t>requests</a:t>
                      </a:r>
                      <a:r>
                        <a:rPr lang="fr-FR" sz="1400" b="0" kern="1200" dirty="0">
                          <a:solidFill>
                            <a:schemeClr val="tx1"/>
                          </a:solidFill>
                          <a:latin typeface="+mn-lt"/>
                          <a:ea typeface="+mn-ea"/>
                          <a:cs typeface="+mn-cs"/>
                        </a:rPr>
                        <a:t> to googleapis.com</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App Engine app</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App running on a </a:t>
                      </a:r>
                      <a:r>
                        <a:rPr lang="fr-FR" sz="1400" b="0" kern="1200" dirty="0" err="1">
                          <a:solidFill>
                            <a:schemeClr val="tx1"/>
                          </a:solidFill>
                          <a:latin typeface="+mn-lt"/>
                          <a:ea typeface="+mn-ea"/>
                          <a:cs typeface="+mn-cs"/>
                        </a:rPr>
                        <a:t>compute</a:t>
                      </a:r>
                      <a:r>
                        <a:rPr lang="fr-FR" sz="1400" b="0" kern="1200" dirty="0">
                          <a:solidFill>
                            <a:schemeClr val="tx1"/>
                          </a:solidFill>
                          <a:latin typeface="+mn-lt"/>
                          <a:ea typeface="+mn-ea"/>
                          <a:cs typeface="+mn-cs"/>
                        </a:rPr>
                        <a:t> engine instance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App running on </a:t>
                      </a:r>
                      <a:r>
                        <a:rPr lang="fr-FR" sz="1400" b="0" kern="1200" dirty="0" err="1">
                          <a:solidFill>
                            <a:schemeClr val="tx1"/>
                          </a:solidFill>
                          <a:latin typeface="+mn-lt"/>
                          <a:ea typeface="+mn-ea"/>
                          <a:cs typeface="+mn-cs"/>
                        </a:rPr>
                        <a:t>third</a:t>
                      </a:r>
                      <a:r>
                        <a:rPr lang="fr-FR" sz="1400" b="0" kern="1200" dirty="0">
                          <a:solidFill>
                            <a:schemeClr val="tx1"/>
                          </a:solidFill>
                          <a:latin typeface="+mn-lt"/>
                          <a:ea typeface="+mn-ea"/>
                          <a:cs typeface="+mn-cs"/>
                        </a:rPr>
                        <a:t> party network</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err="1">
                          <a:solidFill>
                            <a:schemeClr val="tx1"/>
                          </a:solidFill>
                          <a:latin typeface="+mn-lt"/>
                          <a:ea typeface="+mn-ea"/>
                          <a:cs typeface="+mn-cs"/>
                        </a:rPr>
                        <a:t>Any</a:t>
                      </a:r>
                      <a:r>
                        <a:rPr lang="fr-FR" sz="1400" b="0" kern="1200" dirty="0">
                          <a:solidFill>
                            <a:schemeClr val="tx1"/>
                          </a:solidFill>
                          <a:latin typeface="+mn-lt"/>
                          <a:ea typeface="+mn-ea"/>
                          <a:cs typeface="+mn-cs"/>
                        </a:rPr>
                        <a:t> mobile or desktop app</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Event browser</a:t>
                      </a:r>
                    </a:p>
                  </a:txBody>
                  <a:tcPr marT="0" marB="0"/>
                </a:tc>
                <a:extLst>
                  <a:ext uri="{0D108BD9-81ED-4DB2-BD59-A6C34878D82A}">
                    <a16:rowId xmlns:a16="http://schemas.microsoft.com/office/drawing/2014/main" val="514447181"/>
                  </a:ext>
                </a:extLst>
              </a:tr>
              <a:tr h="1086474">
                <a:tc>
                  <a:txBody>
                    <a:bodyPr/>
                    <a:lstStyle/>
                    <a:p>
                      <a:pPr algn="ctr"/>
                      <a:r>
                        <a:rPr lang="fr-FR" dirty="0" err="1"/>
                        <a:t>Subscribers</a:t>
                      </a:r>
                      <a:endParaRPr lang="fr-FR"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Push </a:t>
                      </a:r>
                      <a:r>
                        <a:rPr lang="fr-FR" sz="1400" b="0" kern="1200" dirty="0" err="1">
                          <a:solidFill>
                            <a:schemeClr val="tx1"/>
                          </a:solidFill>
                          <a:latin typeface="+mn-lt"/>
                          <a:ea typeface="+mn-ea"/>
                          <a:cs typeface="+mn-cs"/>
                        </a:rPr>
                        <a:t>subscribers</a:t>
                      </a:r>
                      <a:r>
                        <a:rPr lang="fr-FR" sz="1400" b="0" kern="1200" dirty="0">
                          <a:solidFill>
                            <a:schemeClr val="tx1"/>
                          </a:solidFill>
                          <a:latin typeface="+mn-lt"/>
                          <a:ea typeface="+mn-ea"/>
                          <a:cs typeface="+mn-cs"/>
                        </a:rPr>
                        <a:t> – </a:t>
                      </a:r>
                      <a:r>
                        <a:rPr lang="fr-FR" sz="1400" b="0" kern="1200" dirty="0" err="1">
                          <a:solidFill>
                            <a:schemeClr val="tx1"/>
                          </a:solidFill>
                          <a:latin typeface="+mn-lt"/>
                          <a:ea typeface="+mn-ea"/>
                          <a:cs typeface="+mn-cs"/>
                        </a:rPr>
                        <a:t>Any</a:t>
                      </a:r>
                      <a:r>
                        <a:rPr lang="fr-FR" sz="1400" b="0" kern="1200" dirty="0">
                          <a:solidFill>
                            <a:schemeClr val="tx1"/>
                          </a:solidFill>
                          <a:latin typeface="+mn-lt"/>
                          <a:ea typeface="+mn-ea"/>
                          <a:cs typeface="+mn-cs"/>
                        </a:rPr>
                        <a:t> app </a:t>
                      </a:r>
                      <a:r>
                        <a:rPr lang="fr-FR" sz="1400" b="0" kern="1200" dirty="0" err="1">
                          <a:solidFill>
                            <a:schemeClr val="tx1"/>
                          </a:solidFill>
                          <a:latin typeface="+mn-lt"/>
                          <a:ea typeface="+mn-ea"/>
                          <a:cs typeface="+mn-cs"/>
                        </a:rPr>
                        <a:t>that</a:t>
                      </a:r>
                      <a:r>
                        <a:rPr lang="fr-FR" sz="1400" b="0" kern="1200" dirty="0">
                          <a:solidFill>
                            <a:schemeClr val="tx1"/>
                          </a:solidFill>
                          <a:latin typeface="+mn-lt"/>
                          <a:ea typeface="+mn-ea"/>
                          <a:cs typeface="+mn-cs"/>
                        </a:rPr>
                        <a:t> can </a:t>
                      </a:r>
                      <a:r>
                        <a:rPr lang="fr-FR" sz="1400" b="0" kern="1200" dirty="0" err="1">
                          <a:solidFill>
                            <a:schemeClr val="tx1"/>
                          </a:solidFill>
                          <a:latin typeface="+mn-lt"/>
                          <a:ea typeface="+mn-ea"/>
                          <a:cs typeface="+mn-cs"/>
                        </a:rPr>
                        <a:t>make</a:t>
                      </a:r>
                      <a:r>
                        <a:rPr lang="fr-FR" sz="1400" b="0" kern="1200" dirty="0">
                          <a:solidFill>
                            <a:schemeClr val="tx1"/>
                          </a:solidFill>
                          <a:latin typeface="+mn-lt"/>
                          <a:ea typeface="+mn-ea"/>
                          <a:cs typeface="+mn-cs"/>
                        </a:rPr>
                        <a:t> HTTPS </a:t>
                      </a:r>
                      <a:r>
                        <a:rPr lang="fr-FR" sz="1400" b="0" kern="1200" dirty="0" err="1">
                          <a:solidFill>
                            <a:schemeClr val="tx1"/>
                          </a:solidFill>
                          <a:latin typeface="+mn-lt"/>
                          <a:ea typeface="+mn-ea"/>
                          <a:cs typeface="+mn-cs"/>
                        </a:rPr>
                        <a:t>request</a:t>
                      </a:r>
                      <a:r>
                        <a:rPr lang="fr-FR" sz="1400" b="0" kern="1200" dirty="0">
                          <a:solidFill>
                            <a:schemeClr val="tx1"/>
                          </a:solidFill>
                          <a:latin typeface="+mn-lt"/>
                          <a:ea typeface="+mn-ea"/>
                          <a:cs typeface="+mn-cs"/>
                        </a:rPr>
                        <a:t> to googleapis.com</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Pull </a:t>
                      </a:r>
                      <a:r>
                        <a:rPr lang="fr-FR" sz="1400" b="0" kern="1200" dirty="0" err="1">
                          <a:solidFill>
                            <a:schemeClr val="tx1"/>
                          </a:solidFill>
                          <a:latin typeface="+mn-lt"/>
                          <a:ea typeface="+mn-ea"/>
                          <a:cs typeface="+mn-cs"/>
                        </a:rPr>
                        <a:t>subscribers</a:t>
                      </a:r>
                      <a:r>
                        <a:rPr lang="fr-FR" sz="1400" b="0" kern="1200" dirty="0">
                          <a:solidFill>
                            <a:schemeClr val="tx1"/>
                          </a:solidFill>
                          <a:latin typeface="+mn-lt"/>
                          <a:ea typeface="+mn-ea"/>
                          <a:cs typeface="+mn-cs"/>
                        </a:rPr>
                        <a:t> – must </a:t>
                      </a:r>
                      <a:r>
                        <a:rPr lang="fr-FR" sz="1400" b="0" kern="1200" dirty="0" err="1">
                          <a:solidFill>
                            <a:schemeClr val="tx1"/>
                          </a:solidFill>
                          <a:latin typeface="+mn-lt"/>
                          <a:ea typeface="+mn-ea"/>
                          <a:cs typeface="+mn-cs"/>
                        </a:rPr>
                        <a:t>be</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WebHook</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endpoint</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that</a:t>
                      </a:r>
                      <a:r>
                        <a:rPr lang="fr-FR" sz="1400" b="0" kern="1200" dirty="0">
                          <a:solidFill>
                            <a:schemeClr val="tx1"/>
                          </a:solidFill>
                          <a:latin typeface="+mn-lt"/>
                          <a:ea typeface="+mn-ea"/>
                          <a:cs typeface="+mn-cs"/>
                        </a:rPr>
                        <a:t> can </a:t>
                      </a:r>
                      <a:r>
                        <a:rPr lang="fr-FR" sz="1400" b="0" kern="1200" dirty="0" err="1">
                          <a:solidFill>
                            <a:schemeClr val="tx1"/>
                          </a:solidFill>
                          <a:latin typeface="+mn-lt"/>
                          <a:ea typeface="+mn-ea"/>
                          <a:cs typeface="+mn-cs"/>
                        </a:rPr>
                        <a:t>accept</a:t>
                      </a:r>
                      <a:r>
                        <a:rPr lang="fr-FR" sz="1400" b="0" kern="1200" dirty="0">
                          <a:solidFill>
                            <a:schemeClr val="tx1"/>
                          </a:solidFill>
                          <a:latin typeface="+mn-lt"/>
                          <a:ea typeface="+mn-ea"/>
                          <a:cs typeface="+mn-cs"/>
                        </a:rPr>
                        <a:t> POST </a:t>
                      </a:r>
                      <a:r>
                        <a:rPr lang="fr-FR" sz="1400" b="0" kern="1200" dirty="0" err="1">
                          <a:solidFill>
                            <a:schemeClr val="tx1"/>
                          </a:solidFill>
                          <a:latin typeface="+mn-lt"/>
                          <a:ea typeface="+mn-ea"/>
                          <a:cs typeface="+mn-cs"/>
                        </a:rPr>
                        <a:t>request</a:t>
                      </a:r>
                      <a:r>
                        <a:rPr lang="fr-FR" sz="1400" b="0" kern="1200" dirty="0">
                          <a:solidFill>
                            <a:schemeClr val="tx1"/>
                          </a:solidFill>
                          <a:latin typeface="+mn-lt"/>
                          <a:ea typeface="+mn-ea"/>
                          <a:cs typeface="+mn-cs"/>
                        </a:rPr>
                        <a:t> over HTTPS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New </a:t>
                      </a:r>
                      <a:r>
                        <a:rPr lang="fr-FR" sz="1400" b="0" kern="1200" dirty="0" err="1">
                          <a:solidFill>
                            <a:schemeClr val="tx1"/>
                          </a:solidFill>
                          <a:latin typeface="+mn-lt"/>
                          <a:ea typeface="+mn-ea"/>
                          <a:cs typeface="+mn-cs"/>
                        </a:rPr>
                        <a:t>subscribers</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can’t</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access</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old</a:t>
                      </a:r>
                      <a:r>
                        <a:rPr lang="fr-FR" sz="1400" b="0" kern="1200" dirty="0">
                          <a:solidFill>
                            <a:schemeClr val="tx1"/>
                          </a:solidFill>
                          <a:latin typeface="+mn-lt"/>
                          <a:ea typeface="+mn-ea"/>
                          <a:cs typeface="+mn-cs"/>
                        </a:rPr>
                        <a:t> messages.</a:t>
                      </a:r>
                    </a:p>
                  </a:txBody>
                  <a:tcPr marT="0" marB="0"/>
                </a:tc>
                <a:extLst>
                  <a:ext uri="{0D108BD9-81ED-4DB2-BD59-A6C34878D82A}">
                    <a16:rowId xmlns:a16="http://schemas.microsoft.com/office/drawing/2014/main" val="3301304141"/>
                  </a:ext>
                </a:extLst>
              </a:tr>
              <a:tr h="1086474">
                <a:tc>
                  <a:txBody>
                    <a:bodyPr/>
                    <a:lstStyle/>
                    <a:p>
                      <a:pPr algn="ctr"/>
                      <a:r>
                        <a:rPr lang="fr-FR" dirty="0"/>
                        <a:t>IAM</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1" kern="1200" dirty="0">
                          <a:solidFill>
                            <a:schemeClr val="tx1"/>
                          </a:solidFill>
                          <a:latin typeface="+mn-lt"/>
                          <a:ea typeface="+mn-ea"/>
                          <a:cs typeface="+mn-cs"/>
                        </a:rPr>
                        <a:t>PROJECT, TOPIC, SUBSCRIBTION </a:t>
                      </a:r>
                      <a:r>
                        <a:rPr lang="fr-FR" sz="1400" b="1" kern="1200" dirty="0" err="1">
                          <a:solidFill>
                            <a:schemeClr val="tx1"/>
                          </a:solidFill>
                          <a:latin typeface="+mn-lt"/>
                          <a:ea typeface="+mn-ea"/>
                          <a:cs typeface="+mn-cs"/>
                        </a:rPr>
                        <a:t>level</a:t>
                      </a:r>
                      <a:endParaRPr lang="fr-FR" sz="1400" b="1" kern="1200" dirty="0">
                        <a:solidFill>
                          <a:schemeClr val="tx1"/>
                        </a:solidFill>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Admin, Editor, </a:t>
                      </a:r>
                      <a:r>
                        <a:rPr lang="fr-FR" sz="1400" b="0" kern="1200" dirty="0" err="1">
                          <a:solidFill>
                            <a:schemeClr val="tx1"/>
                          </a:solidFill>
                          <a:latin typeface="+mn-lt"/>
                          <a:ea typeface="+mn-ea"/>
                          <a:cs typeface="+mn-cs"/>
                        </a:rPr>
                        <a:t>publisher</a:t>
                      </a:r>
                      <a:r>
                        <a:rPr lang="fr-FR" sz="1400" b="0" kern="1200" dirty="0">
                          <a:solidFill>
                            <a:schemeClr val="tx1"/>
                          </a:solidFill>
                          <a:latin typeface="+mn-lt"/>
                          <a:ea typeface="+mn-ea"/>
                          <a:cs typeface="+mn-cs"/>
                        </a:rPr>
                        <a:t> and </a:t>
                      </a:r>
                      <a:r>
                        <a:rPr lang="fr-FR" sz="1400" b="0" kern="1200" dirty="0" err="1">
                          <a:solidFill>
                            <a:schemeClr val="tx1"/>
                          </a:solidFill>
                          <a:latin typeface="+mn-lt"/>
                          <a:ea typeface="+mn-ea"/>
                          <a:cs typeface="+mn-cs"/>
                        </a:rPr>
                        <a:t>subscriber</a:t>
                      </a:r>
                      <a:r>
                        <a:rPr lang="fr-FR" sz="1400" b="0" kern="1200" dirty="0">
                          <a:solidFill>
                            <a:schemeClr val="tx1"/>
                          </a:solidFill>
                          <a:latin typeface="+mn-lt"/>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Service </a:t>
                      </a:r>
                      <a:r>
                        <a:rPr lang="fr-FR" sz="1400" b="0" kern="1200" dirty="0" err="1">
                          <a:solidFill>
                            <a:schemeClr val="tx1"/>
                          </a:solidFill>
                          <a:latin typeface="+mn-lt"/>
                          <a:ea typeface="+mn-ea"/>
                          <a:cs typeface="+mn-cs"/>
                        </a:rPr>
                        <a:t>accounts</a:t>
                      </a:r>
                      <a:r>
                        <a:rPr lang="fr-FR" sz="1400" b="0" kern="1200" dirty="0">
                          <a:solidFill>
                            <a:schemeClr val="tx1"/>
                          </a:solidFill>
                          <a:latin typeface="+mn-lt"/>
                          <a:ea typeface="+mn-ea"/>
                          <a:cs typeface="+mn-cs"/>
                        </a:rPr>
                        <a:t> are best practice.</a:t>
                      </a:r>
                    </a:p>
                  </a:txBody>
                  <a:tcPr marT="0" marB="0"/>
                </a:tc>
                <a:extLst>
                  <a:ext uri="{0D108BD9-81ED-4DB2-BD59-A6C34878D82A}">
                    <a16:rowId xmlns:a16="http://schemas.microsoft.com/office/drawing/2014/main" val="3565554485"/>
                  </a:ext>
                </a:extLst>
              </a:tr>
              <a:tr h="999826">
                <a:tc>
                  <a:txBody>
                    <a:bodyPr/>
                    <a:lstStyle/>
                    <a:p>
                      <a:pPr algn="ctr"/>
                      <a:r>
                        <a:rPr lang="fr-FR" dirty="0"/>
                        <a:t>Python</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Git clone </a:t>
                      </a:r>
                      <a:r>
                        <a:rPr lang="fr-FR" sz="1400" b="0" kern="1200" dirty="0">
                          <a:solidFill>
                            <a:schemeClr val="tx1"/>
                          </a:solidFill>
                          <a:latin typeface="+mn-lt"/>
                          <a:ea typeface="+mn-ea"/>
                          <a:cs typeface="+mn-cs"/>
                          <a:hlinkClick r:id="rId2"/>
                        </a:rPr>
                        <a:t>https://github.com/googlecloudplatform/python-docs-samples</a:t>
                      </a:r>
                      <a:endParaRPr lang="fr-FR" sz="1400" b="0" kern="1200" dirty="0">
                        <a:solidFill>
                          <a:schemeClr val="tx1"/>
                        </a:solidFill>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Import </a:t>
                      </a:r>
                      <a:r>
                        <a:rPr lang="fr-FR" sz="1400" b="0" kern="1200" dirty="0" err="1">
                          <a:solidFill>
                            <a:schemeClr val="tx1"/>
                          </a:solidFill>
                          <a:latin typeface="+mn-lt"/>
                          <a:ea typeface="+mn-ea"/>
                          <a:cs typeface="+mn-cs"/>
                        </a:rPr>
                        <a:t>argparse</a:t>
                      </a:r>
                      <a:endParaRPr lang="fr-FR" sz="1400" b="0" kern="1200" dirty="0">
                        <a:solidFill>
                          <a:schemeClr val="tx1"/>
                        </a:solidFill>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err="1">
                          <a:solidFill>
                            <a:schemeClr val="tx1"/>
                          </a:solidFill>
                          <a:latin typeface="+mn-lt"/>
                          <a:ea typeface="+mn-ea"/>
                          <a:cs typeface="+mn-cs"/>
                        </a:rPr>
                        <a:t>From</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google.cloud</a:t>
                      </a:r>
                      <a:r>
                        <a:rPr lang="fr-FR" sz="1400" b="0" kern="1200" dirty="0">
                          <a:solidFill>
                            <a:schemeClr val="tx1"/>
                          </a:solidFill>
                          <a:latin typeface="+mn-lt"/>
                          <a:ea typeface="+mn-ea"/>
                          <a:cs typeface="+mn-cs"/>
                        </a:rPr>
                        <a:t> import </a:t>
                      </a:r>
                      <a:r>
                        <a:rPr lang="fr-FR" sz="1400" b="0" kern="1200" dirty="0" err="1">
                          <a:solidFill>
                            <a:schemeClr val="tx1"/>
                          </a:solidFill>
                          <a:latin typeface="+mn-lt"/>
                          <a:ea typeface="+mn-ea"/>
                          <a:cs typeface="+mn-cs"/>
                        </a:rPr>
                        <a:t>pubsub</a:t>
                      </a:r>
                      <a:endParaRPr lang="fr-FR" sz="1400" b="0" kern="1200" dirty="0">
                        <a:solidFill>
                          <a:schemeClr val="tx1"/>
                        </a:solidFill>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fr-FR" sz="1400" b="0" kern="1200" dirty="0">
                        <a:solidFill>
                          <a:schemeClr val="tx1"/>
                        </a:solidFill>
                        <a:latin typeface="+mn-lt"/>
                        <a:ea typeface="+mn-ea"/>
                        <a:cs typeface="+mn-cs"/>
                      </a:endParaRPr>
                    </a:p>
                  </a:txBody>
                  <a:tcPr marT="0" marB="0"/>
                </a:tc>
                <a:extLst>
                  <a:ext uri="{0D108BD9-81ED-4DB2-BD59-A6C34878D82A}">
                    <a16:rowId xmlns:a16="http://schemas.microsoft.com/office/drawing/2014/main" val="1700541760"/>
                  </a:ext>
                </a:extLst>
              </a:tr>
            </a:tbl>
          </a:graphicData>
        </a:graphic>
      </p:graphicFrame>
      <p:pic>
        <p:nvPicPr>
          <p:cNvPr id="4" name="Image 3">
            <a:extLst>
              <a:ext uri="{FF2B5EF4-FFF2-40B4-BE49-F238E27FC236}">
                <a16:creationId xmlns:a16="http://schemas.microsoft.com/office/drawing/2014/main" id="{3D911D11-376E-466D-B549-CEF8CEBF2A8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809513" y="4798503"/>
            <a:ext cx="3382487" cy="2059497"/>
          </a:xfrm>
          <a:prstGeom prst="rect">
            <a:avLst/>
          </a:prstGeom>
        </p:spPr>
      </p:pic>
    </p:spTree>
    <p:extLst>
      <p:ext uri="{BB962C8B-B14F-4D97-AF65-F5344CB8AC3E}">
        <p14:creationId xmlns:p14="http://schemas.microsoft.com/office/powerpoint/2010/main" val="932727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2">
            <a:extLst>
              <a:ext uri="{FF2B5EF4-FFF2-40B4-BE49-F238E27FC236}">
                <a16:creationId xmlns:a16="http://schemas.microsoft.com/office/drawing/2014/main" id="{03575B5F-4113-4794-8556-10A458963A10}"/>
              </a:ext>
            </a:extLst>
          </p:cNvPr>
          <p:cNvGraphicFramePr>
            <a:graphicFrameLocks noGrp="1"/>
          </p:cNvGraphicFramePr>
          <p:nvPr>
            <p:extLst>
              <p:ext uri="{D42A27DB-BD31-4B8C-83A1-F6EECF244321}">
                <p14:modId xmlns:p14="http://schemas.microsoft.com/office/powerpoint/2010/main" val="1491451411"/>
              </p:ext>
            </p:extLst>
          </p:nvPr>
        </p:nvGraphicFramePr>
        <p:xfrm>
          <a:off x="0" y="393257"/>
          <a:ext cx="12197593" cy="6734651"/>
        </p:xfrm>
        <a:graphic>
          <a:graphicData uri="http://schemas.openxmlformats.org/drawingml/2006/table">
            <a:tbl>
              <a:tblPr firstRow="1" bandRow="1">
                <a:tableStyleId>{7DF18680-E054-41AD-8BC1-D1AEF772440D}</a:tableStyleId>
              </a:tblPr>
              <a:tblGrid>
                <a:gridCol w="795230">
                  <a:extLst>
                    <a:ext uri="{9D8B030D-6E8A-4147-A177-3AD203B41FA5}">
                      <a16:colId xmlns:a16="http://schemas.microsoft.com/office/drawing/2014/main" val="4084768185"/>
                    </a:ext>
                  </a:extLst>
                </a:gridCol>
                <a:gridCol w="1251031">
                  <a:extLst>
                    <a:ext uri="{9D8B030D-6E8A-4147-A177-3AD203B41FA5}">
                      <a16:colId xmlns:a16="http://schemas.microsoft.com/office/drawing/2014/main" val="3904201549"/>
                    </a:ext>
                  </a:extLst>
                </a:gridCol>
                <a:gridCol w="3365174">
                  <a:extLst>
                    <a:ext uri="{9D8B030D-6E8A-4147-A177-3AD203B41FA5}">
                      <a16:colId xmlns:a16="http://schemas.microsoft.com/office/drawing/2014/main" val="674774592"/>
                    </a:ext>
                  </a:extLst>
                </a:gridCol>
                <a:gridCol w="3757732">
                  <a:extLst>
                    <a:ext uri="{9D8B030D-6E8A-4147-A177-3AD203B41FA5}">
                      <a16:colId xmlns:a16="http://schemas.microsoft.com/office/drawing/2014/main" val="3669606752"/>
                    </a:ext>
                  </a:extLst>
                </a:gridCol>
                <a:gridCol w="1929468">
                  <a:extLst>
                    <a:ext uri="{9D8B030D-6E8A-4147-A177-3AD203B41FA5}">
                      <a16:colId xmlns:a16="http://schemas.microsoft.com/office/drawing/2014/main" val="758501843"/>
                    </a:ext>
                  </a:extLst>
                </a:gridCol>
                <a:gridCol w="1098958">
                  <a:extLst>
                    <a:ext uri="{9D8B030D-6E8A-4147-A177-3AD203B41FA5}">
                      <a16:colId xmlns:a16="http://schemas.microsoft.com/office/drawing/2014/main" val="2942843720"/>
                    </a:ext>
                  </a:extLst>
                </a:gridCol>
              </a:tblGrid>
              <a:tr h="374926">
                <a:tc>
                  <a:txBody>
                    <a:bodyPr/>
                    <a:lstStyle/>
                    <a:p>
                      <a:r>
                        <a:rPr lang="fr-FR" sz="1600" dirty="0"/>
                        <a:t>Use</a:t>
                      </a:r>
                    </a:p>
                  </a:txBody>
                  <a:tcPr/>
                </a:tc>
                <a:tc>
                  <a:txBody>
                    <a:bodyPr/>
                    <a:lstStyle/>
                    <a:p>
                      <a:r>
                        <a:rPr lang="fr-FR" sz="1600" dirty="0"/>
                        <a:t>Services Like</a:t>
                      </a:r>
                    </a:p>
                  </a:txBody>
                  <a:tcPr/>
                </a:tc>
                <a:tc>
                  <a:txBody>
                    <a:bodyPr/>
                    <a:lstStyle/>
                    <a:p>
                      <a:r>
                        <a:rPr lang="fr-FR" sz="1600" dirty="0"/>
                        <a:t>Use case</a:t>
                      </a:r>
                    </a:p>
                  </a:txBody>
                  <a:tcPr/>
                </a:tc>
                <a:tc>
                  <a:txBody>
                    <a:bodyPr/>
                    <a:lstStyle/>
                    <a:p>
                      <a:r>
                        <a:rPr lang="fr-FR" sz="1600" dirty="0"/>
                        <a:t>Structure</a:t>
                      </a:r>
                    </a:p>
                  </a:txBody>
                  <a:tcPr/>
                </a:tc>
                <a:tc>
                  <a:txBody>
                    <a:bodyPr/>
                    <a:lstStyle/>
                    <a:p>
                      <a:r>
                        <a:rPr lang="fr-FR" sz="1600" dirty="0" err="1"/>
                        <a:t>When</a:t>
                      </a:r>
                      <a:r>
                        <a:rPr lang="fr-FR" sz="1600" dirty="0"/>
                        <a:t> ?</a:t>
                      </a:r>
                    </a:p>
                  </a:txBody>
                  <a:tcPr/>
                </a:tc>
                <a:tc>
                  <a:txBody>
                    <a:bodyPr/>
                    <a:lstStyle/>
                    <a:p>
                      <a:r>
                        <a:rPr lang="fr-FR" sz="1600" dirty="0"/>
                        <a:t>IAM</a:t>
                      </a:r>
                    </a:p>
                  </a:txBody>
                  <a:tcPr/>
                </a:tc>
                <a:extLst>
                  <a:ext uri="{0D108BD9-81ED-4DB2-BD59-A6C34878D82A}">
                    <a16:rowId xmlns:a16="http://schemas.microsoft.com/office/drawing/2014/main" val="4233116986"/>
                  </a:ext>
                </a:extLst>
              </a:tr>
              <a:tr h="790213">
                <a:tc>
                  <a:txBody>
                    <a:bodyPr/>
                    <a:lstStyle/>
                    <a:p>
                      <a:pPr marL="0" algn="l" defTabSz="914400" rtl="0" eaLnBrk="1" fontAlgn="b" latinLnBrk="0" hangingPunct="1"/>
                      <a:r>
                        <a:rPr lang="fr-FR" sz="1200" b="0" kern="1200" dirty="0">
                          <a:solidFill>
                            <a:schemeClr val="tx1"/>
                          </a:solidFill>
                          <a:latin typeface="+mn-lt"/>
                          <a:ea typeface="+mn-ea"/>
                          <a:cs typeface="+mn-cs"/>
                        </a:rPr>
                        <a:t>Cloud Storage</a:t>
                      </a:r>
                    </a:p>
                  </a:txBody>
                  <a:tcPr marL="9525" marR="180000" marT="9525" marB="0" anchor="ctr">
                    <a:solidFill>
                      <a:schemeClr val="accent6">
                        <a:lumMod val="60000"/>
                        <a:lumOff val="40000"/>
                      </a:schemeClr>
                    </a:solidFill>
                  </a:tcPr>
                </a:tc>
                <a:tc>
                  <a:txBody>
                    <a:bodyPr/>
                    <a:lstStyle/>
                    <a:p>
                      <a:r>
                        <a:rPr lang="fr-FR" sz="1200" b="0" dirty="0">
                          <a:solidFill>
                            <a:schemeClr val="tx1"/>
                          </a:solidFill>
                        </a:rPr>
                        <a:t>S3 , HDFS</a:t>
                      </a:r>
                    </a:p>
                  </a:txBody>
                  <a:tcPr marR="180000" anchor="ctr">
                    <a:solidFill>
                      <a:schemeClr val="accent6">
                        <a:lumMod val="60000"/>
                        <a:lumOff val="40000"/>
                      </a:schemeClr>
                    </a:solidFill>
                  </a:tcPr>
                </a:tc>
                <a:tc>
                  <a:txBody>
                    <a:bodyPr/>
                    <a:lstStyle/>
                    <a:p>
                      <a:pPr marL="0" indent="0" algn="l" defTabSz="914400" rtl="0" eaLnBrk="1" fontAlgn="b" latinLnBrk="0" hangingPunct="1">
                        <a:buFontTx/>
                        <a:buNone/>
                      </a:pPr>
                      <a:r>
                        <a:rPr lang="fr-FR" sz="1200" b="0" kern="1200" dirty="0">
                          <a:solidFill>
                            <a:schemeClr val="tx1"/>
                          </a:solidFill>
                          <a:latin typeface="+mn-lt"/>
                          <a:ea typeface="+mn-ea"/>
                          <a:cs typeface="+mn-cs"/>
                        </a:rPr>
                        <a:t>- Object-</a:t>
                      </a:r>
                      <a:r>
                        <a:rPr lang="fr-FR" sz="1200" b="0" kern="1200" dirty="0" err="1">
                          <a:solidFill>
                            <a:schemeClr val="tx1"/>
                          </a:solidFill>
                          <a:latin typeface="+mn-lt"/>
                          <a:ea typeface="+mn-ea"/>
                          <a:cs typeface="+mn-cs"/>
                        </a:rPr>
                        <a:t>unstructured</a:t>
                      </a:r>
                      <a:endParaRPr lang="fr-FR" sz="1200" b="0" kern="1200" dirty="0">
                        <a:solidFill>
                          <a:schemeClr val="tx1"/>
                        </a:solidFill>
                        <a:latin typeface="+mn-lt"/>
                        <a:ea typeface="+mn-ea"/>
                        <a:cs typeface="+mn-cs"/>
                      </a:endParaRPr>
                    </a:p>
                    <a:p>
                      <a:pPr marL="0" indent="0" algn="l" defTabSz="914400" rtl="0" eaLnBrk="1" fontAlgn="b" latinLnBrk="0" hangingPunct="1">
                        <a:buFontTx/>
                        <a:buNone/>
                      </a:pP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Unstructured</a:t>
                      </a:r>
                      <a:r>
                        <a:rPr lang="fr-FR" sz="1200" b="0" kern="1200" dirty="0">
                          <a:solidFill>
                            <a:schemeClr val="tx1"/>
                          </a:solidFill>
                          <a:latin typeface="+mn-lt"/>
                          <a:ea typeface="+mn-ea"/>
                          <a:cs typeface="+mn-cs"/>
                        </a:rPr>
                        <a:t> data </a:t>
                      </a:r>
                      <a:r>
                        <a:rPr lang="fr-FR" sz="1200" b="0" kern="1200" dirty="0" err="1">
                          <a:solidFill>
                            <a:schemeClr val="tx1"/>
                          </a:solidFill>
                          <a:latin typeface="+mn-lt"/>
                          <a:ea typeface="+mn-ea"/>
                          <a:cs typeface="+mn-cs"/>
                        </a:rPr>
                        <a:t>holds</a:t>
                      </a: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everything</a:t>
                      </a:r>
                      <a:endParaRPr lang="fr-FR" sz="1200" b="0" kern="1200" dirty="0">
                        <a:solidFill>
                          <a:schemeClr val="tx1"/>
                        </a:solidFill>
                        <a:latin typeface="+mn-lt"/>
                        <a:ea typeface="+mn-ea"/>
                        <a:cs typeface="+mn-cs"/>
                      </a:endParaRPr>
                    </a:p>
                    <a:p>
                      <a:pPr marL="0" indent="0" algn="l" defTabSz="914400" rtl="0" eaLnBrk="1" fontAlgn="b" latinLnBrk="0" hangingPunct="1">
                        <a:buFontTx/>
                        <a:buNone/>
                      </a:pP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Archiving</a:t>
                      </a:r>
                      <a:r>
                        <a:rPr lang="fr-FR" sz="1200" b="0" kern="1200" dirty="0">
                          <a:solidFill>
                            <a:schemeClr val="tx1"/>
                          </a:solidFill>
                          <a:latin typeface="+mn-lt"/>
                          <a:ea typeface="+mn-ea"/>
                          <a:cs typeface="+mn-cs"/>
                        </a:rPr>
                        <a:t> data for </a:t>
                      </a:r>
                      <a:r>
                        <a:rPr lang="fr-FR" sz="1200" b="0" kern="1200" dirty="0" err="1">
                          <a:solidFill>
                            <a:schemeClr val="tx1"/>
                          </a:solidFill>
                          <a:latin typeface="+mn-lt"/>
                          <a:ea typeface="+mn-ea"/>
                          <a:cs typeface="+mn-cs"/>
                        </a:rPr>
                        <a:t>low</a:t>
                      </a: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cost</a:t>
                      </a:r>
                      <a:endParaRPr lang="fr-FR" sz="1200" b="0" kern="1200" dirty="0">
                        <a:solidFill>
                          <a:schemeClr val="tx1"/>
                        </a:solidFill>
                        <a:latin typeface="+mn-lt"/>
                        <a:ea typeface="+mn-ea"/>
                        <a:cs typeface="+mn-cs"/>
                      </a:endParaRPr>
                    </a:p>
                  </a:txBody>
                  <a:tcPr marL="9525" marR="180000" marT="9525" marB="0" anchor="ctr">
                    <a:solidFill>
                      <a:schemeClr val="accent6">
                        <a:lumMod val="60000"/>
                        <a:lumOff val="40000"/>
                      </a:schemeClr>
                    </a:solidFill>
                  </a:tcPr>
                </a:tc>
                <a:tc>
                  <a:txBody>
                    <a:bodyPr/>
                    <a:lstStyle/>
                    <a:p>
                      <a:r>
                        <a:rPr lang="fr-FR" sz="1200" dirty="0"/>
                        <a:t>- https//FQDN (unique) and </a:t>
                      </a:r>
                      <a:r>
                        <a:rPr lang="fr-FR" sz="1200" dirty="0" err="1"/>
                        <a:t>hierarchical</a:t>
                      </a:r>
                      <a:r>
                        <a:rPr lang="fr-FR" sz="1200" dirty="0"/>
                        <a:t>.</a:t>
                      </a:r>
                    </a:p>
                  </a:txBody>
                  <a:tcPr marL="9525" marR="180000" marT="9525" marB="0" anchor="ctr">
                    <a:solidFill>
                      <a:schemeClr val="accent6">
                        <a:lumMod val="60000"/>
                        <a:lumOff val="40000"/>
                      </a:schemeClr>
                    </a:solidFill>
                  </a:tcPr>
                </a:tc>
                <a:tc>
                  <a:txBody>
                    <a:bodyPr/>
                    <a:lstStyle/>
                    <a:p>
                      <a:pPr marL="0" indent="0" algn="l" defTabSz="914400" rtl="0" eaLnBrk="1" fontAlgn="b" latinLnBrk="0" hangingPunct="1">
                        <a:buFontTx/>
                        <a:buNone/>
                      </a:pP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Storing</a:t>
                      </a:r>
                      <a:r>
                        <a:rPr lang="fr-FR" sz="1200" b="0" kern="1200" dirty="0">
                          <a:solidFill>
                            <a:schemeClr val="tx1"/>
                          </a:solidFill>
                          <a:latin typeface="+mn-lt"/>
                          <a:ea typeface="+mn-ea"/>
                          <a:cs typeface="+mn-cs"/>
                        </a:rPr>
                        <a:t> media, blob </a:t>
                      </a:r>
                      <a:r>
                        <a:rPr lang="fr-FR" sz="1200" b="0" kern="1200" dirty="0" err="1">
                          <a:solidFill>
                            <a:schemeClr val="tx1"/>
                          </a:solidFill>
                          <a:latin typeface="+mn-lt"/>
                          <a:ea typeface="+mn-ea"/>
                          <a:cs typeface="+mn-cs"/>
                        </a:rPr>
                        <a:t>storage</a:t>
                      </a:r>
                      <a:endParaRPr lang="fr-FR" sz="1200" b="0" kern="1200" dirty="0">
                        <a:solidFill>
                          <a:schemeClr val="tx1"/>
                        </a:solidFill>
                        <a:latin typeface="+mn-lt"/>
                        <a:ea typeface="+mn-ea"/>
                        <a:cs typeface="+mn-cs"/>
                      </a:endParaRPr>
                    </a:p>
                    <a:p>
                      <a:pPr marL="0" indent="0" algn="l" defTabSz="914400" rtl="0" eaLnBrk="1" fontAlgn="b" latinLnBrk="0" hangingPunct="1">
                        <a:buFontTx/>
                        <a:buNone/>
                      </a:pP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Multimedia</a:t>
                      </a: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analytics</a:t>
                      </a:r>
                      <a:r>
                        <a:rPr lang="fr-FR" sz="1200" b="0" kern="1200" dirty="0">
                          <a:solidFill>
                            <a:schemeClr val="tx1"/>
                          </a:solidFill>
                          <a:latin typeface="+mn-lt"/>
                          <a:ea typeface="+mn-ea"/>
                          <a:cs typeface="+mn-cs"/>
                        </a:rPr>
                        <a:t>, DRP.</a:t>
                      </a:r>
                    </a:p>
                  </a:txBody>
                  <a:tcPr marL="9525" marR="180000" marT="9525" marB="0" anchor="ctr">
                    <a:solidFill>
                      <a:schemeClr val="accent6">
                        <a:lumMod val="60000"/>
                        <a:lumOff val="40000"/>
                      </a:schemeClr>
                    </a:solidFill>
                  </a:tcPr>
                </a:tc>
                <a:tc>
                  <a:txBody>
                    <a:bodyPr/>
                    <a:lstStyle/>
                    <a:p>
                      <a:pPr marL="0" indent="0" algn="l" defTabSz="914400" rtl="0" eaLnBrk="1" fontAlgn="b" latinLnBrk="0" hangingPunct="1">
                        <a:buFontTx/>
                        <a:buNone/>
                      </a:pPr>
                      <a:r>
                        <a:rPr lang="fr-FR" sz="1200" b="1" kern="1200" dirty="0">
                          <a:solidFill>
                            <a:schemeClr val="tx1"/>
                          </a:solidFill>
                          <a:latin typeface="+mn-lt"/>
                          <a:ea typeface="+mn-ea"/>
                          <a:cs typeface="+mn-cs"/>
                        </a:rPr>
                        <a:t>ACL </a:t>
                      </a:r>
                    </a:p>
                  </a:txBody>
                  <a:tcPr marL="9525" marR="180000" marT="9525" marB="0" anchor="ctr">
                    <a:solidFill>
                      <a:schemeClr val="accent6">
                        <a:lumMod val="60000"/>
                        <a:lumOff val="40000"/>
                      </a:schemeClr>
                    </a:solidFill>
                  </a:tcPr>
                </a:tc>
                <a:extLst>
                  <a:ext uri="{0D108BD9-81ED-4DB2-BD59-A6C34878D82A}">
                    <a16:rowId xmlns:a16="http://schemas.microsoft.com/office/drawing/2014/main" val="3307052858"/>
                  </a:ext>
                </a:extLst>
              </a:tr>
              <a:tr h="985227">
                <a:tc>
                  <a:txBody>
                    <a:bodyPr/>
                    <a:lstStyle/>
                    <a:p>
                      <a:pPr marL="0" algn="l" defTabSz="914400" rtl="0" eaLnBrk="1" fontAlgn="b" latinLnBrk="0" hangingPunct="1"/>
                      <a:r>
                        <a:rPr lang="fr-FR" sz="1200" b="0" kern="1200" dirty="0">
                          <a:solidFill>
                            <a:schemeClr val="tx1"/>
                          </a:solidFill>
                          <a:latin typeface="+mn-lt"/>
                          <a:ea typeface="+mn-ea"/>
                          <a:cs typeface="+mn-cs"/>
                        </a:rPr>
                        <a:t>Cloud SQL</a:t>
                      </a:r>
                    </a:p>
                  </a:txBody>
                  <a:tcPr marL="9525" marR="180000" marT="9525" marB="0" anchor="ctr">
                    <a:solidFill>
                      <a:schemeClr val="accent1">
                        <a:lumMod val="60000"/>
                        <a:lumOff val="40000"/>
                      </a:schemeClr>
                    </a:solidFill>
                  </a:tcPr>
                </a:tc>
                <a:tc>
                  <a:txBody>
                    <a:bodyPr/>
                    <a:lstStyle/>
                    <a:p>
                      <a:r>
                        <a:rPr lang="fr-FR" sz="1200" b="0" dirty="0">
                          <a:solidFill>
                            <a:schemeClr val="tx1"/>
                          </a:solidFill>
                        </a:rPr>
                        <a:t>RDBMS (MySQL and </a:t>
                      </a:r>
                      <a:r>
                        <a:rPr lang="fr-FR" sz="1200" b="0" dirty="0" err="1">
                          <a:solidFill>
                            <a:schemeClr val="tx1"/>
                          </a:solidFill>
                        </a:rPr>
                        <a:t>postgres</a:t>
                      </a:r>
                      <a:r>
                        <a:rPr lang="fr-FR" sz="1200" b="0" dirty="0">
                          <a:solidFill>
                            <a:schemeClr val="tx1"/>
                          </a:solidFill>
                        </a:rPr>
                        <a:t>)</a:t>
                      </a:r>
                    </a:p>
                  </a:txBody>
                  <a:tcPr marR="180000" anchor="ctr">
                    <a:solidFill>
                      <a:schemeClr val="accent1">
                        <a:lumMod val="60000"/>
                        <a:lumOff val="4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200" b="0" kern="1200" dirty="0">
                          <a:solidFill>
                            <a:schemeClr val="tx1"/>
                          </a:solidFill>
                          <a:latin typeface="+mn-lt"/>
                          <a:ea typeface="+mn-ea"/>
                          <a:cs typeface="+mn-cs"/>
                        </a:rPr>
                        <a:t>- RDBMS &lt; 10 TB </a:t>
                      </a:r>
                    </a:p>
                    <a:p>
                      <a:pPr marL="0" marR="0" lvl="0" indent="0" algn="l" defTabSz="914400" rtl="0" eaLnBrk="1" fontAlgn="b" latinLnBrk="0" hangingPunct="1">
                        <a:lnSpc>
                          <a:spcPct val="100000"/>
                        </a:lnSpc>
                        <a:spcBef>
                          <a:spcPts val="0"/>
                        </a:spcBef>
                        <a:spcAft>
                          <a:spcPts val="0"/>
                        </a:spcAft>
                        <a:buClrTx/>
                        <a:buSzTx/>
                        <a:buFontTx/>
                        <a:buNone/>
                        <a:tabLst/>
                        <a:defRPr/>
                      </a:pP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Structured</a:t>
                      </a:r>
                      <a:r>
                        <a:rPr lang="fr-FR" sz="1200" b="0" kern="1200" dirty="0">
                          <a:solidFill>
                            <a:schemeClr val="tx1"/>
                          </a:solidFill>
                          <a:latin typeface="+mn-lt"/>
                          <a:ea typeface="+mn-ea"/>
                          <a:cs typeface="+mn-cs"/>
                        </a:rPr>
                        <a:t> data </a:t>
                      </a:r>
                      <a:r>
                        <a:rPr lang="fr-FR" sz="1200" b="0" kern="1200" dirty="0" err="1">
                          <a:solidFill>
                            <a:schemeClr val="tx1"/>
                          </a:solidFill>
                          <a:latin typeface="+mn-lt"/>
                          <a:ea typeface="+mn-ea"/>
                          <a:cs typeface="+mn-cs"/>
                        </a:rPr>
                        <a:t>with</a:t>
                      </a: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acid</a:t>
                      </a: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properties</a:t>
                      </a:r>
                      <a:r>
                        <a:rPr lang="fr-FR" sz="1200" b="0" kern="1200" dirty="0">
                          <a:solidFill>
                            <a:schemeClr val="tx1"/>
                          </a:solidFill>
                          <a:latin typeface="+mn-lt"/>
                          <a:ea typeface="+mn-ea"/>
                          <a:cs typeface="+mn-cs"/>
                        </a:rPr>
                        <a:t>.</a:t>
                      </a:r>
                    </a:p>
                    <a:p>
                      <a:pPr marL="285750" marR="0" lvl="0" indent="-285750" algn="l" defTabSz="914400" rtl="0" eaLnBrk="1" fontAlgn="b" latinLnBrk="0" hangingPunct="1">
                        <a:lnSpc>
                          <a:spcPct val="100000"/>
                        </a:lnSpc>
                        <a:spcBef>
                          <a:spcPts val="0"/>
                        </a:spcBef>
                        <a:spcAft>
                          <a:spcPts val="0"/>
                        </a:spcAft>
                        <a:buClrTx/>
                        <a:buSzTx/>
                        <a:buFontTx/>
                        <a:buChar char="-"/>
                        <a:tabLst/>
                        <a:defRPr/>
                      </a:pPr>
                      <a:r>
                        <a:rPr lang="fr-FR" sz="1200" b="0" kern="1200" dirty="0">
                          <a:solidFill>
                            <a:schemeClr val="tx1"/>
                          </a:solidFill>
                          <a:latin typeface="+mn-lt"/>
                          <a:ea typeface="+mn-ea"/>
                          <a:cs typeface="+mn-cs"/>
                        </a:rPr>
                        <a:t>Vertical </a:t>
                      </a:r>
                      <a:r>
                        <a:rPr lang="fr-FR" sz="1200" b="0" kern="1200" dirty="0" err="1">
                          <a:solidFill>
                            <a:schemeClr val="tx1"/>
                          </a:solidFill>
                          <a:latin typeface="+mn-lt"/>
                          <a:ea typeface="+mn-ea"/>
                          <a:cs typeface="+mn-cs"/>
                        </a:rPr>
                        <a:t>scaling</a:t>
                      </a: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even</a:t>
                      </a: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with</a:t>
                      </a: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read</a:t>
                      </a: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replicats</a:t>
                      </a:r>
                      <a:r>
                        <a:rPr lang="fr-FR" sz="1200" b="0" kern="1200" dirty="0">
                          <a:solidFill>
                            <a:schemeClr val="tx1"/>
                          </a:solidFill>
                          <a:latin typeface="+mn-lt"/>
                          <a:ea typeface="+mn-ea"/>
                          <a:cs typeface="+mn-cs"/>
                        </a:rPr>
                        <a:t>.</a:t>
                      </a:r>
                    </a:p>
                    <a:p>
                      <a:pPr marL="285750" marR="0" lvl="0" indent="-285750" algn="l" defTabSz="914400" rtl="0" eaLnBrk="1" fontAlgn="b" latinLnBrk="0" hangingPunct="1">
                        <a:lnSpc>
                          <a:spcPct val="100000"/>
                        </a:lnSpc>
                        <a:spcBef>
                          <a:spcPts val="0"/>
                        </a:spcBef>
                        <a:spcAft>
                          <a:spcPts val="0"/>
                        </a:spcAft>
                        <a:buClrTx/>
                        <a:buSzTx/>
                        <a:buFontTx/>
                        <a:buChar char="-"/>
                        <a:tabLst/>
                        <a:defRPr/>
                      </a:pPr>
                      <a:r>
                        <a:rPr lang="fr-FR" sz="1200" b="0" kern="1200" dirty="0">
                          <a:solidFill>
                            <a:schemeClr val="tx1"/>
                          </a:solidFill>
                          <a:latin typeface="+mn-lt"/>
                          <a:ea typeface="+mn-ea"/>
                          <a:cs typeface="+mn-cs"/>
                        </a:rPr>
                        <a:t>High </a:t>
                      </a:r>
                      <a:r>
                        <a:rPr lang="fr-FR" sz="1200" b="0" kern="1200" dirty="0" err="1">
                          <a:solidFill>
                            <a:schemeClr val="tx1"/>
                          </a:solidFill>
                          <a:latin typeface="+mn-lt"/>
                          <a:ea typeface="+mn-ea"/>
                          <a:cs typeface="+mn-cs"/>
                        </a:rPr>
                        <a:t>Availability</a:t>
                      </a: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with</a:t>
                      </a: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automatic</a:t>
                      </a: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replication</a:t>
                      </a:r>
                      <a:r>
                        <a:rPr lang="fr-FR" sz="1200" b="0" kern="1200" dirty="0">
                          <a:solidFill>
                            <a:schemeClr val="tx1"/>
                          </a:solidFill>
                          <a:latin typeface="+mn-lt"/>
                          <a:ea typeface="+mn-ea"/>
                          <a:cs typeface="+mn-cs"/>
                        </a:rPr>
                        <a:t> and failover.</a:t>
                      </a:r>
                    </a:p>
                  </a:txBody>
                  <a:tcPr marL="9525" marR="180000" marT="9525" marB="0" anchor="ctr">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 </a:t>
                      </a:r>
                      <a:r>
                        <a:rPr lang="fr-FR" sz="1200" dirty="0" err="1"/>
                        <a:t>Datase</a:t>
                      </a:r>
                      <a:r>
                        <a:rPr lang="fr-FR" sz="1200" dirty="0"/>
                        <a:t>, tables,  </a:t>
                      </a:r>
                      <a:r>
                        <a:rPr lang="fr-FR" sz="1200" dirty="0" err="1"/>
                        <a:t>colums</a:t>
                      </a:r>
                      <a:r>
                        <a:rPr lang="fr-FR" sz="1200" dirty="0"/>
                        <a:t>, </a:t>
                      </a:r>
                      <a:r>
                        <a:rPr lang="fr-FR" sz="1200" dirty="0" err="1"/>
                        <a:t>rows</a:t>
                      </a:r>
                      <a:r>
                        <a:rPr lang="fr-FR" sz="1200" dirty="0"/>
                        <a:t>, PK (unique ID)</a:t>
                      </a:r>
                    </a:p>
                    <a:p>
                      <a:pPr marL="0" indent="0">
                        <a:buFontTx/>
                        <a:buNone/>
                      </a:pPr>
                      <a:r>
                        <a:rPr lang="fr-FR" sz="1200" dirty="0"/>
                        <a:t>- Indexes</a:t>
                      </a:r>
                    </a:p>
                  </a:txBody>
                  <a:tcPr marL="9525" marR="180000" marT="9525" marB="0" anchor="ctr">
                    <a:solidFill>
                      <a:schemeClr val="accent1">
                        <a:lumMod val="60000"/>
                        <a:lumOff val="40000"/>
                      </a:schemeClr>
                    </a:solidFill>
                  </a:tcPr>
                </a:tc>
                <a:tc>
                  <a:txBody>
                    <a:bodyPr/>
                    <a:lstStyle/>
                    <a:p>
                      <a:pPr marL="0" indent="0" algn="l" defTabSz="914400" rtl="0" eaLnBrk="1" fontAlgn="b" latinLnBrk="0" hangingPunct="1">
                        <a:buFontTx/>
                        <a:buNone/>
                      </a:pPr>
                      <a:r>
                        <a:rPr lang="fr-FR" sz="1200" b="1" kern="1200" dirty="0">
                          <a:solidFill>
                            <a:schemeClr val="tx1"/>
                          </a:solidFill>
                          <a:latin typeface="+mn-lt"/>
                          <a:ea typeface="+mn-ea"/>
                          <a:cs typeface="+mn-cs"/>
                        </a:rPr>
                        <a:t>- OLTP</a:t>
                      </a:r>
                    </a:p>
                    <a:p>
                      <a:pPr marL="0" indent="0" algn="l" defTabSz="914400" rtl="0" eaLnBrk="1" fontAlgn="b" latinLnBrk="0" hangingPunct="1">
                        <a:buFontTx/>
                        <a:buNone/>
                      </a:pPr>
                      <a:r>
                        <a:rPr lang="fr-FR" sz="1200" b="0" kern="1200" dirty="0">
                          <a:solidFill>
                            <a:schemeClr val="tx1"/>
                          </a:solidFill>
                          <a:latin typeface="+mn-lt"/>
                          <a:ea typeface="+mn-ea"/>
                          <a:cs typeface="+mn-cs"/>
                        </a:rPr>
                        <a:t>- ACID</a:t>
                      </a:r>
                    </a:p>
                    <a:p>
                      <a:pPr marL="0" indent="0" algn="l" defTabSz="914400" rtl="0" eaLnBrk="1" fontAlgn="b" latinLnBrk="0" hangingPunct="1">
                        <a:buFontTx/>
                        <a:buNone/>
                      </a:pPr>
                      <a:endParaRPr lang="fr-FR" sz="1200" b="0" kern="1200" dirty="0">
                        <a:solidFill>
                          <a:schemeClr val="tx1"/>
                        </a:solidFill>
                        <a:latin typeface="+mn-lt"/>
                        <a:ea typeface="+mn-ea"/>
                        <a:cs typeface="+mn-cs"/>
                      </a:endParaRPr>
                    </a:p>
                  </a:txBody>
                  <a:tcPr marL="9525" marR="180000" marT="9525" marB="0" anchor="ctr">
                    <a:solidFill>
                      <a:schemeClr val="accent1">
                        <a:lumMod val="60000"/>
                        <a:lumOff val="40000"/>
                      </a:schemeClr>
                    </a:solidFill>
                  </a:tcPr>
                </a:tc>
                <a:tc>
                  <a:txBody>
                    <a:bodyPr/>
                    <a:lstStyle/>
                    <a:p>
                      <a:pPr marL="0" indent="0" algn="l" defTabSz="914400" rtl="0" eaLnBrk="1" fontAlgn="b" latinLnBrk="0" hangingPunct="1">
                        <a:buFontTx/>
                        <a:buNone/>
                      </a:pPr>
                      <a:r>
                        <a:rPr lang="fr-FR" sz="1200" b="1" kern="1200" dirty="0">
                          <a:solidFill>
                            <a:schemeClr val="tx1"/>
                          </a:solidFill>
                          <a:latin typeface="+mn-lt"/>
                          <a:ea typeface="+mn-ea"/>
                          <a:cs typeface="+mn-cs"/>
                        </a:rPr>
                        <a:t>Project, Instance and </a:t>
                      </a:r>
                      <a:r>
                        <a:rPr lang="fr-FR" sz="1200" b="1" kern="1200" dirty="0" err="1">
                          <a:solidFill>
                            <a:schemeClr val="tx1"/>
                          </a:solidFill>
                          <a:latin typeface="+mn-lt"/>
                          <a:ea typeface="+mn-ea"/>
                          <a:cs typeface="+mn-cs"/>
                        </a:rPr>
                        <a:t>database</a:t>
                      </a:r>
                      <a:endParaRPr lang="fr-FR" sz="1200" b="1" kern="1200" dirty="0">
                        <a:solidFill>
                          <a:schemeClr val="tx1"/>
                        </a:solidFill>
                        <a:latin typeface="+mn-lt"/>
                        <a:ea typeface="+mn-ea"/>
                        <a:cs typeface="+mn-cs"/>
                      </a:endParaRPr>
                    </a:p>
                  </a:txBody>
                  <a:tcPr marL="9525" marR="180000" marT="9525" marB="0" anchor="ctr">
                    <a:solidFill>
                      <a:schemeClr val="accent1">
                        <a:lumMod val="60000"/>
                        <a:lumOff val="40000"/>
                      </a:schemeClr>
                    </a:solidFill>
                  </a:tcPr>
                </a:tc>
                <a:extLst>
                  <a:ext uri="{0D108BD9-81ED-4DB2-BD59-A6C34878D82A}">
                    <a16:rowId xmlns:a16="http://schemas.microsoft.com/office/drawing/2014/main" val="647981460"/>
                  </a:ext>
                </a:extLst>
              </a:tr>
              <a:tr h="985227">
                <a:tc>
                  <a:txBody>
                    <a:bodyPr/>
                    <a:lstStyle/>
                    <a:p>
                      <a:pPr marL="0" algn="l" defTabSz="914400" rtl="0" eaLnBrk="1" fontAlgn="b" latinLnBrk="0" hangingPunct="1"/>
                      <a:r>
                        <a:rPr lang="fr-FR" sz="1200" b="0" kern="1200" dirty="0">
                          <a:solidFill>
                            <a:schemeClr val="tx1"/>
                          </a:solidFill>
                          <a:latin typeface="+mn-lt"/>
                          <a:ea typeface="+mn-ea"/>
                          <a:cs typeface="+mn-cs"/>
                        </a:rPr>
                        <a:t>Cloud </a:t>
                      </a:r>
                      <a:r>
                        <a:rPr lang="fr-FR" sz="1200" b="0" kern="1200" dirty="0" err="1">
                          <a:solidFill>
                            <a:schemeClr val="tx1"/>
                          </a:solidFill>
                          <a:latin typeface="+mn-lt"/>
                          <a:ea typeface="+mn-ea"/>
                          <a:cs typeface="+mn-cs"/>
                        </a:rPr>
                        <a:t>Spanner</a:t>
                      </a:r>
                      <a:endParaRPr lang="fr-FR" sz="1200" b="0" kern="1200" dirty="0">
                        <a:solidFill>
                          <a:schemeClr val="tx1"/>
                        </a:solidFill>
                        <a:latin typeface="+mn-lt"/>
                        <a:ea typeface="+mn-ea"/>
                        <a:cs typeface="+mn-cs"/>
                      </a:endParaRPr>
                    </a:p>
                  </a:txBody>
                  <a:tcPr marL="9525" marR="180000" marT="9525" marB="0" anchor="ctr">
                    <a:solidFill>
                      <a:schemeClr val="accent1">
                        <a:lumMod val="60000"/>
                        <a:lumOff val="40000"/>
                      </a:schemeClr>
                    </a:solidFill>
                  </a:tcPr>
                </a:tc>
                <a:tc>
                  <a:txBody>
                    <a:bodyPr/>
                    <a:lstStyle/>
                    <a:p>
                      <a:r>
                        <a:rPr lang="fr-FR" sz="1200" b="0" dirty="0">
                          <a:solidFill>
                            <a:schemeClr val="tx1"/>
                          </a:solidFill>
                        </a:rPr>
                        <a:t>RDBMS </a:t>
                      </a:r>
                      <a:r>
                        <a:rPr lang="fr-FR" sz="1200" b="0" dirty="0" err="1">
                          <a:solidFill>
                            <a:schemeClr val="tx1"/>
                          </a:solidFill>
                        </a:rPr>
                        <a:t>distributed</a:t>
                      </a:r>
                      <a:r>
                        <a:rPr lang="fr-FR" sz="1200" b="0" dirty="0">
                          <a:solidFill>
                            <a:schemeClr val="tx1"/>
                          </a:solidFill>
                        </a:rPr>
                        <a:t> </a:t>
                      </a:r>
                      <a:r>
                        <a:rPr lang="fr-FR" sz="1200" b="0" dirty="0" err="1">
                          <a:solidFill>
                            <a:schemeClr val="tx1"/>
                          </a:solidFill>
                        </a:rPr>
                        <a:t>highly</a:t>
                      </a:r>
                      <a:r>
                        <a:rPr lang="fr-FR" sz="1200" b="0" dirty="0">
                          <a:solidFill>
                            <a:schemeClr val="tx1"/>
                          </a:solidFill>
                        </a:rPr>
                        <a:t> scalable</a:t>
                      </a:r>
                    </a:p>
                  </a:txBody>
                  <a:tcPr marR="180000" anchor="ctr">
                    <a:solidFill>
                      <a:schemeClr val="accent1">
                        <a:lumMod val="60000"/>
                        <a:lumOff val="40000"/>
                      </a:schemeClr>
                    </a:solidFill>
                  </a:tcPr>
                </a:tc>
                <a:tc>
                  <a:txBody>
                    <a:bodyPr/>
                    <a:lstStyle/>
                    <a:p>
                      <a:pPr marL="0" indent="0" algn="l" defTabSz="914400" rtl="0" eaLnBrk="1" fontAlgn="b" latinLnBrk="0" hangingPunct="1">
                        <a:buFontTx/>
                        <a:buNone/>
                      </a:pPr>
                      <a:r>
                        <a:rPr lang="fr-FR" sz="1200" b="0" kern="1200" dirty="0">
                          <a:solidFill>
                            <a:schemeClr val="tx1"/>
                          </a:solidFill>
                          <a:latin typeface="+mn-lt"/>
                          <a:ea typeface="+mn-ea"/>
                          <a:cs typeface="+mn-cs"/>
                        </a:rPr>
                        <a:t>- RDBMS &gt; 10 TB Global.</a:t>
                      </a:r>
                    </a:p>
                    <a:p>
                      <a:pPr marL="0" indent="0" algn="l" defTabSz="914400" rtl="0" eaLnBrk="1" fontAlgn="b" latinLnBrk="0" hangingPunct="1">
                        <a:buFontTx/>
                        <a:buNone/>
                      </a:pPr>
                      <a:r>
                        <a:rPr lang="fr-FR" sz="1200" b="0" kern="1200" dirty="0">
                          <a:solidFill>
                            <a:schemeClr val="tx1"/>
                          </a:solidFill>
                          <a:latin typeface="+mn-lt"/>
                          <a:ea typeface="+mn-ea"/>
                          <a:cs typeface="+mn-cs"/>
                        </a:rPr>
                        <a:t>- Horizontal </a:t>
                      </a:r>
                      <a:r>
                        <a:rPr lang="fr-FR" sz="1200" b="0" kern="1200" dirty="0" err="1">
                          <a:solidFill>
                            <a:schemeClr val="tx1"/>
                          </a:solidFill>
                          <a:latin typeface="+mn-lt"/>
                          <a:ea typeface="+mn-ea"/>
                          <a:cs typeface="+mn-cs"/>
                        </a:rPr>
                        <a:t>scaling</a:t>
                      </a: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with</a:t>
                      </a:r>
                      <a:r>
                        <a:rPr lang="fr-FR" sz="1200" b="0" kern="1200" dirty="0">
                          <a:solidFill>
                            <a:schemeClr val="tx1"/>
                          </a:solidFill>
                          <a:latin typeface="+mn-lt"/>
                          <a:ea typeface="+mn-ea"/>
                          <a:cs typeface="+mn-cs"/>
                        </a:rPr>
                        <a:t> high transactions </a:t>
                      </a:r>
                      <a:r>
                        <a:rPr lang="fr-FR" sz="1200" b="0" kern="1200" dirty="0" err="1">
                          <a:solidFill>
                            <a:schemeClr val="tx1"/>
                          </a:solidFill>
                          <a:latin typeface="+mn-lt"/>
                          <a:ea typeface="+mn-ea"/>
                          <a:cs typeface="+mn-cs"/>
                        </a:rPr>
                        <a:t>consistency</a:t>
                      </a:r>
                      <a:r>
                        <a:rPr lang="fr-FR" sz="1200" b="0" kern="1200" dirty="0">
                          <a:solidFill>
                            <a:schemeClr val="tx1"/>
                          </a:solidFill>
                          <a:latin typeface="+mn-lt"/>
                          <a:ea typeface="+mn-ea"/>
                          <a:cs typeface="+mn-cs"/>
                        </a:rPr>
                        <a:t> (no </a:t>
                      </a:r>
                      <a:r>
                        <a:rPr lang="fr-FR" sz="1200" b="0" kern="1200" dirty="0" err="1">
                          <a:solidFill>
                            <a:schemeClr val="tx1"/>
                          </a:solidFill>
                          <a:latin typeface="+mn-lt"/>
                          <a:ea typeface="+mn-ea"/>
                          <a:cs typeface="+mn-cs"/>
                        </a:rPr>
                        <a:t>trade</a:t>
                      </a:r>
                      <a:r>
                        <a:rPr lang="fr-FR" sz="1200" b="0" kern="1200" dirty="0">
                          <a:solidFill>
                            <a:schemeClr val="tx1"/>
                          </a:solidFill>
                          <a:latin typeface="+mn-lt"/>
                          <a:ea typeface="+mn-ea"/>
                          <a:cs typeface="+mn-cs"/>
                        </a:rPr>
                        <a:t>-off)</a:t>
                      </a:r>
                    </a:p>
                    <a:p>
                      <a:pPr marL="0" indent="0" algn="l" defTabSz="914400" rtl="0" eaLnBrk="1" fontAlgn="b" latinLnBrk="0" hangingPunct="1">
                        <a:buFontTx/>
                        <a:buNone/>
                      </a:pPr>
                      <a:r>
                        <a:rPr lang="fr-FR" sz="1200" b="0" kern="1200" dirty="0">
                          <a:solidFill>
                            <a:schemeClr val="tx1"/>
                          </a:solidFill>
                          <a:latin typeface="+mn-lt"/>
                          <a:ea typeface="+mn-ea"/>
                          <a:cs typeface="+mn-cs"/>
                        </a:rPr>
                        <a:t>- High </a:t>
                      </a:r>
                      <a:r>
                        <a:rPr lang="fr-FR" sz="1200" b="0" kern="1200" dirty="0" err="1">
                          <a:solidFill>
                            <a:schemeClr val="tx1"/>
                          </a:solidFill>
                          <a:latin typeface="+mn-lt"/>
                          <a:ea typeface="+mn-ea"/>
                          <a:cs typeface="+mn-cs"/>
                        </a:rPr>
                        <a:t>Availability</a:t>
                      </a: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with</a:t>
                      </a: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automatic</a:t>
                      </a: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replication</a:t>
                      </a:r>
                      <a:r>
                        <a:rPr lang="fr-FR" sz="1200" b="0" kern="1200" dirty="0">
                          <a:solidFill>
                            <a:schemeClr val="tx1"/>
                          </a:solidFill>
                          <a:latin typeface="+mn-lt"/>
                          <a:ea typeface="+mn-ea"/>
                          <a:cs typeface="+mn-cs"/>
                        </a:rPr>
                        <a:t> and failover.</a:t>
                      </a:r>
                    </a:p>
                  </a:txBody>
                  <a:tcPr marL="9525" marR="180000" marT="9525" marB="0" anchor="ctr">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 </a:t>
                      </a:r>
                      <a:r>
                        <a:rPr lang="fr-FR" sz="1200" dirty="0" err="1"/>
                        <a:t>Datase</a:t>
                      </a:r>
                      <a:r>
                        <a:rPr lang="fr-FR" sz="1200" dirty="0"/>
                        <a:t>, tables,  </a:t>
                      </a:r>
                      <a:r>
                        <a:rPr lang="fr-FR" sz="1200" dirty="0" err="1"/>
                        <a:t>colums</a:t>
                      </a:r>
                      <a:r>
                        <a:rPr lang="fr-FR" sz="1200" dirty="0"/>
                        <a:t>, </a:t>
                      </a:r>
                      <a:r>
                        <a:rPr lang="fr-FR" sz="1200" dirty="0" err="1"/>
                        <a:t>rows</a:t>
                      </a:r>
                      <a:r>
                        <a:rPr lang="fr-FR" sz="1200" dirty="0"/>
                        <a:t>, PK (unique ID)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dirty="0"/>
                        <a:t>Strong </a:t>
                      </a:r>
                      <a:r>
                        <a:rPr lang="fr-FR" sz="1200" dirty="0" err="1"/>
                        <a:t>Typed</a:t>
                      </a:r>
                      <a:r>
                        <a:rPr lang="fr-FR" sz="1200" dirty="0"/>
                        <a:t> </a:t>
                      </a:r>
                      <a:r>
                        <a:rPr lang="fr-FR" sz="1200" dirty="0" err="1"/>
                        <a:t>schema</a:t>
                      </a:r>
                      <a:r>
                        <a:rPr lang="fr-FR" sz="1200" dirty="0"/>
                        <a:t> (</a:t>
                      </a:r>
                      <a:r>
                        <a:rPr lang="fr-FR" sz="1200" dirty="0" err="1"/>
                        <a:t>database</a:t>
                      </a:r>
                      <a:r>
                        <a:rPr lang="fr-FR" sz="1200" dirty="0"/>
                        <a:t> and </a:t>
                      </a:r>
                      <a:r>
                        <a:rPr lang="fr-FR" sz="1200" dirty="0" err="1"/>
                        <a:t>schema</a:t>
                      </a:r>
                      <a:r>
                        <a:rPr lang="fr-FR" sz="1200" dirty="0"/>
                        <a:t> have data types)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 </a:t>
                      </a:r>
                      <a:r>
                        <a:rPr lang="fr-FR" sz="1200" dirty="0" err="1"/>
                        <a:t>Interleaved</a:t>
                      </a:r>
                      <a:r>
                        <a:rPr lang="fr-FR" sz="1200" dirty="0"/>
                        <a:t> tables </a:t>
                      </a:r>
                      <a:r>
                        <a:rPr lang="fr-FR" sz="1200" dirty="0" err="1"/>
                        <a:t>with</a:t>
                      </a:r>
                      <a:r>
                        <a:rPr lang="fr-FR" sz="1200" dirty="0"/>
                        <a:t> indexes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 </a:t>
                      </a:r>
                      <a:r>
                        <a:rPr lang="fr-FR" sz="1200" b="1" dirty="0"/>
                        <a:t>One </a:t>
                      </a:r>
                      <a:r>
                        <a:rPr lang="fr-FR" sz="1200" b="1" dirty="0" err="1"/>
                        <a:t>mandatory</a:t>
                      </a:r>
                      <a:r>
                        <a:rPr lang="fr-FR" sz="1200" b="1" dirty="0"/>
                        <a:t> PK </a:t>
                      </a:r>
                      <a:r>
                        <a:rPr lang="fr-FR" sz="1200" dirty="0"/>
                        <a:t>+ </a:t>
                      </a:r>
                      <a:r>
                        <a:rPr lang="fr-FR" sz="1200" dirty="0" err="1"/>
                        <a:t>only</a:t>
                      </a:r>
                      <a:r>
                        <a:rPr lang="fr-FR" sz="1200" dirty="0"/>
                        <a:t> </a:t>
                      </a:r>
                      <a:r>
                        <a:rPr lang="fr-FR" sz="1200" b="1" dirty="0"/>
                        <a:t>one </a:t>
                      </a:r>
                      <a:r>
                        <a:rPr lang="fr-FR" sz="1200" b="1" dirty="0" err="1"/>
                        <a:t>other</a:t>
                      </a:r>
                      <a:r>
                        <a:rPr lang="fr-FR" sz="1200" b="1" dirty="0"/>
                        <a:t> index max</a:t>
                      </a:r>
                      <a:r>
                        <a:rPr lang="fr-FR" sz="1200" dirty="0"/>
                        <a:t>.</a:t>
                      </a:r>
                    </a:p>
                  </a:txBody>
                  <a:tcPr marL="9525" marR="180000" marT="9525" marB="0" anchor="ctr">
                    <a:solidFill>
                      <a:schemeClr val="accent1">
                        <a:lumMod val="60000"/>
                        <a:lumOff val="40000"/>
                      </a:schemeClr>
                    </a:solidFill>
                  </a:tcPr>
                </a:tc>
                <a:tc>
                  <a:txBody>
                    <a:bodyPr/>
                    <a:lstStyle/>
                    <a:p>
                      <a:pPr marL="0" indent="0" algn="l" defTabSz="914400" rtl="0" eaLnBrk="1" fontAlgn="b" latinLnBrk="0" hangingPunct="1">
                        <a:buFontTx/>
                        <a:buNone/>
                      </a:pPr>
                      <a:r>
                        <a:rPr lang="fr-FR" sz="1200" b="0" kern="1200" dirty="0">
                          <a:solidFill>
                            <a:schemeClr val="tx1"/>
                          </a:solidFill>
                          <a:latin typeface="+mn-lt"/>
                          <a:ea typeface="+mn-ea"/>
                          <a:cs typeface="+mn-cs"/>
                        </a:rPr>
                        <a:t>- Distributed </a:t>
                      </a:r>
                      <a:r>
                        <a:rPr lang="fr-FR" sz="1200" b="1" kern="1200" dirty="0">
                          <a:solidFill>
                            <a:schemeClr val="tx1"/>
                          </a:solidFill>
                          <a:latin typeface="+mn-lt"/>
                          <a:ea typeface="+mn-ea"/>
                          <a:cs typeface="+mn-cs"/>
                        </a:rPr>
                        <a:t>OLTP</a:t>
                      </a:r>
                    </a:p>
                    <a:p>
                      <a:pPr marL="0" indent="0" algn="l" defTabSz="914400" rtl="0" eaLnBrk="1" fontAlgn="b" latinLnBrk="0" hangingPunct="1">
                        <a:buFontTx/>
                        <a:buNone/>
                      </a:pPr>
                      <a:r>
                        <a:rPr lang="fr-FR" sz="1200" b="0" kern="1200" dirty="0">
                          <a:solidFill>
                            <a:schemeClr val="tx1"/>
                          </a:solidFill>
                          <a:latin typeface="+mn-lt"/>
                          <a:ea typeface="+mn-ea"/>
                          <a:cs typeface="+mn-cs"/>
                        </a:rPr>
                        <a:t>- </a:t>
                      </a:r>
                      <a:r>
                        <a:rPr lang="fr-FR" sz="1200" b="1" kern="1200" dirty="0">
                          <a:solidFill>
                            <a:schemeClr val="tx1"/>
                          </a:solidFill>
                          <a:latin typeface="+mn-lt"/>
                          <a:ea typeface="+mn-ea"/>
                          <a:cs typeface="+mn-cs"/>
                        </a:rPr>
                        <a:t>ACID ++ </a:t>
                      </a:r>
                      <a:r>
                        <a:rPr lang="fr-FR" sz="1200" b="0" kern="1200" dirty="0">
                          <a:solidFill>
                            <a:schemeClr val="tx1"/>
                          </a:solidFill>
                          <a:latin typeface="+mn-lt"/>
                          <a:ea typeface="+mn-ea"/>
                          <a:cs typeface="+mn-cs"/>
                        </a:rPr>
                        <a:t>(</a:t>
                      </a:r>
                      <a:r>
                        <a:rPr lang="fr-FR" sz="1200" b="0" kern="1200" dirty="0" err="1">
                          <a:solidFill>
                            <a:schemeClr val="tx1"/>
                          </a:solidFill>
                          <a:latin typeface="+mn-lt"/>
                          <a:ea typeface="+mn-ea"/>
                          <a:cs typeface="+mn-cs"/>
                        </a:rPr>
                        <a:t>typed</a:t>
                      </a: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schemas</a:t>
                      </a:r>
                      <a:r>
                        <a:rPr lang="fr-FR" sz="1200" b="0" kern="1200" dirty="0">
                          <a:solidFill>
                            <a:schemeClr val="tx1"/>
                          </a:solidFill>
                          <a:latin typeface="+mn-lt"/>
                          <a:ea typeface="+mn-ea"/>
                          <a:cs typeface="+mn-cs"/>
                        </a:rPr>
                        <a:t>)</a:t>
                      </a:r>
                    </a:p>
                    <a:p>
                      <a:pPr marL="0" indent="0" algn="l" defTabSz="914400" rtl="0" eaLnBrk="1" fontAlgn="b" latinLnBrk="0" hangingPunct="1">
                        <a:buFontTx/>
                        <a:buNone/>
                      </a:pPr>
                      <a:endParaRPr lang="fr-FR" sz="1200" b="0" kern="1200" dirty="0">
                        <a:solidFill>
                          <a:schemeClr val="tx1"/>
                        </a:solidFill>
                        <a:latin typeface="+mn-lt"/>
                        <a:ea typeface="+mn-ea"/>
                        <a:cs typeface="+mn-cs"/>
                      </a:endParaRPr>
                    </a:p>
                  </a:txBody>
                  <a:tcPr marL="9525" marR="180000" marT="9525" marB="0" anchor="ctr">
                    <a:solidFill>
                      <a:schemeClr val="accent1">
                        <a:lumMod val="60000"/>
                        <a:lumOff val="40000"/>
                      </a:schemeClr>
                    </a:solidFill>
                  </a:tcPr>
                </a:tc>
                <a:tc>
                  <a:txBody>
                    <a:bodyPr/>
                    <a:lstStyle/>
                    <a:p>
                      <a:pPr marL="0" indent="0" algn="l" defTabSz="914400" rtl="0" eaLnBrk="1" fontAlgn="b" latinLnBrk="0" hangingPunct="1">
                        <a:buFontTx/>
                        <a:buNone/>
                      </a:pPr>
                      <a:r>
                        <a:rPr lang="fr-FR" sz="1200" b="1" kern="1200" dirty="0">
                          <a:solidFill>
                            <a:schemeClr val="tx1"/>
                          </a:solidFill>
                          <a:latin typeface="+mn-lt"/>
                          <a:ea typeface="+mn-ea"/>
                          <a:cs typeface="+mn-cs"/>
                        </a:rPr>
                        <a:t>Project, instance and </a:t>
                      </a:r>
                      <a:r>
                        <a:rPr lang="fr-FR" sz="1200" b="1" kern="1200" dirty="0" err="1">
                          <a:solidFill>
                            <a:schemeClr val="tx1"/>
                          </a:solidFill>
                          <a:latin typeface="+mn-lt"/>
                          <a:ea typeface="+mn-ea"/>
                          <a:cs typeface="+mn-cs"/>
                        </a:rPr>
                        <a:t>database</a:t>
                      </a:r>
                      <a:endParaRPr lang="fr-FR" sz="1200" b="1" kern="1200" dirty="0">
                        <a:solidFill>
                          <a:schemeClr val="tx1"/>
                        </a:solidFill>
                        <a:latin typeface="+mn-lt"/>
                        <a:ea typeface="+mn-ea"/>
                        <a:cs typeface="+mn-cs"/>
                      </a:endParaRPr>
                    </a:p>
                  </a:txBody>
                  <a:tcPr marL="9525" marR="180000" marT="9525" marB="0" anchor="ctr">
                    <a:solidFill>
                      <a:schemeClr val="accent1">
                        <a:lumMod val="60000"/>
                        <a:lumOff val="40000"/>
                      </a:schemeClr>
                    </a:solidFill>
                  </a:tcPr>
                </a:tc>
                <a:extLst>
                  <a:ext uri="{0D108BD9-81ED-4DB2-BD59-A6C34878D82A}">
                    <a16:rowId xmlns:a16="http://schemas.microsoft.com/office/drawing/2014/main" val="2915762419"/>
                  </a:ext>
                </a:extLst>
              </a:tr>
              <a:tr h="1180241">
                <a:tc>
                  <a:txBody>
                    <a:bodyPr/>
                    <a:lstStyle/>
                    <a:p>
                      <a:pPr marL="0" algn="l" defTabSz="914400" rtl="0" eaLnBrk="1" fontAlgn="b" latinLnBrk="0" hangingPunct="1"/>
                      <a:r>
                        <a:rPr lang="fr-FR" sz="1200" b="0" kern="1200" dirty="0">
                          <a:solidFill>
                            <a:schemeClr val="tx1"/>
                          </a:solidFill>
                          <a:latin typeface="+mn-lt"/>
                          <a:ea typeface="+mn-ea"/>
                          <a:cs typeface="+mn-cs"/>
                        </a:rPr>
                        <a:t>Cloud Datastore</a:t>
                      </a:r>
                    </a:p>
                  </a:txBody>
                  <a:tcPr marL="9525" marR="180000" marT="9525" marB="0" anchor="ctr">
                    <a:solidFill>
                      <a:schemeClr val="bg1">
                        <a:lumMod val="65000"/>
                      </a:schemeClr>
                    </a:solidFill>
                  </a:tcPr>
                </a:tc>
                <a:tc>
                  <a:txBody>
                    <a:bodyPr/>
                    <a:lstStyle/>
                    <a:p>
                      <a:r>
                        <a:rPr lang="fr-FR" sz="1200" b="0" dirty="0">
                          <a:solidFill>
                            <a:schemeClr val="tx1"/>
                          </a:solidFill>
                        </a:rPr>
                        <a:t>MongoDB, </a:t>
                      </a:r>
                      <a:r>
                        <a:rPr lang="fr-FR" sz="1200" b="0" dirty="0" err="1">
                          <a:solidFill>
                            <a:schemeClr val="tx1"/>
                          </a:solidFill>
                        </a:rPr>
                        <a:t>CouchDB</a:t>
                      </a:r>
                      <a:r>
                        <a:rPr lang="fr-FR" sz="1200" b="0" dirty="0">
                          <a:solidFill>
                            <a:schemeClr val="tx1"/>
                          </a:solidFill>
                        </a:rPr>
                        <a:t> (KV/ </a:t>
                      </a:r>
                      <a:r>
                        <a:rPr lang="fr-FR" sz="1200" b="0" dirty="0" err="1">
                          <a:solidFill>
                            <a:schemeClr val="tx1"/>
                          </a:solidFill>
                        </a:rPr>
                        <a:t>indexed</a:t>
                      </a:r>
                      <a:r>
                        <a:rPr lang="fr-FR" sz="1200" b="0" dirty="0">
                          <a:solidFill>
                            <a:schemeClr val="tx1"/>
                          </a:solidFill>
                        </a:rPr>
                        <a:t> </a:t>
                      </a:r>
                      <a:r>
                        <a:rPr lang="fr-FR" sz="1200" b="0" dirty="0" err="1">
                          <a:solidFill>
                            <a:schemeClr val="tx1"/>
                          </a:solidFill>
                        </a:rPr>
                        <a:t>db</a:t>
                      </a:r>
                      <a:r>
                        <a:rPr lang="fr-FR" sz="1200" b="0" dirty="0">
                          <a:solidFill>
                            <a:schemeClr val="tx1"/>
                          </a:solidFill>
                        </a:rPr>
                        <a:t>),dynamo (doc)</a:t>
                      </a:r>
                    </a:p>
                  </a:txBody>
                  <a:tcPr marR="180000" anchor="ctr">
                    <a:solidFill>
                      <a:schemeClr val="bg1">
                        <a:lumMod val="65000"/>
                      </a:schemeClr>
                    </a:solidFill>
                  </a:tcPr>
                </a:tc>
                <a:tc>
                  <a:txBody>
                    <a:bodyPr/>
                    <a:lstStyle/>
                    <a:p>
                      <a:pPr marL="0" indent="0" algn="l" defTabSz="914400" rtl="0" eaLnBrk="1" fontAlgn="b" latinLnBrk="0" hangingPunct="1">
                        <a:buFontTx/>
                        <a:buNone/>
                      </a:pPr>
                      <a:r>
                        <a:rPr lang="fr-FR" sz="1200" b="0" kern="1200" dirty="0">
                          <a:solidFill>
                            <a:schemeClr val="tx1"/>
                          </a:solidFill>
                          <a:latin typeface="+mn-lt"/>
                          <a:ea typeface="+mn-ea"/>
                          <a:cs typeface="+mn-cs"/>
                        </a:rPr>
                        <a:t>- NoSQL/ No Ops /High Scalable.</a:t>
                      </a:r>
                    </a:p>
                    <a:p>
                      <a:pPr marL="0" indent="0" algn="l" defTabSz="914400" rtl="0" eaLnBrk="1" fontAlgn="b" latinLnBrk="0" hangingPunct="1">
                        <a:buFontTx/>
                        <a:buNone/>
                      </a:pP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Hierarchical</a:t>
                      </a: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Highly</a:t>
                      </a: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Structured</a:t>
                      </a:r>
                      <a:r>
                        <a:rPr lang="fr-FR" sz="1200" b="0" kern="1200" dirty="0">
                          <a:solidFill>
                            <a:schemeClr val="tx1"/>
                          </a:solidFill>
                          <a:latin typeface="+mn-lt"/>
                          <a:ea typeface="+mn-ea"/>
                          <a:cs typeface="+mn-cs"/>
                        </a:rPr>
                        <a:t> document DB.</a:t>
                      </a:r>
                    </a:p>
                    <a:p>
                      <a:pPr marL="0" indent="0" algn="l" defTabSz="914400" rtl="0" eaLnBrk="1" fontAlgn="b" latinLnBrk="0" hangingPunct="1">
                        <a:buFontTx/>
                        <a:buNone/>
                      </a:pPr>
                      <a:r>
                        <a:rPr lang="fr-FR" sz="1200" b="0" kern="1200" dirty="0">
                          <a:solidFill>
                            <a:schemeClr val="tx1"/>
                          </a:solidFill>
                          <a:latin typeface="+mn-lt"/>
                          <a:ea typeface="+mn-ea"/>
                          <a:cs typeface="+mn-cs"/>
                        </a:rPr>
                        <a:t>- Multi-</a:t>
                      </a:r>
                      <a:r>
                        <a:rPr lang="fr-FR" sz="1200" b="0" kern="1200" dirty="0" err="1">
                          <a:solidFill>
                            <a:schemeClr val="tx1"/>
                          </a:solidFill>
                          <a:latin typeface="+mn-lt"/>
                          <a:ea typeface="+mn-ea"/>
                          <a:cs typeface="+mn-cs"/>
                        </a:rPr>
                        <a:t>region</a:t>
                      </a:r>
                      <a:r>
                        <a:rPr lang="fr-FR" sz="1200" b="0" kern="1200" dirty="0">
                          <a:solidFill>
                            <a:schemeClr val="tx1"/>
                          </a:solidFill>
                          <a:latin typeface="+mn-lt"/>
                          <a:ea typeface="+mn-ea"/>
                          <a:cs typeface="+mn-cs"/>
                        </a:rPr>
                        <a:t> or </a:t>
                      </a:r>
                      <a:r>
                        <a:rPr lang="fr-FR" sz="1200" b="0" kern="1200" dirty="0" err="1">
                          <a:solidFill>
                            <a:schemeClr val="tx1"/>
                          </a:solidFill>
                          <a:latin typeface="+mn-lt"/>
                          <a:ea typeface="+mn-ea"/>
                          <a:cs typeface="+mn-cs"/>
                        </a:rPr>
                        <a:t>regional</a:t>
                      </a:r>
                      <a:r>
                        <a:rPr lang="fr-FR" sz="1200" b="0" kern="1200" dirty="0">
                          <a:solidFill>
                            <a:schemeClr val="tx1"/>
                          </a:solidFill>
                          <a:latin typeface="+mn-lt"/>
                          <a:ea typeface="+mn-ea"/>
                          <a:cs typeface="+mn-cs"/>
                        </a:rPr>
                        <a:t>.</a:t>
                      </a:r>
                    </a:p>
                    <a:p>
                      <a:pPr marL="0" indent="0" algn="l" defTabSz="914400" rtl="0" eaLnBrk="1" fontAlgn="b" latinLnBrk="0" hangingPunct="1">
                        <a:buFontTx/>
                        <a:buNone/>
                      </a:pP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Only</a:t>
                      </a:r>
                      <a:r>
                        <a:rPr lang="fr-FR" sz="1200" b="0" kern="1200" dirty="0">
                          <a:solidFill>
                            <a:schemeClr val="tx1"/>
                          </a:solidFill>
                          <a:latin typeface="+mn-lt"/>
                          <a:ea typeface="+mn-ea"/>
                          <a:cs typeface="+mn-cs"/>
                        </a:rPr>
                        <a:t> one datastore by </a:t>
                      </a:r>
                      <a:r>
                        <a:rPr lang="fr-FR" sz="1200" b="0" kern="1200" dirty="0" err="1">
                          <a:solidFill>
                            <a:schemeClr val="tx1"/>
                          </a:solidFill>
                          <a:latin typeface="+mn-lt"/>
                          <a:ea typeface="+mn-ea"/>
                          <a:cs typeface="+mn-cs"/>
                        </a:rPr>
                        <a:t>project</a:t>
                      </a:r>
                      <a:r>
                        <a:rPr lang="fr-FR" sz="1200" b="0" kern="1200" dirty="0">
                          <a:solidFill>
                            <a:schemeClr val="tx1"/>
                          </a:solidFill>
                          <a:latin typeface="+mn-lt"/>
                          <a:ea typeface="+mn-ea"/>
                          <a:cs typeface="+mn-cs"/>
                        </a:rPr>
                        <a:t>.</a:t>
                      </a:r>
                    </a:p>
                    <a:p>
                      <a:pPr marL="0" indent="0" algn="l" defTabSz="914400" rtl="0" eaLnBrk="1" fontAlgn="b" latinLnBrk="0" hangingPunct="1">
                        <a:buFontTx/>
                        <a:buNone/>
                      </a:pPr>
                      <a:r>
                        <a:rPr lang="fr-FR" sz="1200" b="0" kern="1200" dirty="0">
                          <a:solidFill>
                            <a:schemeClr val="tx1"/>
                          </a:solidFill>
                          <a:latin typeface="+mn-lt"/>
                          <a:ea typeface="+mn-ea"/>
                          <a:cs typeface="+mn-cs"/>
                        </a:rPr>
                        <a:t>- </a:t>
                      </a:r>
                      <a:r>
                        <a:rPr lang="en-US" sz="1200" dirty="0"/>
                        <a:t>Query execution depends on size of returned result, not size of dataset</a:t>
                      </a:r>
                      <a:endParaRPr lang="fr-FR" sz="1200" b="0" kern="1200" dirty="0">
                        <a:solidFill>
                          <a:schemeClr val="tx1"/>
                        </a:solidFill>
                        <a:latin typeface="+mn-lt"/>
                        <a:ea typeface="+mn-ea"/>
                        <a:cs typeface="+mn-cs"/>
                      </a:endParaRPr>
                    </a:p>
                    <a:p>
                      <a:pPr marL="171450" indent="-171450" algn="l" defTabSz="914400" rtl="0" eaLnBrk="1" fontAlgn="b" latinLnBrk="0" hangingPunct="1">
                        <a:buFontTx/>
                        <a:buChar char="-"/>
                      </a:pPr>
                      <a:endParaRPr lang="fr-FR" sz="1200" b="0" kern="1200" dirty="0">
                        <a:solidFill>
                          <a:schemeClr val="tx1"/>
                        </a:solidFill>
                        <a:latin typeface="+mn-lt"/>
                        <a:ea typeface="+mn-ea"/>
                        <a:cs typeface="+mn-cs"/>
                      </a:endParaRPr>
                    </a:p>
                  </a:txBody>
                  <a:tcPr marL="9525" marR="180000" marT="9525" marB="0" anchor="ctr">
                    <a:solidFill>
                      <a:schemeClr val="bg1">
                        <a:lumMod val="65000"/>
                      </a:schemeClr>
                    </a:solidFill>
                  </a:tcPr>
                </a:tc>
                <a:tc>
                  <a:txBody>
                    <a:bodyPr/>
                    <a:lstStyle/>
                    <a:p>
                      <a:pPr marL="0" indent="0">
                        <a:buFontTx/>
                        <a:buNone/>
                      </a:pPr>
                      <a:r>
                        <a:rPr lang="fr-FR" sz="1200" b="1" dirty="0"/>
                        <a:t>- Instance, </a:t>
                      </a:r>
                      <a:r>
                        <a:rPr lang="fr-FR" sz="1200" b="0" dirty="0" err="1"/>
                        <a:t>category</a:t>
                      </a:r>
                      <a:r>
                        <a:rPr lang="fr-FR" sz="1200" b="0" dirty="0"/>
                        <a:t> of </a:t>
                      </a:r>
                      <a:r>
                        <a:rPr lang="fr-FR" sz="1200" b="0" dirty="0" err="1"/>
                        <a:t>object</a:t>
                      </a:r>
                      <a:r>
                        <a:rPr lang="fr-FR" sz="1200" b="0" dirty="0"/>
                        <a:t> </a:t>
                      </a:r>
                      <a:r>
                        <a:rPr lang="fr-FR" sz="1200" b="1" dirty="0"/>
                        <a:t>Kind (table), </a:t>
                      </a:r>
                      <a:r>
                        <a:rPr lang="fr-FR" sz="1200" b="0" dirty="0"/>
                        <a:t>one </a:t>
                      </a:r>
                      <a:r>
                        <a:rPr lang="fr-FR" sz="1200" b="0" dirty="0" err="1"/>
                        <a:t>object</a:t>
                      </a:r>
                      <a:r>
                        <a:rPr lang="fr-FR" sz="1200" b="0" dirty="0"/>
                        <a:t> </a:t>
                      </a:r>
                      <a:r>
                        <a:rPr lang="fr-FR" sz="1200" b="1" dirty="0" err="1"/>
                        <a:t>entity</a:t>
                      </a:r>
                      <a:r>
                        <a:rPr lang="fr-FR" sz="1200" b="1" dirty="0"/>
                        <a:t> (</a:t>
                      </a:r>
                      <a:r>
                        <a:rPr lang="fr-FR" sz="1200" b="1" dirty="0" err="1"/>
                        <a:t>row</a:t>
                      </a:r>
                      <a:r>
                        <a:rPr lang="fr-FR" sz="1200" b="1" dirty="0"/>
                        <a:t>), </a:t>
                      </a:r>
                      <a:r>
                        <a:rPr lang="fr-FR" sz="1200" b="0" dirty="0" err="1"/>
                        <a:t>individual</a:t>
                      </a:r>
                      <a:r>
                        <a:rPr lang="fr-FR" sz="1200" b="0" dirty="0"/>
                        <a:t> data for an </a:t>
                      </a:r>
                      <a:r>
                        <a:rPr lang="fr-FR" sz="1200" b="0" dirty="0" err="1"/>
                        <a:t>object</a:t>
                      </a:r>
                      <a:r>
                        <a:rPr lang="fr-FR" sz="1200" b="0" dirty="0"/>
                        <a:t> </a:t>
                      </a:r>
                      <a:r>
                        <a:rPr lang="fr-FR" sz="1200" b="1" dirty="0" err="1"/>
                        <a:t>property</a:t>
                      </a:r>
                      <a:r>
                        <a:rPr lang="fr-FR" sz="1200" b="1" dirty="0"/>
                        <a:t> (</a:t>
                      </a:r>
                      <a:r>
                        <a:rPr lang="fr-FR" sz="1200" b="1" dirty="0" err="1"/>
                        <a:t>column</a:t>
                      </a:r>
                      <a:r>
                        <a:rPr lang="fr-FR" sz="1200" b="1" dirty="0"/>
                        <a:t>)</a:t>
                      </a:r>
                      <a:r>
                        <a:rPr lang="fr-FR" sz="1200" b="0" dirty="0"/>
                        <a:t>,</a:t>
                      </a:r>
                      <a:r>
                        <a:rPr lang="fr-FR" sz="1200" b="1" dirty="0"/>
                        <a:t> </a:t>
                      </a:r>
                      <a:r>
                        <a:rPr lang="fr-FR" sz="1200" b="0" dirty="0"/>
                        <a:t>Unique ID for an </a:t>
                      </a:r>
                      <a:r>
                        <a:rPr lang="fr-FR" sz="1200" b="0" dirty="0" err="1"/>
                        <a:t>object</a:t>
                      </a:r>
                      <a:r>
                        <a:rPr lang="fr-FR" sz="1200" b="0" dirty="0"/>
                        <a:t> </a:t>
                      </a:r>
                      <a:r>
                        <a:rPr lang="fr-FR" sz="1200" b="1" dirty="0"/>
                        <a:t>Key (PK)</a:t>
                      </a:r>
                    </a:p>
                    <a:p>
                      <a:pPr marL="0" indent="0">
                        <a:buFontTx/>
                        <a:buNone/>
                      </a:pPr>
                      <a:r>
                        <a:rPr lang="fr-FR" sz="1200" dirty="0"/>
                        <a:t>- SQL </a:t>
                      </a:r>
                      <a:r>
                        <a:rPr lang="fr-FR" sz="1200" dirty="0" err="1"/>
                        <a:t>Query</a:t>
                      </a:r>
                      <a:r>
                        <a:rPr lang="fr-FR" sz="1200" dirty="0"/>
                        <a:t> : No joins/</a:t>
                      </a:r>
                      <a:r>
                        <a:rPr lang="fr-FR" sz="1200" dirty="0" err="1"/>
                        <a:t>filtering</a:t>
                      </a:r>
                      <a:r>
                        <a:rPr lang="fr-FR" sz="1200" dirty="0"/>
                        <a:t> </a:t>
                      </a:r>
                      <a:r>
                        <a:rPr lang="fr-FR" sz="1200" dirty="0" err="1"/>
                        <a:t>subquery</a:t>
                      </a:r>
                      <a:r>
                        <a:rPr lang="fr-FR" sz="1200" dirty="0"/>
                        <a:t>, </a:t>
                      </a:r>
                      <a:r>
                        <a:rPr lang="fr-FR" sz="1200" dirty="0" err="1"/>
                        <a:t>Only</a:t>
                      </a:r>
                      <a:r>
                        <a:rPr lang="fr-FR" sz="1200" dirty="0"/>
                        <a:t> one </a:t>
                      </a:r>
                      <a:r>
                        <a:rPr lang="fr-FR" sz="1200" dirty="0" err="1"/>
                        <a:t>inequality</a:t>
                      </a:r>
                      <a:endParaRPr lang="fr-FR" sz="1200" dirty="0"/>
                    </a:p>
                    <a:p>
                      <a:pPr marL="0" indent="0">
                        <a:buFontTx/>
                        <a:buNone/>
                      </a:pPr>
                      <a:r>
                        <a:rPr lang="fr-FR" sz="1200" dirty="0"/>
                        <a:t>- Composite indexes</a:t>
                      </a:r>
                    </a:p>
                    <a:p>
                      <a:pPr marL="0" indent="0">
                        <a:buFontTx/>
                        <a:buNone/>
                      </a:pPr>
                      <a:r>
                        <a:rPr lang="fr-FR" sz="1200" dirty="0"/>
                        <a:t>- All </a:t>
                      </a:r>
                      <a:r>
                        <a:rPr lang="fr-FR" sz="1200" dirty="0" err="1"/>
                        <a:t>is</a:t>
                      </a:r>
                      <a:r>
                        <a:rPr lang="fr-FR" sz="1200" dirty="0"/>
                        <a:t> </a:t>
                      </a:r>
                      <a:r>
                        <a:rPr lang="fr-FR" sz="1200" dirty="0" err="1"/>
                        <a:t>indexed</a:t>
                      </a:r>
                      <a:r>
                        <a:rPr lang="fr-FR" sz="1200" dirty="0"/>
                        <a:t> by default </a:t>
                      </a:r>
                      <a:r>
                        <a:rPr lang="fr-FR" sz="1200" dirty="0" err="1"/>
                        <a:t>you</a:t>
                      </a:r>
                      <a:r>
                        <a:rPr lang="fr-FR" sz="1200" dirty="0"/>
                        <a:t> can </a:t>
                      </a:r>
                      <a:r>
                        <a:rPr lang="fr-FR" sz="1200" dirty="0" err="1"/>
                        <a:t>exclude</a:t>
                      </a:r>
                      <a:r>
                        <a:rPr lang="fr-FR" sz="1200" dirty="0"/>
                        <a:t> </a:t>
                      </a:r>
                      <a:r>
                        <a:rPr lang="fr-FR" sz="1200" dirty="0" err="1"/>
                        <a:t>from</a:t>
                      </a:r>
                      <a:r>
                        <a:rPr lang="fr-FR" sz="1200" dirty="0"/>
                        <a:t> index to </a:t>
                      </a:r>
                      <a:r>
                        <a:rPr lang="fr-FR" sz="1200" dirty="0" err="1"/>
                        <a:t>speedup</a:t>
                      </a:r>
                      <a:r>
                        <a:rPr lang="fr-FR" sz="1200" dirty="0"/>
                        <a:t>.</a:t>
                      </a:r>
                    </a:p>
                  </a:txBody>
                  <a:tcPr marL="9525" marR="180000" marT="9525" marB="0" anchor="ctr">
                    <a:solidFill>
                      <a:schemeClr val="bg1">
                        <a:lumMod val="65000"/>
                      </a:schemeClr>
                    </a:solidFill>
                  </a:tcPr>
                </a:tc>
                <a:tc>
                  <a:txBody>
                    <a:bodyPr/>
                    <a:lstStyle/>
                    <a:p>
                      <a:pPr marL="0" indent="0" algn="l" defTabSz="914400" rtl="0" eaLnBrk="1" fontAlgn="b" latinLnBrk="0" hangingPunct="1">
                        <a:buFontTx/>
                        <a:buNone/>
                      </a:pPr>
                      <a:r>
                        <a:rPr lang="fr-FR" sz="1200" b="0" kern="1200" dirty="0">
                          <a:solidFill>
                            <a:schemeClr val="tx1"/>
                          </a:solidFill>
                          <a:latin typeface="+mn-lt"/>
                          <a:ea typeface="+mn-ea"/>
                          <a:cs typeface="+mn-cs"/>
                        </a:rPr>
                        <a:t>- Document DB, </a:t>
                      </a:r>
                      <a:r>
                        <a:rPr lang="fr-FR" sz="1200" b="1" kern="1200" dirty="0">
                          <a:solidFill>
                            <a:schemeClr val="tx1"/>
                          </a:solidFill>
                          <a:latin typeface="+mn-lt"/>
                          <a:ea typeface="+mn-ea"/>
                          <a:cs typeface="+mn-cs"/>
                        </a:rPr>
                        <a:t>NOSQL</a:t>
                      </a:r>
                    </a:p>
                    <a:p>
                      <a:pPr marL="0" indent="0" algn="l" defTabSz="914400" rtl="0" eaLnBrk="1" fontAlgn="b" latinLnBrk="0" hangingPunct="1">
                        <a:buFontTx/>
                        <a:buNone/>
                      </a:pPr>
                      <a:r>
                        <a:rPr lang="fr-FR" sz="1200" b="0" i="0" kern="1200" dirty="0">
                          <a:solidFill>
                            <a:schemeClr val="dk1"/>
                          </a:solidFill>
                          <a:effectLst/>
                          <a:latin typeface="+mn-lt"/>
                          <a:ea typeface="+mn-ea"/>
                          <a:cs typeface="+mn-cs"/>
                        </a:rPr>
                        <a:t>- </a:t>
                      </a:r>
                      <a:r>
                        <a:rPr lang="fr-FR" sz="1200" b="0" i="0" kern="1200" dirty="0" err="1">
                          <a:solidFill>
                            <a:schemeClr val="dk1"/>
                          </a:solidFill>
                          <a:effectLst/>
                          <a:latin typeface="+mn-lt"/>
                          <a:ea typeface="+mn-ea"/>
                          <a:cs typeface="+mn-cs"/>
                        </a:rPr>
                        <a:t>Strongly</a:t>
                      </a:r>
                      <a:r>
                        <a:rPr lang="fr-FR" sz="1200" b="0" i="0" kern="1200" dirty="0">
                          <a:solidFill>
                            <a:schemeClr val="dk1"/>
                          </a:solidFill>
                          <a:effectLst/>
                          <a:latin typeface="+mn-lt"/>
                          <a:ea typeface="+mn-ea"/>
                          <a:cs typeface="+mn-cs"/>
                        </a:rPr>
                        <a:t> (ACID) or </a:t>
                      </a:r>
                      <a:r>
                        <a:rPr lang="fr-FR" sz="1200" b="0" i="0" kern="1200" dirty="0" err="1">
                          <a:solidFill>
                            <a:schemeClr val="dk1"/>
                          </a:solidFill>
                          <a:effectLst/>
                          <a:latin typeface="+mn-lt"/>
                          <a:ea typeface="+mn-ea"/>
                          <a:cs typeface="+mn-cs"/>
                        </a:rPr>
                        <a:t>Eventually</a:t>
                      </a:r>
                      <a:r>
                        <a:rPr lang="fr-FR" sz="1200" b="0" i="0" kern="1200" dirty="0">
                          <a:solidFill>
                            <a:schemeClr val="dk1"/>
                          </a:solidFill>
                          <a:effectLst/>
                          <a:latin typeface="+mn-lt"/>
                          <a:ea typeface="+mn-ea"/>
                          <a:cs typeface="+mn-cs"/>
                        </a:rPr>
                        <a:t> consistent </a:t>
                      </a:r>
                      <a:endParaRPr lang="fr-FR" sz="1200" b="0" kern="1200" dirty="0">
                        <a:solidFill>
                          <a:schemeClr val="tx1"/>
                        </a:solidFill>
                        <a:latin typeface="+mn-lt"/>
                        <a:ea typeface="+mn-ea"/>
                        <a:cs typeface="+mn-cs"/>
                      </a:endParaRPr>
                    </a:p>
                  </a:txBody>
                  <a:tcPr marL="9525" marR="180000" marT="9525" marB="0" anchor="ctr">
                    <a:solidFill>
                      <a:schemeClr val="bg1">
                        <a:lumMod val="65000"/>
                      </a:schemeClr>
                    </a:solidFill>
                  </a:tcPr>
                </a:tc>
                <a:tc>
                  <a:txBody>
                    <a:bodyPr/>
                    <a:lstStyle/>
                    <a:p>
                      <a:pPr marL="0" indent="0" algn="l" defTabSz="914400" rtl="0" eaLnBrk="1" fontAlgn="b" latinLnBrk="0" hangingPunct="1">
                        <a:buFontTx/>
                        <a:buNone/>
                      </a:pPr>
                      <a:r>
                        <a:rPr lang="fr-FR" sz="1200" b="1" kern="1200" dirty="0">
                          <a:solidFill>
                            <a:schemeClr val="tx1"/>
                          </a:solidFill>
                          <a:latin typeface="+mn-lt"/>
                          <a:ea typeface="+mn-ea"/>
                          <a:cs typeface="+mn-cs"/>
                        </a:rPr>
                        <a:t>Project, Instance or </a:t>
                      </a:r>
                      <a:r>
                        <a:rPr lang="fr-FR" sz="1200" b="1" kern="1200" dirty="0" err="1">
                          <a:solidFill>
                            <a:schemeClr val="tx1"/>
                          </a:solidFill>
                          <a:latin typeface="+mn-lt"/>
                          <a:ea typeface="+mn-ea"/>
                          <a:cs typeface="+mn-cs"/>
                        </a:rPr>
                        <a:t>database</a:t>
                      </a:r>
                      <a:endParaRPr lang="fr-FR" sz="1200" b="1" kern="1200" dirty="0">
                        <a:solidFill>
                          <a:schemeClr val="tx1"/>
                        </a:solidFill>
                        <a:latin typeface="+mn-lt"/>
                        <a:ea typeface="+mn-ea"/>
                        <a:cs typeface="+mn-cs"/>
                      </a:endParaRPr>
                    </a:p>
                  </a:txBody>
                  <a:tcPr marL="9525" marR="180000" marT="9525" marB="0" anchor="ctr">
                    <a:solidFill>
                      <a:schemeClr val="bg1">
                        <a:lumMod val="65000"/>
                      </a:schemeClr>
                    </a:solidFill>
                  </a:tcPr>
                </a:tc>
                <a:extLst>
                  <a:ext uri="{0D108BD9-81ED-4DB2-BD59-A6C34878D82A}">
                    <a16:rowId xmlns:a16="http://schemas.microsoft.com/office/drawing/2014/main" val="2622998659"/>
                  </a:ext>
                </a:extLst>
              </a:tr>
              <a:tr h="1375255">
                <a:tc>
                  <a:txBody>
                    <a:bodyPr/>
                    <a:lstStyle/>
                    <a:p>
                      <a:pPr marL="0" algn="l" defTabSz="914400" rtl="0" eaLnBrk="1" fontAlgn="b" latinLnBrk="0" hangingPunct="1"/>
                      <a:r>
                        <a:rPr lang="fr-FR" sz="1200" b="0" kern="1200" dirty="0">
                          <a:solidFill>
                            <a:schemeClr val="tx1"/>
                          </a:solidFill>
                          <a:latin typeface="+mn-lt"/>
                          <a:ea typeface="+mn-ea"/>
                          <a:cs typeface="+mn-cs"/>
                        </a:rPr>
                        <a:t>Big Table</a:t>
                      </a:r>
                    </a:p>
                  </a:txBody>
                  <a:tcPr marL="9525" marR="180000" marT="9525" marB="0" anchor="ctr">
                    <a:solidFill>
                      <a:schemeClr val="bg1">
                        <a:lumMod val="65000"/>
                      </a:schemeClr>
                    </a:solidFill>
                  </a:tcPr>
                </a:tc>
                <a:tc>
                  <a:txBody>
                    <a:bodyPr/>
                    <a:lstStyle/>
                    <a:p>
                      <a:r>
                        <a:rPr lang="fr-FR" sz="1200" b="0" dirty="0" err="1">
                          <a:solidFill>
                            <a:schemeClr val="tx1"/>
                          </a:solidFill>
                        </a:rPr>
                        <a:t>Hbase</a:t>
                      </a:r>
                      <a:r>
                        <a:rPr lang="fr-FR" sz="1200" b="0" dirty="0">
                          <a:solidFill>
                            <a:schemeClr val="tx1"/>
                          </a:solidFill>
                        </a:rPr>
                        <a:t> ,</a:t>
                      </a:r>
                      <a:r>
                        <a:rPr lang="fr-FR" sz="1200" b="0" dirty="0" err="1">
                          <a:solidFill>
                            <a:schemeClr val="tx1"/>
                          </a:solidFill>
                        </a:rPr>
                        <a:t>cassandra</a:t>
                      </a:r>
                      <a:r>
                        <a:rPr lang="fr-FR" sz="1200" b="0" dirty="0">
                          <a:solidFill>
                            <a:schemeClr val="tx1"/>
                          </a:solidFill>
                        </a:rPr>
                        <a:t>, </a:t>
                      </a:r>
                      <a:r>
                        <a:rPr lang="fr-FR" sz="1200" b="0" dirty="0" err="1">
                          <a:solidFill>
                            <a:schemeClr val="tx1"/>
                          </a:solidFill>
                        </a:rPr>
                        <a:t>dynamoDB</a:t>
                      </a:r>
                      <a:r>
                        <a:rPr lang="fr-FR" sz="1200" b="0" dirty="0">
                          <a:solidFill>
                            <a:schemeClr val="tx1"/>
                          </a:solidFill>
                        </a:rPr>
                        <a:t> (</a:t>
                      </a:r>
                      <a:r>
                        <a:rPr lang="fr-FR" sz="1200" b="0" dirty="0" err="1">
                          <a:solidFill>
                            <a:schemeClr val="tx1"/>
                          </a:solidFill>
                        </a:rPr>
                        <a:t>columnar</a:t>
                      </a:r>
                      <a:r>
                        <a:rPr lang="fr-FR" sz="1200" b="0" dirty="0">
                          <a:solidFill>
                            <a:schemeClr val="tx1"/>
                          </a:solidFill>
                        </a:rPr>
                        <a:t> DB)</a:t>
                      </a:r>
                    </a:p>
                  </a:txBody>
                  <a:tcPr marR="180000" anchor="ctr">
                    <a:solidFill>
                      <a:schemeClr val="bg1">
                        <a:lumMod val="65000"/>
                      </a:schemeClr>
                    </a:solidFill>
                  </a:tcPr>
                </a:tc>
                <a:tc>
                  <a:txBody>
                    <a:bodyPr/>
                    <a:lstStyle/>
                    <a:p>
                      <a:pPr marL="0" indent="0" algn="l" defTabSz="914400" rtl="0" eaLnBrk="1" fontAlgn="b" latinLnBrk="0" hangingPunct="1">
                        <a:buFontTx/>
                        <a:buNone/>
                      </a:pPr>
                      <a:r>
                        <a:rPr lang="fr-FR" sz="1200" b="0" kern="1200" dirty="0">
                          <a:solidFill>
                            <a:schemeClr val="tx1"/>
                          </a:solidFill>
                          <a:latin typeface="+mn-lt"/>
                          <a:ea typeface="+mn-ea"/>
                          <a:cs typeface="+mn-cs"/>
                        </a:rPr>
                        <a:t>- No-</a:t>
                      </a:r>
                      <a:r>
                        <a:rPr lang="fr-FR" sz="1200" b="0" kern="1200" dirty="0" err="1">
                          <a:solidFill>
                            <a:schemeClr val="tx1"/>
                          </a:solidFill>
                          <a:latin typeface="+mn-lt"/>
                          <a:ea typeface="+mn-ea"/>
                          <a:cs typeface="+mn-cs"/>
                        </a:rPr>
                        <a:t>ops</a:t>
                      </a:r>
                      <a:r>
                        <a:rPr lang="fr-FR" sz="1200" b="0" kern="1200" dirty="0">
                          <a:solidFill>
                            <a:schemeClr val="tx1"/>
                          </a:solidFill>
                          <a:latin typeface="+mn-lt"/>
                          <a:ea typeface="+mn-ea"/>
                          <a:cs typeface="+mn-cs"/>
                        </a:rPr>
                        <a:t>, NoSQL, </a:t>
                      </a:r>
                      <a:r>
                        <a:rPr lang="fr-FR" sz="1200" b="0" kern="1200" dirty="0" err="1">
                          <a:solidFill>
                            <a:schemeClr val="tx1"/>
                          </a:solidFill>
                          <a:latin typeface="+mn-lt"/>
                          <a:ea typeface="+mn-ea"/>
                          <a:cs typeface="+mn-cs"/>
                        </a:rPr>
                        <a:t>low</a:t>
                      </a: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latency</a:t>
                      </a: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Columnar</a:t>
                      </a:r>
                      <a:r>
                        <a:rPr lang="fr-FR" sz="1200" b="0" kern="1200" dirty="0">
                          <a:solidFill>
                            <a:schemeClr val="tx1"/>
                          </a:solidFill>
                          <a:latin typeface="+mn-lt"/>
                          <a:ea typeface="+mn-ea"/>
                          <a:cs typeface="+mn-cs"/>
                        </a:rPr>
                        <a:t> fast-scanning unique KV.</a:t>
                      </a:r>
                    </a:p>
                    <a:p>
                      <a:pPr marL="0" indent="0" algn="l" defTabSz="914400" rtl="0" eaLnBrk="1" fontAlgn="b" latinLnBrk="0" hangingPunct="1">
                        <a:buFontTx/>
                        <a:buNone/>
                      </a:pP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eg</a:t>
                      </a:r>
                      <a:r>
                        <a:rPr lang="fr-FR" sz="1200" b="0" kern="1200" dirty="0">
                          <a:solidFill>
                            <a:schemeClr val="tx1"/>
                          </a:solidFill>
                          <a:latin typeface="+mn-lt"/>
                          <a:ea typeface="+mn-ea"/>
                          <a:cs typeface="+mn-cs"/>
                        </a:rPr>
                        <a:t>: graph, IoT, Finance)</a:t>
                      </a:r>
                    </a:p>
                    <a:p>
                      <a:pPr marL="0" indent="0" algn="l" defTabSz="914400" rtl="0" eaLnBrk="1" fontAlgn="b" latinLnBrk="0" hangingPunct="1">
                        <a:buFontTx/>
                        <a:buNone/>
                      </a:pPr>
                      <a:r>
                        <a:rPr lang="fr-FR" sz="1200" b="0" kern="1200" dirty="0">
                          <a:solidFill>
                            <a:schemeClr val="tx1"/>
                          </a:solidFill>
                          <a:latin typeface="+mn-lt"/>
                          <a:ea typeface="+mn-ea"/>
                          <a:cs typeface="+mn-cs"/>
                        </a:rPr>
                        <a:t>- Data &gt; 1TB to </a:t>
                      </a:r>
                      <a:r>
                        <a:rPr lang="fr-FR" sz="1200" b="0" kern="1200" dirty="0" err="1">
                          <a:solidFill>
                            <a:schemeClr val="tx1"/>
                          </a:solidFill>
                          <a:latin typeface="+mn-lt"/>
                          <a:ea typeface="+mn-ea"/>
                          <a:cs typeface="+mn-cs"/>
                        </a:rPr>
                        <a:t>hundrer</a:t>
                      </a:r>
                      <a:r>
                        <a:rPr lang="fr-FR" sz="1200" b="0" kern="1200" dirty="0">
                          <a:solidFill>
                            <a:schemeClr val="tx1"/>
                          </a:solidFill>
                          <a:latin typeface="+mn-lt"/>
                          <a:ea typeface="+mn-ea"/>
                          <a:cs typeface="+mn-cs"/>
                        </a:rPr>
                        <a:t> of PB and </a:t>
                      </a:r>
                      <a:r>
                        <a:rPr lang="fr-FR" sz="1200" b="0" kern="1200" dirty="0" err="1">
                          <a:solidFill>
                            <a:schemeClr val="tx1"/>
                          </a:solidFill>
                          <a:latin typeface="+mn-lt"/>
                          <a:ea typeface="+mn-ea"/>
                          <a:cs typeface="+mn-cs"/>
                        </a:rPr>
                        <a:t>each</a:t>
                      </a:r>
                      <a:r>
                        <a:rPr lang="fr-FR" sz="1200" b="0" kern="1200" dirty="0">
                          <a:solidFill>
                            <a:schemeClr val="tx1"/>
                          </a:solidFill>
                          <a:latin typeface="+mn-lt"/>
                          <a:ea typeface="+mn-ea"/>
                          <a:cs typeface="+mn-cs"/>
                        </a:rPr>
                        <a:t> item &lt; 10 MB</a:t>
                      </a:r>
                    </a:p>
                    <a:p>
                      <a:pPr marL="0" indent="0" algn="l" defTabSz="914400" rtl="0" eaLnBrk="1" fontAlgn="b" latinLnBrk="0" hangingPunct="1">
                        <a:buFontTx/>
                        <a:buNone/>
                      </a:pP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Handles</a:t>
                      </a: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Milions</a:t>
                      </a: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ops</a:t>
                      </a:r>
                      <a:r>
                        <a:rPr lang="fr-FR" sz="1200" b="0" kern="1200" dirty="0">
                          <a:solidFill>
                            <a:schemeClr val="tx1"/>
                          </a:solidFill>
                          <a:latin typeface="+mn-lt"/>
                          <a:ea typeface="+mn-ea"/>
                          <a:cs typeface="+mn-cs"/>
                        </a:rPr>
                        <a:t>/sec.(cheap for </a:t>
                      </a:r>
                      <a:r>
                        <a:rPr lang="fr-FR" sz="1200" b="0" kern="1200" dirty="0" err="1">
                          <a:solidFill>
                            <a:schemeClr val="tx1"/>
                          </a:solidFill>
                          <a:latin typeface="+mn-lt"/>
                          <a:ea typeface="+mn-ea"/>
                          <a:cs typeface="+mn-cs"/>
                        </a:rPr>
                        <a:t>very</a:t>
                      </a: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frequent</a:t>
                      </a: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access</a:t>
                      </a:r>
                      <a:r>
                        <a:rPr lang="fr-FR" sz="1200" b="0" kern="1200" dirty="0">
                          <a:solidFill>
                            <a:schemeClr val="tx1"/>
                          </a:solidFill>
                          <a:latin typeface="+mn-lt"/>
                          <a:ea typeface="+mn-ea"/>
                          <a:cs typeface="+mn-cs"/>
                        </a:rPr>
                        <a:t>)</a:t>
                      </a:r>
                    </a:p>
                  </a:txBody>
                  <a:tcPr marL="9525" marR="180000" marT="9525" marB="0" anchor="ctr">
                    <a:solidFill>
                      <a:schemeClr val="bg1">
                        <a:lumMod val="65000"/>
                      </a:schemeClr>
                    </a:solidFill>
                  </a:tcPr>
                </a:tc>
                <a:tc>
                  <a:txBody>
                    <a:bodyPr/>
                    <a:lstStyle/>
                    <a:p>
                      <a:pPr marL="0" indent="0">
                        <a:buFontTx/>
                        <a:buNone/>
                      </a:pPr>
                      <a:r>
                        <a:rPr lang="en-US" sz="1200" b="1" dirty="0"/>
                        <a:t>- 4-Dimensional</a:t>
                      </a:r>
                      <a:r>
                        <a:rPr lang="en-US" sz="1200" dirty="0"/>
                        <a:t>: row key, column family (table name), column name, timestamp</a:t>
                      </a:r>
                    </a:p>
                    <a:p>
                      <a:pPr marL="0" indent="0">
                        <a:buFontTx/>
                        <a:buNone/>
                      </a:pPr>
                      <a:r>
                        <a:rPr lang="fr-FR" sz="1200" dirty="0"/>
                        <a:t>- </a:t>
                      </a:r>
                      <a:r>
                        <a:rPr lang="fr-FR" sz="1200" b="1" dirty="0"/>
                        <a:t>No index on tables </a:t>
                      </a:r>
                      <a:r>
                        <a:rPr lang="fr-FR" sz="1200" dirty="0"/>
                        <a:t>(</a:t>
                      </a:r>
                      <a:r>
                        <a:rPr lang="fr-FR" sz="1200" dirty="0" err="1"/>
                        <a:t>only</a:t>
                      </a:r>
                      <a:r>
                        <a:rPr lang="fr-FR" sz="1200" dirty="0"/>
                        <a:t> one </a:t>
                      </a:r>
                      <a:r>
                        <a:rPr lang="fr-FR" sz="1200" b="1" dirty="0" err="1"/>
                        <a:t>row</a:t>
                      </a:r>
                      <a:r>
                        <a:rPr lang="fr-FR" sz="1200" b="1" dirty="0"/>
                        <a:t> key </a:t>
                      </a:r>
                      <a:r>
                        <a:rPr lang="fr-FR" sz="1200" dirty="0"/>
                        <a:t>per </a:t>
                      </a:r>
                      <a:r>
                        <a:rPr lang="fr-FR" sz="1200" b="1" dirty="0" err="1"/>
                        <a:t>rows</a:t>
                      </a:r>
                      <a:r>
                        <a:rPr lang="fr-FR" sz="1200" dirty="0"/>
                        <a:t>)</a:t>
                      </a:r>
                      <a:endParaRPr lang="fr-FR" sz="1200" b="0" i="0" kern="1200" dirty="0">
                        <a:solidFill>
                          <a:schemeClr val="dk1"/>
                        </a:solidFill>
                        <a:effectLst/>
                        <a:latin typeface="+mn-lt"/>
                        <a:ea typeface="+mn-ea"/>
                        <a:cs typeface="+mn-cs"/>
                      </a:endParaRPr>
                    </a:p>
                    <a:p>
                      <a:pPr marL="0" indent="0">
                        <a:buFontTx/>
                        <a:buNone/>
                      </a:pPr>
                      <a:r>
                        <a:rPr lang="fr-FR" sz="1200" b="0" i="0" kern="1200" dirty="0">
                          <a:solidFill>
                            <a:schemeClr val="dk1"/>
                          </a:solidFill>
                          <a:effectLst/>
                          <a:latin typeface="+mn-lt"/>
                          <a:ea typeface="+mn-ea"/>
                          <a:cs typeface="+mn-cs"/>
                        </a:rPr>
                        <a:t>- Data </a:t>
                      </a:r>
                      <a:r>
                        <a:rPr lang="fr-FR" sz="1200" b="0" i="0" kern="1200" dirty="0" err="1">
                          <a:solidFill>
                            <a:schemeClr val="dk1"/>
                          </a:solidFill>
                          <a:effectLst/>
                          <a:latin typeface="+mn-lt"/>
                          <a:ea typeface="+mn-ea"/>
                          <a:cs typeface="+mn-cs"/>
                        </a:rPr>
                        <a:t>is</a:t>
                      </a:r>
                      <a:r>
                        <a:rPr lang="fr-FR" sz="1200" b="0" i="0" kern="1200" dirty="0">
                          <a:solidFill>
                            <a:schemeClr val="dk1"/>
                          </a:solidFill>
                          <a:effectLst/>
                          <a:latin typeface="+mn-lt"/>
                          <a:ea typeface="+mn-ea"/>
                          <a:cs typeface="+mn-cs"/>
                        </a:rPr>
                        <a:t> </a:t>
                      </a:r>
                      <a:r>
                        <a:rPr lang="fr-FR" sz="1200" b="0" i="0" kern="1200" dirty="0" err="1">
                          <a:solidFill>
                            <a:schemeClr val="dk1"/>
                          </a:solidFill>
                          <a:effectLst/>
                          <a:latin typeface="+mn-lt"/>
                          <a:ea typeface="+mn-ea"/>
                          <a:cs typeface="+mn-cs"/>
                        </a:rPr>
                        <a:t>stored</a:t>
                      </a:r>
                      <a:r>
                        <a:rPr lang="fr-FR" sz="1200" b="0" i="0" kern="1200" dirty="0">
                          <a:solidFill>
                            <a:schemeClr val="dk1"/>
                          </a:solidFill>
                          <a:effectLst/>
                          <a:latin typeface="+mn-lt"/>
                          <a:ea typeface="+mn-ea"/>
                          <a:cs typeface="+mn-cs"/>
                        </a:rPr>
                        <a:t>, </a:t>
                      </a:r>
                      <a:r>
                        <a:rPr lang="fr-FR" sz="1200" b="0" i="0" kern="1200" dirty="0" err="1">
                          <a:solidFill>
                            <a:schemeClr val="dk1"/>
                          </a:solidFill>
                          <a:effectLst/>
                          <a:latin typeface="+mn-lt"/>
                          <a:ea typeface="+mn-ea"/>
                          <a:cs typeface="+mn-cs"/>
                        </a:rPr>
                        <a:t>ordered</a:t>
                      </a:r>
                      <a:r>
                        <a:rPr lang="fr-FR" sz="1200" b="0" i="0" kern="1200" dirty="0">
                          <a:solidFill>
                            <a:schemeClr val="dk1"/>
                          </a:solidFill>
                          <a:effectLst/>
                          <a:latin typeface="+mn-lt"/>
                          <a:ea typeface="+mn-ea"/>
                          <a:cs typeface="+mn-cs"/>
                        </a:rPr>
                        <a:t>  </a:t>
                      </a:r>
                      <a:r>
                        <a:rPr lang="fr-FR" sz="1200" dirty="0" err="1"/>
                        <a:t>lexicographically</a:t>
                      </a:r>
                      <a:r>
                        <a:rPr lang="fr-FR" sz="1200" dirty="0"/>
                        <a:t> </a:t>
                      </a:r>
                      <a:r>
                        <a:rPr lang="fr-FR" sz="1200" b="0" i="0" kern="1200" dirty="0">
                          <a:solidFill>
                            <a:schemeClr val="dk1"/>
                          </a:solidFill>
                          <a:effectLst/>
                          <a:latin typeface="+mn-lt"/>
                          <a:ea typeface="+mn-ea"/>
                          <a:cs typeface="+mn-cs"/>
                        </a:rPr>
                        <a:t>and </a:t>
                      </a:r>
                      <a:r>
                        <a:rPr lang="fr-FR" sz="1200" b="0" i="0" kern="1200" dirty="0" err="1">
                          <a:solidFill>
                            <a:schemeClr val="dk1"/>
                          </a:solidFill>
                          <a:effectLst/>
                          <a:latin typeface="+mn-lt"/>
                          <a:ea typeface="+mn-ea"/>
                          <a:cs typeface="+mn-cs"/>
                        </a:rPr>
                        <a:t>indexed</a:t>
                      </a:r>
                      <a:r>
                        <a:rPr lang="fr-FR" sz="1200" b="0" i="0" kern="1200" dirty="0">
                          <a:solidFill>
                            <a:schemeClr val="dk1"/>
                          </a:solidFill>
                          <a:effectLst/>
                          <a:latin typeface="+mn-lt"/>
                          <a:ea typeface="+mn-ea"/>
                          <a:cs typeface="+mn-cs"/>
                        </a:rPr>
                        <a:t> by </a:t>
                      </a:r>
                      <a:r>
                        <a:rPr lang="fr-FR" sz="1200" b="0" i="0" kern="1200" dirty="0" err="1">
                          <a:solidFill>
                            <a:schemeClr val="dk1"/>
                          </a:solidFill>
                          <a:effectLst/>
                          <a:latin typeface="+mn-lt"/>
                          <a:ea typeface="+mn-ea"/>
                          <a:cs typeface="+mn-cs"/>
                        </a:rPr>
                        <a:t>rowkeys</a:t>
                      </a:r>
                      <a:endParaRPr lang="fr-FR" sz="1200" b="0" i="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dk1"/>
                          </a:solidFill>
                          <a:effectLst/>
                          <a:latin typeface="+mn-lt"/>
                          <a:ea typeface="+mn-ea"/>
                          <a:cs typeface="+mn-cs"/>
                        </a:rPr>
                        <a:t>- </a:t>
                      </a:r>
                      <a:r>
                        <a:rPr lang="fr-FR" sz="1200" b="1" i="0" kern="1200" dirty="0">
                          <a:solidFill>
                            <a:schemeClr val="dk1"/>
                          </a:solidFill>
                          <a:effectLst/>
                          <a:latin typeface="+mn-lt"/>
                          <a:ea typeface="+mn-ea"/>
                          <a:cs typeface="+mn-cs"/>
                        </a:rPr>
                        <a:t>SQL </a:t>
                      </a:r>
                      <a:r>
                        <a:rPr lang="fr-FR" sz="1200" b="1" i="0" kern="1200" dirty="0" err="1">
                          <a:solidFill>
                            <a:schemeClr val="dk1"/>
                          </a:solidFill>
                          <a:effectLst/>
                          <a:latin typeface="+mn-lt"/>
                          <a:ea typeface="+mn-ea"/>
                          <a:cs typeface="+mn-cs"/>
                        </a:rPr>
                        <a:t>queries</a:t>
                      </a:r>
                      <a:r>
                        <a:rPr lang="fr-FR" sz="1200" b="1" i="0" kern="1200" dirty="0">
                          <a:solidFill>
                            <a:schemeClr val="dk1"/>
                          </a:solidFill>
                          <a:effectLst/>
                          <a:latin typeface="+mn-lt"/>
                          <a:ea typeface="+mn-ea"/>
                          <a:cs typeface="+mn-cs"/>
                        </a:rPr>
                        <a:t> not </a:t>
                      </a:r>
                      <a:r>
                        <a:rPr lang="fr-FR" sz="1200" b="1" i="0" kern="1200" dirty="0" err="1">
                          <a:solidFill>
                            <a:schemeClr val="dk1"/>
                          </a:solidFill>
                          <a:effectLst/>
                          <a:latin typeface="+mn-lt"/>
                          <a:ea typeface="+mn-ea"/>
                          <a:cs typeface="+mn-cs"/>
                        </a:rPr>
                        <a:t>supported</a:t>
                      </a:r>
                      <a:endParaRPr lang="fr-FR" sz="1200" b="1" i="0" kern="1200" dirty="0">
                        <a:solidFill>
                          <a:schemeClr val="dk1"/>
                        </a:solidFill>
                        <a:effectLst/>
                        <a:latin typeface="+mn-lt"/>
                        <a:ea typeface="+mn-ea"/>
                        <a:cs typeface="+mn-cs"/>
                      </a:endParaRPr>
                    </a:p>
                  </a:txBody>
                  <a:tcPr marL="9525" marR="180000" marT="9525" marB="0" anchor="ctr">
                    <a:solidFill>
                      <a:schemeClr val="bg1">
                        <a:lumMod val="65000"/>
                      </a:schemeClr>
                    </a:solidFill>
                  </a:tcPr>
                </a:tc>
                <a:tc>
                  <a:txBody>
                    <a:bodyPr/>
                    <a:lstStyle/>
                    <a:p>
                      <a:pPr marL="0" indent="0" algn="l" defTabSz="914400" rtl="0" eaLnBrk="1" fontAlgn="b" latinLnBrk="0" hangingPunct="1">
                        <a:buFontTx/>
                        <a:buNone/>
                      </a:pPr>
                      <a:r>
                        <a:rPr lang="fr-FR" sz="1200" b="0" kern="1200" dirty="0">
                          <a:solidFill>
                            <a:schemeClr val="tx1"/>
                          </a:solidFill>
                          <a:latin typeface="+mn-lt"/>
                          <a:ea typeface="+mn-ea"/>
                          <a:cs typeface="+mn-cs"/>
                        </a:rPr>
                        <a:t>- NOSQL </a:t>
                      </a:r>
                      <a:r>
                        <a:rPr lang="fr-FR" sz="1200" b="1" kern="1200" dirty="0">
                          <a:solidFill>
                            <a:schemeClr val="tx1"/>
                          </a:solidFill>
                          <a:latin typeface="+mn-lt"/>
                          <a:ea typeface="+mn-ea"/>
                          <a:cs typeface="+mn-cs"/>
                        </a:rPr>
                        <a:t>(ACID </a:t>
                      </a:r>
                      <a:r>
                        <a:rPr lang="fr-FR" sz="1200" b="1" kern="1200" dirty="0" err="1">
                          <a:solidFill>
                            <a:schemeClr val="tx1"/>
                          </a:solidFill>
                          <a:latin typeface="+mn-lt"/>
                          <a:ea typeface="+mn-ea"/>
                          <a:cs typeface="+mn-cs"/>
                        </a:rPr>
                        <a:t>row</a:t>
                      </a:r>
                      <a:r>
                        <a:rPr lang="fr-FR" sz="1200" b="1" kern="1200" dirty="0">
                          <a:solidFill>
                            <a:schemeClr val="tx1"/>
                          </a:solidFill>
                          <a:latin typeface="+mn-lt"/>
                          <a:ea typeface="+mn-ea"/>
                          <a:cs typeface="+mn-cs"/>
                        </a:rPr>
                        <a:t> </a:t>
                      </a:r>
                      <a:r>
                        <a:rPr lang="fr-FR" sz="1200" b="1" kern="1200" dirty="0" err="1">
                          <a:solidFill>
                            <a:schemeClr val="tx1"/>
                          </a:solidFill>
                          <a:latin typeface="+mn-lt"/>
                          <a:ea typeface="+mn-ea"/>
                          <a:cs typeface="+mn-cs"/>
                        </a:rPr>
                        <a:t>level</a:t>
                      </a:r>
                      <a:r>
                        <a:rPr lang="fr-FR" sz="1200" b="1" kern="1200" dirty="0">
                          <a:solidFill>
                            <a:schemeClr val="tx1"/>
                          </a:solidFill>
                          <a:latin typeface="+mn-lt"/>
                          <a:ea typeface="+mn-ea"/>
                          <a:cs typeface="+mn-cs"/>
                        </a:rPr>
                        <a:t>)</a:t>
                      </a:r>
                    </a:p>
                    <a:p>
                      <a:pPr marL="0" indent="0" algn="l" defTabSz="914400" rtl="0" eaLnBrk="1" fontAlgn="b" latinLnBrk="0" hangingPunct="1">
                        <a:buFontTx/>
                        <a:buNone/>
                      </a:pPr>
                      <a:r>
                        <a:rPr lang="fr-FR" sz="1200" b="1" i="0" kern="1200" dirty="0">
                          <a:solidFill>
                            <a:schemeClr val="dk1"/>
                          </a:solidFill>
                          <a:effectLst/>
                          <a:latin typeface="+mn-lt"/>
                          <a:ea typeface="+mn-ea"/>
                          <a:cs typeface="+mn-cs"/>
                        </a:rPr>
                        <a:t>- Time-</a:t>
                      </a:r>
                      <a:r>
                        <a:rPr lang="fr-FR" sz="1200" b="1" i="0" kern="1200" dirty="0" err="1">
                          <a:solidFill>
                            <a:schemeClr val="dk1"/>
                          </a:solidFill>
                          <a:effectLst/>
                          <a:latin typeface="+mn-lt"/>
                          <a:ea typeface="+mn-ea"/>
                          <a:cs typeface="+mn-cs"/>
                        </a:rPr>
                        <a:t>series</a:t>
                      </a:r>
                      <a:r>
                        <a:rPr lang="fr-FR" sz="1200" b="1" i="0" kern="1200" dirty="0">
                          <a:solidFill>
                            <a:schemeClr val="dk1"/>
                          </a:solidFill>
                          <a:effectLst/>
                          <a:latin typeface="+mn-lt"/>
                          <a:ea typeface="+mn-ea"/>
                          <a:cs typeface="+mn-cs"/>
                        </a:rPr>
                        <a:t>, Marketing, Financial, IoT and Graphs.</a:t>
                      </a:r>
                    </a:p>
                    <a:p>
                      <a:pPr marL="0" indent="0" algn="l" defTabSz="914400" rtl="0" eaLnBrk="1" fontAlgn="b" latinLnBrk="0" hangingPunct="1">
                        <a:buFontTx/>
                        <a:buNone/>
                      </a:pPr>
                      <a:r>
                        <a:rPr lang="en-US" sz="1200" dirty="0"/>
                        <a:t>- Time-series data, use tall/narrow tables.</a:t>
                      </a:r>
                    </a:p>
                  </a:txBody>
                  <a:tcPr marL="9525" marR="180000" marT="9525" marB="0" anchor="ctr">
                    <a:solidFill>
                      <a:schemeClr val="bg1">
                        <a:lumMod val="65000"/>
                      </a:schemeClr>
                    </a:solidFill>
                  </a:tcPr>
                </a:tc>
                <a:tc>
                  <a:txBody>
                    <a:bodyPr/>
                    <a:lstStyle/>
                    <a:p>
                      <a:pPr marL="0" indent="0" algn="l" defTabSz="914400" rtl="0" eaLnBrk="1" fontAlgn="b" latinLnBrk="0" hangingPunct="1">
                        <a:buFontTx/>
                        <a:buNone/>
                      </a:pPr>
                      <a:r>
                        <a:rPr lang="fr-FR" sz="1200" b="1" kern="1200" dirty="0">
                          <a:solidFill>
                            <a:schemeClr val="tx1"/>
                          </a:solidFill>
                          <a:latin typeface="+mn-lt"/>
                          <a:ea typeface="+mn-ea"/>
                          <a:cs typeface="+mn-cs"/>
                        </a:rPr>
                        <a:t>Project and instance </a:t>
                      </a:r>
                      <a:r>
                        <a:rPr lang="fr-FR" sz="1200" b="1" kern="1200" dirty="0" err="1">
                          <a:solidFill>
                            <a:schemeClr val="tx1"/>
                          </a:solidFill>
                          <a:latin typeface="+mn-lt"/>
                          <a:ea typeface="+mn-ea"/>
                          <a:cs typeface="+mn-cs"/>
                        </a:rPr>
                        <a:t>level</a:t>
                      </a:r>
                      <a:r>
                        <a:rPr lang="fr-FR" sz="1200" b="1" kern="1200" dirty="0">
                          <a:solidFill>
                            <a:schemeClr val="tx1"/>
                          </a:solidFill>
                          <a:latin typeface="+mn-lt"/>
                          <a:ea typeface="+mn-ea"/>
                          <a:cs typeface="+mn-cs"/>
                        </a:rPr>
                        <a:t>.</a:t>
                      </a:r>
                    </a:p>
                    <a:p>
                      <a:pPr marL="0" indent="0" algn="l" defTabSz="914400" rtl="0" eaLnBrk="1" fontAlgn="b" latinLnBrk="0" hangingPunct="1">
                        <a:buFontTx/>
                        <a:buNone/>
                      </a:pPr>
                      <a:r>
                        <a:rPr lang="fr-FR" sz="1200" b="1" kern="1200" dirty="0" err="1">
                          <a:solidFill>
                            <a:schemeClr val="tx1"/>
                          </a:solidFill>
                          <a:latin typeface="+mn-lt"/>
                          <a:ea typeface="+mn-ea"/>
                          <a:cs typeface="+mn-cs"/>
                        </a:rPr>
                        <a:t>Restrict</a:t>
                      </a:r>
                      <a:r>
                        <a:rPr lang="fr-FR" sz="1200" b="1" kern="1200" dirty="0">
                          <a:solidFill>
                            <a:schemeClr val="tx1"/>
                          </a:solidFill>
                          <a:latin typeface="+mn-lt"/>
                          <a:ea typeface="+mn-ea"/>
                          <a:cs typeface="+mn-cs"/>
                        </a:rPr>
                        <a:t> </a:t>
                      </a:r>
                      <a:r>
                        <a:rPr lang="fr-FR" sz="1200" b="1" kern="1200" dirty="0" err="1">
                          <a:solidFill>
                            <a:schemeClr val="tx1"/>
                          </a:solidFill>
                          <a:latin typeface="+mn-lt"/>
                          <a:ea typeface="+mn-ea"/>
                          <a:cs typeface="+mn-cs"/>
                        </a:rPr>
                        <a:t>with</a:t>
                      </a:r>
                      <a:r>
                        <a:rPr lang="fr-FR" sz="1200" b="1" kern="1200" dirty="0">
                          <a:solidFill>
                            <a:schemeClr val="tx1"/>
                          </a:solidFill>
                          <a:latin typeface="+mn-lt"/>
                          <a:ea typeface="+mn-ea"/>
                          <a:cs typeface="+mn-cs"/>
                        </a:rPr>
                        <a:t> application</a:t>
                      </a:r>
                    </a:p>
                  </a:txBody>
                  <a:tcPr marL="9525" marR="180000" marT="9525" marB="0" anchor="ctr">
                    <a:solidFill>
                      <a:schemeClr val="bg1">
                        <a:lumMod val="65000"/>
                      </a:schemeClr>
                    </a:solidFill>
                  </a:tcPr>
                </a:tc>
                <a:extLst>
                  <a:ext uri="{0D108BD9-81ED-4DB2-BD59-A6C34878D82A}">
                    <a16:rowId xmlns:a16="http://schemas.microsoft.com/office/drawing/2014/main" val="231182303"/>
                  </a:ext>
                </a:extLst>
              </a:tr>
              <a:tr h="751238">
                <a:tc>
                  <a:txBody>
                    <a:bodyPr/>
                    <a:lstStyle/>
                    <a:p>
                      <a:pPr marL="0" algn="l" defTabSz="914400" rtl="0" eaLnBrk="1" fontAlgn="b" latinLnBrk="0" hangingPunct="1"/>
                      <a:r>
                        <a:rPr lang="fr-FR" sz="1200" b="0" kern="1200" dirty="0">
                          <a:solidFill>
                            <a:schemeClr val="tx1"/>
                          </a:solidFill>
                          <a:latin typeface="+mn-lt"/>
                          <a:ea typeface="+mn-ea"/>
                          <a:cs typeface="+mn-cs"/>
                        </a:rPr>
                        <a:t>Big </a:t>
                      </a:r>
                      <a:r>
                        <a:rPr lang="fr-FR" sz="1200" b="0" kern="1200" dirty="0" err="1">
                          <a:solidFill>
                            <a:schemeClr val="tx1"/>
                          </a:solidFill>
                          <a:latin typeface="+mn-lt"/>
                          <a:ea typeface="+mn-ea"/>
                          <a:cs typeface="+mn-cs"/>
                        </a:rPr>
                        <a:t>Query</a:t>
                      </a:r>
                      <a:endParaRPr lang="fr-FR" sz="1200" b="0" kern="1200" dirty="0">
                        <a:solidFill>
                          <a:schemeClr val="tx1"/>
                        </a:solidFill>
                        <a:latin typeface="+mn-lt"/>
                        <a:ea typeface="+mn-ea"/>
                        <a:cs typeface="+mn-cs"/>
                      </a:endParaRPr>
                    </a:p>
                  </a:txBody>
                  <a:tcPr marL="9525" marR="180000" marT="9525" marB="0" anchor="ctr">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dirty="0" err="1">
                          <a:solidFill>
                            <a:schemeClr val="tx1"/>
                          </a:solidFill>
                        </a:rPr>
                        <a:t>Hive</a:t>
                      </a:r>
                      <a:r>
                        <a:rPr lang="fr-FR" sz="1200" b="0" dirty="0">
                          <a:solidFill>
                            <a:schemeClr val="tx1"/>
                          </a:solidFill>
                        </a:rPr>
                        <a:t> (SQL like but </a:t>
                      </a:r>
                      <a:r>
                        <a:rPr lang="fr-FR" sz="1200" b="0" dirty="0" err="1">
                          <a:solidFill>
                            <a:schemeClr val="tx1"/>
                          </a:solidFill>
                        </a:rPr>
                        <a:t>map</a:t>
                      </a:r>
                      <a:r>
                        <a:rPr lang="fr-FR" sz="1200" b="0" dirty="0">
                          <a:solidFill>
                            <a:schemeClr val="tx1"/>
                          </a:solidFill>
                        </a:rPr>
                        <a:t> </a:t>
                      </a:r>
                      <a:r>
                        <a:rPr lang="fr-FR" sz="1200" b="0" dirty="0" err="1">
                          <a:solidFill>
                            <a:schemeClr val="tx1"/>
                          </a:solidFill>
                        </a:rPr>
                        <a:t>reduce</a:t>
                      </a:r>
                      <a:r>
                        <a:rPr lang="fr-FR" sz="1200" b="0" dirty="0">
                          <a:solidFill>
                            <a:schemeClr val="tx1"/>
                          </a:solidFill>
                        </a:rPr>
                        <a:t> on </a:t>
                      </a:r>
                      <a:r>
                        <a:rPr lang="fr-FR" sz="1200" b="0" dirty="0" err="1">
                          <a:solidFill>
                            <a:schemeClr val="tx1"/>
                          </a:solidFill>
                        </a:rPr>
                        <a:t>hdfs</a:t>
                      </a:r>
                      <a:r>
                        <a:rPr lang="fr-FR" sz="1200" b="0" dirty="0">
                          <a:solidFill>
                            <a:schemeClr val="tx1"/>
                          </a:solidFill>
                        </a:rPr>
                        <a:t>)</a:t>
                      </a:r>
                    </a:p>
                  </a:txBody>
                  <a:tcPr marR="180000" anchor="ctr">
                    <a:solidFill>
                      <a:schemeClr val="accent2">
                        <a:lumMod val="60000"/>
                        <a:lumOff val="40000"/>
                      </a:schemeClr>
                    </a:solidFill>
                  </a:tcPr>
                </a:tc>
                <a:tc>
                  <a:txBody>
                    <a:bodyPr/>
                    <a:lstStyle/>
                    <a:p>
                      <a:pPr marL="0" indent="0" algn="l" defTabSz="914400" rtl="0" eaLnBrk="1" fontAlgn="b" latinLnBrk="0" hangingPunct="1">
                        <a:buFontTx/>
                        <a:buNone/>
                      </a:pPr>
                      <a:r>
                        <a:rPr lang="fr-FR" sz="1200" b="0" kern="1200" dirty="0">
                          <a:solidFill>
                            <a:schemeClr val="tx1"/>
                          </a:solidFill>
                          <a:latin typeface="+mn-lt"/>
                          <a:ea typeface="+mn-ea"/>
                          <a:cs typeface="+mn-cs"/>
                        </a:rPr>
                        <a:t>- Analytics/DWH (OLAP DB)</a:t>
                      </a:r>
                    </a:p>
                    <a:p>
                      <a:pPr marL="0" indent="0" algn="l" defTabSz="914400" rtl="0" eaLnBrk="1" fontAlgn="b" latinLnBrk="0" hangingPunct="1">
                        <a:buFontTx/>
                        <a:buNone/>
                      </a:pPr>
                      <a:r>
                        <a:rPr lang="fr-FR" sz="1200" b="0" kern="1200" dirty="0">
                          <a:solidFill>
                            <a:schemeClr val="tx1"/>
                          </a:solidFill>
                          <a:latin typeface="+mn-lt"/>
                          <a:ea typeface="+mn-ea"/>
                          <a:cs typeface="+mn-cs"/>
                        </a:rPr>
                        <a:t>- Few or batch imports and </a:t>
                      </a:r>
                      <a:r>
                        <a:rPr lang="fr-FR" sz="1200" b="0" kern="1200" dirty="0" err="1">
                          <a:solidFill>
                            <a:schemeClr val="tx1"/>
                          </a:solidFill>
                          <a:latin typeface="+mn-lt"/>
                          <a:ea typeface="+mn-ea"/>
                          <a:cs typeface="+mn-cs"/>
                        </a:rPr>
                        <a:t>need</a:t>
                      </a:r>
                      <a:r>
                        <a:rPr lang="fr-FR" sz="1200" b="0" kern="1200" dirty="0">
                          <a:solidFill>
                            <a:schemeClr val="tx1"/>
                          </a:solidFill>
                          <a:latin typeface="+mn-lt"/>
                          <a:ea typeface="+mn-ea"/>
                          <a:cs typeface="+mn-cs"/>
                        </a:rPr>
                        <a:t> fast </a:t>
                      </a:r>
                      <a:r>
                        <a:rPr lang="fr-FR" sz="1200" b="0" kern="1200" dirty="0" err="1">
                          <a:solidFill>
                            <a:schemeClr val="tx1"/>
                          </a:solidFill>
                          <a:latin typeface="+mn-lt"/>
                          <a:ea typeface="+mn-ea"/>
                          <a:cs typeface="+mn-cs"/>
                        </a:rPr>
                        <a:t>reads</a:t>
                      </a:r>
                      <a:r>
                        <a:rPr lang="fr-FR" sz="1200" b="0" kern="1200" dirty="0">
                          <a:solidFill>
                            <a:schemeClr val="tx1"/>
                          </a:solidFill>
                          <a:latin typeface="+mn-lt"/>
                          <a:ea typeface="+mn-ea"/>
                          <a:cs typeface="+mn-cs"/>
                        </a:rPr>
                        <a:t> at PB </a:t>
                      </a:r>
                      <a:r>
                        <a:rPr lang="fr-FR" sz="1200" b="0" kern="1200" dirty="0" err="1">
                          <a:solidFill>
                            <a:schemeClr val="tx1"/>
                          </a:solidFill>
                          <a:latin typeface="+mn-lt"/>
                          <a:ea typeface="+mn-ea"/>
                          <a:cs typeface="+mn-cs"/>
                        </a:rPr>
                        <a:t>scale</a:t>
                      </a:r>
                      <a:r>
                        <a:rPr lang="fr-FR" sz="1200" b="0" kern="1200" dirty="0">
                          <a:solidFill>
                            <a:schemeClr val="tx1"/>
                          </a:solidFill>
                          <a:latin typeface="+mn-lt"/>
                          <a:ea typeface="+mn-ea"/>
                          <a:cs typeface="+mn-cs"/>
                        </a:rPr>
                        <a:t>.</a:t>
                      </a:r>
                    </a:p>
                  </a:txBody>
                  <a:tcPr marL="9525" marR="180000" marT="9525" marB="0" anchor="ctr">
                    <a:solidFill>
                      <a:schemeClr val="accent2">
                        <a:lumMod val="60000"/>
                        <a:lumOff val="40000"/>
                      </a:schemeClr>
                    </a:solidFill>
                  </a:tcPr>
                </a:tc>
                <a:tc>
                  <a:txBody>
                    <a:bodyPr/>
                    <a:lstStyle/>
                    <a:p>
                      <a:pPr marL="285750" indent="-285750">
                        <a:buFontTx/>
                        <a:buChar char="-"/>
                      </a:pPr>
                      <a:r>
                        <a:rPr lang="fr-FR" sz="1200" dirty="0" err="1"/>
                        <a:t>dataset</a:t>
                      </a:r>
                      <a:r>
                        <a:rPr lang="fr-FR" sz="1200" dirty="0"/>
                        <a:t>/tables or </a:t>
                      </a:r>
                      <a:r>
                        <a:rPr lang="fr-FR" sz="1200" dirty="0" err="1"/>
                        <a:t>views</a:t>
                      </a:r>
                      <a:r>
                        <a:rPr lang="fr-FR" sz="1200" dirty="0"/>
                        <a:t>/</a:t>
                      </a:r>
                      <a:r>
                        <a:rPr lang="fr-FR" sz="1200" dirty="0" err="1"/>
                        <a:t>columns</a:t>
                      </a:r>
                      <a:r>
                        <a:rPr lang="fr-FR" sz="1200" dirty="0"/>
                        <a:t>/</a:t>
                      </a:r>
                      <a:r>
                        <a:rPr lang="fr-FR" sz="1200" dirty="0" err="1"/>
                        <a:t>rows</a:t>
                      </a:r>
                      <a:endParaRPr lang="fr-FR" sz="1200" dirty="0"/>
                    </a:p>
                    <a:p>
                      <a:pPr marL="285750" indent="-285750">
                        <a:buFontTx/>
                        <a:buChar char="-"/>
                      </a:pPr>
                      <a:r>
                        <a:rPr lang="en-US" sz="1200" kern="1200" dirty="0">
                          <a:solidFill>
                            <a:schemeClr val="dk1"/>
                          </a:solidFill>
                          <a:latin typeface="+mn-lt"/>
                          <a:ea typeface="+mn-ea"/>
                          <a:cs typeface="+mn-cs"/>
                        </a:rPr>
                        <a:t>_PARTITIONTIME </a:t>
                      </a:r>
                      <a:r>
                        <a:rPr lang="fr-FR" sz="1200" dirty="0"/>
                        <a:t>as pt + clustering</a:t>
                      </a:r>
                    </a:p>
                    <a:p>
                      <a:pPr marL="285750" indent="-285750">
                        <a:buFontTx/>
                        <a:buChar char="-"/>
                      </a:pPr>
                      <a:r>
                        <a:rPr lang="en-US" sz="1200" dirty="0"/>
                        <a:t>Exporting/importing/copying data is free (not for streaming)</a:t>
                      </a:r>
                      <a:endParaRPr lang="fr-FR" sz="1200" dirty="0"/>
                    </a:p>
                  </a:txBody>
                  <a:tcPr marL="9525" marR="180000" marT="9525" marB="0" anchor="ctr">
                    <a:solidFill>
                      <a:schemeClr val="accent2">
                        <a:lumMod val="60000"/>
                        <a:lumOff val="40000"/>
                      </a:schemeClr>
                    </a:solidFill>
                  </a:tcPr>
                </a:tc>
                <a:tc>
                  <a:txBody>
                    <a:bodyPr/>
                    <a:lstStyle/>
                    <a:p>
                      <a:pPr marL="0" indent="0" algn="l" defTabSz="914400" rtl="0" eaLnBrk="1" fontAlgn="b" latinLnBrk="0" hangingPunct="1">
                        <a:buFontTx/>
                        <a:buNone/>
                      </a:pPr>
                      <a:r>
                        <a:rPr lang="fr-FR" sz="1200" b="0" kern="1200" dirty="0">
                          <a:solidFill>
                            <a:schemeClr val="tx1"/>
                          </a:solidFill>
                          <a:latin typeface="+mn-lt"/>
                          <a:ea typeface="+mn-ea"/>
                          <a:cs typeface="+mn-cs"/>
                        </a:rPr>
                        <a:t>- Analytics/</a:t>
                      </a:r>
                      <a:r>
                        <a:rPr lang="fr-FR" sz="1200" b="1" kern="1200" dirty="0">
                          <a:solidFill>
                            <a:schemeClr val="tx1"/>
                          </a:solidFill>
                          <a:latin typeface="+mn-lt"/>
                          <a:ea typeface="+mn-ea"/>
                          <a:cs typeface="+mn-cs"/>
                        </a:rPr>
                        <a:t>DWH</a:t>
                      </a:r>
                      <a:r>
                        <a:rPr lang="fr-FR" sz="1200" b="0" kern="1200" dirty="0">
                          <a:solidFill>
                            <a:schemeClr val="tx1"/>
                          </a:solidFill>
                          <a:latin typeface="+mn-lt"/>
                          <a:ea typeface="+mn-ea"/>
                          <a:cs typeface="+mn-cs"/>
                        </a:rPr>
                        <a:t> (OLAP DB)</a:t>
                      </a:r>
                    </a:p>
                  </a:txBody>
                  <a:tcPr marL="9525" marR="180000" marT="9525" marB="0" anchor="ctr">
                    <a:solidFill>
                      <a:schemeClr val="accent2">
                        <a:lumMod val="60000"/>
                        <a:lumOff val="40000"/>
                      </a:schemeClr>
                    </a:solidFill>
                  </a:tcPr>
                </a:tc>
                <a:tc>
                  <a:txBody>
                    <a:bodyPr/>
                    <a:lstStyle/>
                    <a:p>
                      <a:pPr marL="0" indent="0" algn="l" defTabSz="914400" rtl="0" eaLnBrk="1" fontAlgn="b" latinLnBrk="0" hangingPunct="1">
                        <a:buFontTx/>
                        <a:buNone/>
                      </a:pPr>
                      <a:r>
                        <a:rPr lang="fr-FR" sz="1200" b="1" dirty="0"/>
                        <a:t>Organizations, </a:t>
                      </a:r>
                      <a:r>
                        <a:rPr lang="fr-FR" sz="1200" b="1" dirty="0" err="1"/>
                        <a:t>projects</a:t>
                      </a:r>
                      <a:r>
                        <a:rPr lang="fr-FR" sz="1200" b="1" dirty="0"/>
                        <a:t>, and </a:t>
                      </a:r>
                      <a:r>
                        <a:rPr lang="fr-FR" sz="1200" b="1" dirty="0" err="1"/>
                        <a:t>datasets</a:t>
                      </a:r>
                      <a:endParaRPr lang="fr-FR" sz="1200" b="1" kern="1200" dirty="0">
                        <a:solidFill>
                          <a:schemeClr val="tx1"/>
                        </a:solidFill>
                        <a:latin typeface="+mn-lt"/>
                        <a:ea typeface="+mn-ea"/>
                        <a:cs typeface="+mn-cs"/>
                      </a:endParaRPr>
                    </a:p>
                  </a:txBody>
                  <a:tcPr marL="9525" marR="180000" marT="9525" marB="0" anchor="ctr">
                    <a:solidFill>
                      <a:schemeClr val="accent2">
                        <a:lumMod val="60000"/>
                        <a:lumOff val="40000"/>
                      </a:schemeClr>
                    </a:solidFill>
                  </a:tcPr>
                </a:tc>
                <a:extLst>
                  <a:ext uri="{0D108BD9-81ED-4DB2-BD59-A6C34878D82A}">
                    <a16:rowId xmlns:a16="http://schemas.microsoft.com/office/drawing/2014/main" val="3872426240"/>
                  </a:ext>
                </a:extLst>
              </a:tr>
            </a:tbl>
          </a:graphicData>
        </a:graphic>
      </p:graphicFrame>
      <p:graphicFrame>
        <p:nvGraphicFramePr>
          <p:cNvPr id="2" name="Tableau 1">
            <a:extLst>
              <a:ext uri="{FF2B5EF4-FFF2-40B4-BE49-F238E27FC236}">
                <a16:creationId xmlns:a16="http://schemas.microsoft.com/office/drawing/2014/main" id="{5172AEAB-A6EE-4395-A996-C2FA3C9B63D4}"/>
              </a:ext>
            </a:extLst>
          </p:cNvPr>
          <p:cNvGraphicFramePr>
            <a:graphicFrameLocks noGrp="1"/>
          </p:cNvGraphicFramePr>
          <p:nvPr>
            <p:extLst>
              <p:ext uri="{D42A27DB-BD31-4B8C-83A1-F6EECF244321}">
                <p14:modId xmlns:p14="http://schemas.microsoft.com/office/powerpoint/2010/main" val="2222635792"/>
              </p:ext>
            </p:extLst>
          </p:nvPr>
        </p:nvGraphicFramePr>
        <p:xfrm>
          <a:off x="0" y="22417"/>
          <a:ext cx="12192000" cy="370840"/>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1037259165"/>
                    </a:ext>
                  </a:extLst>
                </a:gridCol>
              </a:tblGrid>
              <a:tr h="370840">
                <a:tc>
                  <a:txBody>
                    <a:bodyPr/>
                    <a:lstStyle/>
                    <a:p>
                      <a:pPr algn="ctr"/>
                      <a:r>
                        <a:rPr lang="fr-FR" sz="1600" dirty="0"/>
                        <a:t>Storage and </a:t>
                      </a:r>
                      <a:r>
                        <a:rPr lang="fr-FR" sz="1600" dirty="0" err="1"/>
                        <a:t>databases</a:t>
                      </a:r>
                      <a:endParaRPr lang="en-US" sz="1600" dirty="0"/>
                    </a:p>
                  </a:txBody>
                  <a:tcPr/>
                </a:tc>
                <a:extLst>
                  <a:ext uri="{0D108BD9-81ED-4DB2-BD59-A6C34878D82A}">
                    <a16:rowId xmlns:a16="http://schemas.microsoft.com/office/drawing/2014/main" val="316642045"/>
                  </a:ext>
                </a:extLst>
              </a:tr>
            </a:tbl>
          </a:graphicData>
        </a:graphic>
      </p:graphicFrame>
    </p:spTree>
    <p:extLst>
      <p:ext uri="{BB962C8B-B14F-4D97-AF65-F5344CB8AC3E}">
        <p14:creationId xmlns:p14="http://schemas.microsoft.com/office/powerpoint/2010/main" val="26339412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34F67D0-9AB5-49FF-88ED-0C21ECA5594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47391" y="781620"/>
            <a:ext cx="6361110" cy="4530060"/>
          </a:xfrm>
          <a:prstGeom prst="rect">
            <a:avLst/>
          </a:prstGeom>
        </p:spPr>
      </p:pic>
      <p:sp>
        <p:nvSpPr>
          <p:cNvPr id="3" name="Rectangle 2">
            <a:extLst>
              <a:ext uri="{FF2B5EF4-FFF2-40B4-BE49-F238E27FC236}">
                <a16:creationId xmlns:a16="http://schemas.microsoft.com/office/drawing/2014/main" id="{2D5A3B9E-4875-45F4-A47B-AEBC5AA6EB61}"/>
              </a:ext>
            </a:extLst>
          </p:cNvPr>
          <p:cNvSpPr/>
          <p:nvPr/>
        </p:nvSpPr>
        <p:spPr>
          <a:xfrm>
            <a:off x="4354657" y="0"/>
            <a:ext cx="3025187" cy="461665"/>
          </a:xfrm>
          <a:prstGeom prst="rect">
            <a:avLst/>
          </a:prstGeom>
        </p:spPr>
        <p:txBody>
          <a:bodyPr wrap="none">
            <a:spAutoFit/>
          </a:bodyPr>
          <a:lstStyle/>
          <a:p>
            <a:r>
              <a:rPr lang="en-US" sz="2400" b="1" dirty="0">
                <a:latin typeface="Roboto"/>
              </a:rPr>
              <a:t>Message Life Cycle</a:t>
            </a:r>
            <a:endParaRPr lang="fr-FR" sz="2400" dirty="0"/>
          </a:p>
        </p:txBody>
      </p:sp>
      <p:graphicFrame>
        <p:nvGraphicFramePr>
          <p:cNvPr id="5" name="Tableau 4">
            <a:extLst>
              <a:ext uri="{FF2B5EF4-FFF2-40B4-BE49-F238E27FC236}">
                <a16:creationId xmlns:a16="http://schemas.microsoft.com/office/drawing/2014/main" id="{E9E1760F-8985-4BCC-853E-4F892C870D79}"/>
              </a:ext>
            </a:extLst>
          </p:cNvPr>
          <p:cNvGraphicFramePr>
            <a:graphicFrameLocks noGrp="1"/>
          </p:cNvGraphicFramePr>
          <p:nvPr>
            <p:extLst>
              <p:ext uri="{D42A27DB-BD31-4B8C-83A1-F6EECF244321}">
                <p14:modId xmlns:p14="http://schemas.microsoft.com/office/powerpoint/2010/main" val="1478000035"/>
              </p:ext>
            </p:extLst>
          </p:nvPr>
        </p:nvGraphicFramePr>
        <p:xfrm>
          <a:off x="6700603" y="1017471"/>
          <a:ext cx="5071671" cy="4823058"/>
        </p:xfrm>
        <a:graphic>
          <a:graphicData uri="http://schemas.openxmlformats.org/drawingml/2006/table">
            <a:tbl>
              <a:tblPr firstRow="1" bandRow="1">
                <a:tableStyleId>{5C22544A-7EE6-4342-B048-85BDC9FD1C3A}</a:tableStyleId>
              </a:tblPr>
              <a:tblGrid>
                <a:gridCol w="657341">
                  <a:extLst>
                    <a:ext uri="{9D8B030D-6E8A-4147-A177-3AD203B41FA5}">
                      <a16:colId xmlns:a16="http://schemas.microsoft.com/office/drawing/2014/main" val="805291507"/>
                    </a:ext>
                  </a:extLst>
                </a:gridCol>
                <a:gridCol w="4414330">
                  <a:extLst>
                    <a:ext uri="{9D8B030D-6E8A-4147-A177-3AD203B41FA5}">
                      <a16:colId xmlns:a16="http://schemas.microsoft.com/office/drawing/2014/main" val="1366703442"/>
                    </a:ext>
                  </a:extLst>
                </a:gridCol>
              </a:tblGrid>
              <a:tr h="258519">
                <a:tc>
                  <a:txBody>
                    <a:bodyPr/>
                    <a:lstStyle/>
                    <a:p>
                      <a:r>
                        <a:rPr lang="fr-FR" dirty="0" err="1"/>
                        <a:t>Step</a:t>
                      </a:r>
                      <a:endParaRPr lang="fr-FR" dirty="0"/>
                    </a:p>
                  </a:txBody>
                  <a:tcPr/>
                </a:tc>
                <a:tc>
                  <a:txBody>
                    <a:bodyPr/>
                    <a:lstStyle/>
                    <a:p>
                      <a:r>
                        <a:rPr lang="fr-FR" dirty="0"/>
                        <a:t>Description</a:t>
                      </a:r>
                    </a:p>
                  </a:txBody>
                  <a:tcPr/>
                </a:tc>
                <a:extLst>
                  <a:ext uri="{0D108BD9-81ED-4DB2-BD59-A6C34878D82A}">
                    <a16:rowId xmlns:a16="http://schemas.microsoft.com/office/drawing/2014/main" val="3005674058"/>
                  </a:ext>
                </a:extLst>
              </a:tr>
              <a:tr h="818642">
                <a:tc>
                  <a:txBody>
                    <a:bodyPr/>
                    <a:lstStyle/>
                    <a:p>
                      <a:pPr algn="ctr"/>
                      <a:r>
                        <a:rPr lang="fr-FR" sz="1400" dirty="0"/>
                        <a:t>1</a:t>
                      </a:r>
                    </a:p>
                  </a:txBody>
                  <a:tcPr/>
                </a:tc>
                <a:tc>
                  <a:txBody>
                    <a:bodyPr/>
                    <a:lstStyle/>
                    <a:p>
                      <a:r>
                        <a:rPr lang="fr-FR" sz="1400" dirty="0"/>
                        <a:t>A </a:t>
                      </a:r>
                      <a:r>
                        <a:rPr lang="fr-FR" sz="1400" dirty="0" err="1"/>
                        <a:t>publisher</a:t>
                      </a:r>
                      <a:r>
                        <a:rPr lang="fr-FR" sz="1400" dirty="0"/>
                        <a:t> application </a:t>
                      </a:r>
                      <a:r>
                        <a:rPr lang="fr-FR" sz="1400" dirty="0" err="1"/>
                        <a:t>creates</a:t>
                      </a:r>
                      <a:r>
                        <a:rPr lang="fr-FR" sz="1400" dirty="0"/>
                        <a:t> a topic in PUB/SUB and </a:t>
                      </a:r>
                      <a:r>
                        <a:rPr lang="fr-FR" sz="1400" dirty="0" err="1"/>
                        <a:t>sends</a:t>
                      </a:r>
                      <a:r>
                        <a:rPr lang="fr-FR" sz="1400" dirty="0"/>
                        <a:t> messages to the topic. </a:t>
                      </a:r>
                    </a:p>
                    <a:p>
                      <a:endParaRPr lang="fr-FR" sz="1400" dirty="0"/>
                    </a:p>
                    <a:p>
                      <a:r>
                        <a:rPr lang="fr-FR" sz="1400" dirty="0"/>
                        <a:t>A message </a:t>
                      </a:r>
                      <a:r>
                        <a:rPr lang="fr-FR" sz="1400" dirty="0" err="1"/>
                        <a:t>contains</a:t>
                      </a:r>
                      <a:r>
                        <a:rPr lang="fr-FR" sz="1400" dirty="0"/>
                        <a:t> a </a:t>
                      </a:r>
                      <a:r>
                        <a:rPr lang="fr-FR" sz="1400" dirty="0" err="1"/>
                        <a:t>payload</a:t>
                      </a:r>
                      <a:r>
                        <a:rPr lang="fr-FR" sz="1400" dirty="0"/>
                        <a:t> (message body) and </a:t>
                      </a:r>
                      <a:r>
                        <a:rPr lang="fr-FR" sz="1400" dirty="0" err="1"/>
                        <a:t>optional</a:t>
                      </a:r>
                      <a:r>
                        <a:rPr lang="fr-FR" sz="1400" dirty="0"/>
                        <a:t> </a:t>
                      </a:r>
                      <a:r>
                        <a:rPr lang="fr-FR" sz="1400" dirty="0" err="1"/>
                        <a:t>attributes</a:t>
                      </a:r>
                      <a:r>
                        <a:rPr lang="fr-FR" sz="1400" dirty="0"/>
                        <a:t> </a:t>
                      </a:r>
                      <a:r>
                        <a:rPr lang="fr-FR" sz="1400" dirty="0" err="1"/>
                        <a:t>that</a:t>
                      </a:r>
                      <a:r>
                        <a:rPr lang="fr-FR" sz="1400" dirty="0"/>
                        <a:t> </a:t>
                      </a:r>
                      <a:r>
                        <a:rPr lang="fr-FR" sz="1400" dirty="0" err="1"/>
                        <a:t>describe</a:t>
                      </a:r>
                      <a:r>
                        <a:rPr lang="fr-FR" sz="1400" dirty="0"/>
                        <a:t> the </a:t>
                      </a:r>
                      <a:r>
                        <a:rPr lang="fr-FR" sz="1400" dirty="0" err="1"/>
                        <a:t>payload</a:t>
                      </a:r>
                      <a:r>
                        <a:rPr lang="fr-FR" sz="1400" dirty="0"/>
                        <a:t> content.</a:t>
                      </a:r>
                    </a:p>
                  </a:txBody>
                  <a:tcPr/>
                </a:tc>
                <a:extLst>
                  <a:ext uri="{0D108BD9-81ED-4DB2-BD59-A6C34878D82A}">
                    <a16:rowId xmlns:a16="http://schemas.microsoft.com/office/drawing/2014/main" val="3188485081"/>
                  </a:ext>
                </a:extLst>
              </a:tr>
              <a:tr h="597969">
                <a:tc>
                  <a:txBody>
                    <a:bodyPr/>
                    <a:lstStyle/>
                    <a:p>
                      <a:pPr algn="ctr"/>
                      <a:r>
                        <a:rPr lang="fr-FR" sz="1400" dirty="0"/>
                        <a:t>2</a:t>
                      </a:r>
                    </a:p>
                  </a:txBody>
                  <a:tcPr/>
                </a:tc>
                <a:tc>
                  <a:txBody>
                    <a:bodyPr/>
                    <a:lstStyle/>
                    <a:p>
                      <a:r>
                        <a:rPr lang="fr-FR" sz="1400" dirty="0"/>
                        <a:t>Messages are </a:t>
                      </a:r>
                      <a:r>
                        <a:rPr lang="fr-FR" sz="1400" dirty="0" err="1"/>
                        <a:t>persisted</a:t>
                      </a:r>
                      <a:r>
                        <a:rPr lang="fr-FR" sz="1400" dirty="0"/>
                        <a:t> in a message store </a:t>
                      </a:r>
                      <a:r>
                        <a:rPr lang="fr-FR" sz="1400" dirty="0" err="1"/>
                        <a:t>until</a:t>
                      </a:r>
                      <a:r>
                        <a:rPr lang="fr-FR" sz="1400" dirty="0"/>
                        <a:t> </a:t>
                      </a:r>
                      <a:r>
                        <a:rPr lang="fr-FR" sz="1400" dirty="0" err="1"/>
                        <a:t>they</a:t>
                      </a:r>
                      <a:r>
                        <a:rPr lang="fr-FR" sz="1400" dirty="0"/>
                        <a:t> are </a:t>
                      </a:r>
                      <a:r>
                        <a:rPr lang="fr-FR" sz="1400" dirty="0" err="1"/>
                        <a:t>delivered</a:t>
                      </a:r>
                      <a:r>
                        <a:rPr lang="fr-FR" sz="1400" dirty="0"/>
                        <a:t> and </a:t>
                      </a:r>
                      <a:r>
                        <a:rPr lang="fr-FR" sz="1400" dirty="0" err="1"/>
                        <a:t>acknowledged</a:t>
                      </a:r>
                      <a:r>
                        <a:rPr lang="fr-FR" sz="1400" dirty="0"/>
                        <a:t> by </a:t>
                      </a:r>
                      <a:r>
                        <a:rPr lang="fr-FR" sz="1400" dirty="0" err="1"/>
                        <a:t>subscribers</a:t>
                      </a:r>
                      <a:r>
                        <a:rPr lang="fr-FR" sz="1400" dirty="0"/>
                        <a:t>.</a:t>
                      </a:r>
                    </a:p>
                  </a:txBody>
                  <a:tcPr/>
                </a:tc>
                <a:extLst>
                  <a:ext uri="{0D108BD9-81ED-4DB2-BD59-A6C34878D82A}">
                    <a16:rowId xmlns:a16="http://schemas.microsoft.com/office/drawing/2014/main" val="969679365"/>
                  </a:ext>
                </a:extLst>
              </a:tr>
              <a:tr h="969444">
                <a:tc>
                  <a:txBody>
                    <a:bodyPr/>
                    <a:lstStyle/>
                    <a:p>
                      <a:pPr algn="ctr"/>
                      <a:r>
                        <a:rPr lang="fr-FR" sz="1400" dirty="0"/>
                        <a:t>3</a:t>
                      </a:r>
                    </a:p>
                  </a:txBody>
                  <a:tcPr/>
                </a:tc>
                <a:tc>
                  <a:txBody>
                    <a:bodyPr/>
                    <a:lstStyle/>
                    <a:p>
                      <a:r>
                        <a:rPr lang="fr-FR" sz="1400" dirty="0"/>
                        <a:t>The PUB/SUB service </a:t>
                      </a:r>
                      <a:r>
                        <a:rPr lang="fr-FR" sz="1400" dirty="0" err="1"/>
                        <a:t>forwards</a:t>
                      </a:r>
                      <a:r>
                        <a:rPr lang="fr-FR" sz="1400" dirty="0"/>
                        <a:t> messages </a:t>
                      </a:r>
                      <a:r>
                        <a:rPr lang="fr-FR" sz="1400" dirty="0" err="1"/>
                        <a:t>from</a:t>
                      </a:r>
                      <a:r>
                        <a:rPr lang="fr-FR" sz="1400" dirty="0"/>
                        <a:t> a topic to all of </a:t>
                      </a:r>
                      <a:r>
                        <a:rPr lang="fr-FR" sz="1400" dirty="0" err="1"/>
                        <a:t>its</a:t>
                      </a:r>
                      <a:r>
                        <a:rPr lang="fr-FR" sz="1400" dirty="0"/>
                        <a:t> </a:t>
                      </a:r>
                      <a:r>
                        <a:rPr lang="fr-FR" sz="1400" dirty="0" err="1"/>
                        <a:t>subscriptions</a:t>
                      </a:r>
                      <a:r>
                        <a:rPr lang="fr-FR" sz="1400" dirty="0"/>
                        <a:t>, </a:t>
                      </a:r>
                      <a:r>
                        <a:rPr lang="fr-FR" sz="1400" dirty="0" err="1"/>
                        <a:t>individually</a:t>
                      </a:r>
                      <a:r>
                        <a:rPr lang="fr-FR" sz="1400" dirty="0"/>
                        <a:t>.</a:t>
                      </a:r>
                    </a:p>
                    <a:p>
                      <a:endParaRPr lang="fr-FR" sz="1400" dirty="0"/>
                    </a:p>
                    <a:p>
                      <a:r>
                        <a:rPr lang="fr-FR" sz="1400" dirty="0" err="1"/>
                        <a:t>Each</a:t>
                      </a:r>
                      <a:r>
                        <a:rPr lang="fr-FR" sz="1400" dirty="0"/>
                        <a:t> </a:t>
                      </a:r>
                      <a:r>
                        <a:rPr lang="fr-FR" sz="1400" dirty="0" err="1"/>
                        <a:t>subscription</a:t>
                      </a:r>
                      <a:r>
                        <a:rPr lang="fr-FR" sz="1400" dirty="0"/>
                        <a:t> </a:t>
                      </a:r>
                      <a:r>
                        <a:rPr lang="fr-FR" sz="1400" dirty="0" err="1"/>
                        <a:t>receives</a:t>
                      </a:r>
                      <a:r>
                        <a:rPr lang="fr-FR" sz="1400" dirty="0"/>
                        <a:t> messages </a:t>
                      </a:r>
                      <a:r>
                        <a:rPr lang="fr-FR" sz="1400" dirty="0" err="1"/>
                        <a:t>either</a:t>
                      </a:r>
                      <a:r>
                        <a:rPr lang="fr-FR" sz="1400" dirty="0"/>
                        <a:t> by PUB/SUB pushing </a:t>
                      </a:r>
                      <a:r>
                        <a:rPr lang="fr-FR" sz="1400" dirty="0" err="1"/>
                        <a:t>them</a:t>
                      </a:r>
                      <a:r>
                        <a:rPr lang="fr-FR" sz="1400" dirty="0"/>
                        <a:t> to the </a:t>
                      </a:r>
                      <a:r>
                        <a:rPr lang="fr-FR" sz="1400" dirty="0" err="1"/>
                        <a:t>subscriber’s</a:t>
                      </a:r>
                      <a:r>
                        <a:rPr lang="fr-FR" sz="1400" dirty="0"/>
                        <a:t> </a:t>
                      </a:r>
                      <a:r>
                        <a:rPr lang="fr-FR" sz="1400" dirty="0" err="1"/>
                        <a:t>chosen</a:t>
                      </a:r>
                      <a:r>
                        <a:rPr lang="fr-FR" sz="1400" dirty="0"/>
                        <a:t> </a:t>
                      </a:r>
                      <a:r>
                        <a:rPr lang="fr-FR" sz="1400" dirty="0" err="1"/>
                        <a:t>endpoint</a:t>
                      </a:r>
                      <a:r>
                        <a:rPr lang="fr-FR" sz="1400" dirty="0"/>
                        <a:t>, or by the </a:t>
                      </a:r>
                      <a:r>
                        <a:rPr lang="fr-FR" sz="1400" dirty="0" err="1"/>
                        <a:t>subscriber</a:t>
                      </a:r>
                      <a:r>
                        <a:rPr lang="fr-FR" sz="1400" dirty="0"/>
                        <a:t> </a:t>
                      </a:r>
                      <a:r>
                        <a:rPr lang="fr-FR" sz="1400" dirty="0" err="1"/>
                        <a:t>pulling</a:t>
                      </a:r>
                      <a:r>
                        <a:rPr lang="fr-FR" sz="1400" dirty="0"/>
                        <a:t> </a:t>
                      </a:r>
                      <a:r>
                        <a:rPr lang="fr-FR" sz="1400" dirty="0" err="1"/>
                        <a:t>them</a:t>
                      </a:r>
                      <a:r>
                        <a:rPr lang="fr-FR" sz="1400" dirty="0"/>
                        <a:t> </a:t>
                      </a:r>
                      <a:r>
                        <a:rPr lang="fr-FR" sz="1400" dirty="0" err="1"/>
                        <a:t>from</a:t>
                      </a:r>
                      <a:r>
                        <a:rPr lang="fr-FR" sz="1400" dirty="0"/>
                        <a:t> the service.</a:t>
                      </a:r>
                    </a:p>
                  </a:txBody>
                  <a:tcPr/>
                </a:tc>
                <a:extLst>
                  <a:ext uri="{0D108BD9-81ED-4DB2-BD59-A6C34878D82A}">
                    <a16:rowId xmlns:a16="http://schemas.microsoft.com/office/drawing/2014/main" val="3287187932"/>
                  </a:ext>
                </a:extLst>
              </a:tr>
              <a:tr h="597969">
                <a:tc>
                  <a:txBody>
                    <a:bodyPr/>
                    <a:lstStyle/>
                    <a:p>
                      <a:pPr algn="ctr"/>
                      <a:r>
                        <a:rPr lang="fr-FR" sz="1400" dirty="0"/>
                        <a:t>4</a:t>
                      </a:r>
                    </a:p>
                  </a:txBody>
                  <a:tcPr/>
                </a:tc>
                <a:tc>
                  <a:txBody>
                    <a:bodyPr/>
                    <a:lstStyle/>
                    <a:p>
                      <a:r>
                        <a:rPr lang="fr-FR" sz="1400" dirty="0"/>
                        <a:t>The </a:t>
                      </a:r>
                      <a:r>
                        <a:rPr lang="fr-FR" sz="1400" dirty="0" err="1"/>
                        <a:t>subscriber</a:t>
                      </a:r>
                      <a:r>
                        <a:rPr lang="fr-FR" sz="1400" dirty="0"/>
                        <a:t> </a:t>
                      </a:r>
                      <a:r>
                        <a:rPr lang="fr-FR" sz="1400" dirty="0" err="1"/>
                        <a:t>receives</a:t>
                      </a:r>
                      <a:r>
                        <a:rPr lang="fr-FR" sz="1400" dirty="0"/>
                        <a:t> </a:t>
                      </a:r>
                      <a:r>
                        <a:rPr lang="fr-FR" sz="1400" dirty="0" err="1"/>
                        <a:t>pending</a:t>
                      </a:r>
                      <a:r>
                        <a:rPr lang="fr-FR" sz="1400" dirty="0"/>
                        <a:t> messages </a:t>
                      </a:r>
                      <a:r>
                        <a:rPr lang="fr-FR" sz="1400" dirty="0" err="1"/>
                        <a:t>from</a:t>
                      </a:r>
                      <a:r>
                        <a:rPr lang="fr-FR" sz="1400" dirty="0"/>
                        <a:t> </a:t>
                      </a:r>
                      <a:r>
                        <a:rPr lang="fr-FR" sz="1400" dirty="0" err="1"/>
                        <a:t>its</a:t>
                      </a:r>
                      <a:r>
                        <a:rPr lang="fr-FR" sz="1400" dirty="0"/>
                        <a:t> </a:t>
                      </a:r>
                      <a:r>
                        <a:rPr lang="fr-FR" sz="1400" dirty="0" err="1"/>
                        <a:t>subscription</a:t>
                      </a:r>
                      <a:r>
                        <a:rPr lang="fr-FR" sz="1400" dirty="0"/>
                        <a:t> and </a:t>
                      </a:r>
                      <a:r>
                        <a:rPr lang="fr-FR" sz="1400" dirty="0" err="1"/>
                        <a:t>acknowledges</a:t>
                      </a:r>
                      <a:r>
                        <a:rPr lang="fr-FR" sz="1400" dirty="0"/>
                        <a:t> </a:t>
                      </a:r>
                      <a:r>
                        <a:rPr lang="fr-FR" sz="1400" dirty="0" err="1"/>
                        <a:t>each</a:t>
                      </a:r>
                      <a:r>
                        <a:rPr lang="fr-FR" sz="1400" dirty="0"/>
                        <a:t> one to the PUB/SUB service.</a:t>
                      </a:r>
                    </a:p>
                  </a:txBody>
                  <a:tcPr/>
                </a:tc>
                <a:extLst>
                  <a:ext uri="{0D108BD9-81ED-4DB2-BD59-A6C34878D82A}">
                    <a16:rowId xmlns:a16="http://schemas.microsoft.com/office/drawing/2014/main" val="1676820546"/>
                  </a:ext>
                </a:extLst>
              </a:tr>
              <a:tr h="597969">
                <a:tc>
                  <a:txBody>
                    <a:bodyPr/>
                    <a:lstStyle/>
                    <a:p>
                      <a:pPr algn="ctr"/>
                      <a:r>
                        <a:rPr lang="fr-FR" sz="1400" dirty="0"/>
                        <a:t>5</a:t>
                      </a:r>
                    </a:p>
                  </a:txBody>
                  <a:tcPr/>
                </a:tc>
                <a:tc>
                  <a:txBody>
                    <a:bodyPr/>
                    <a:lstStyle/>
                    <a:p>
                      <a:r>
                        <a:rPr lang="fr-FR" sz="1400" dirty="0" err="1"/>
                        <a:t>When</a:t>
                      </a:r>
                      <a:r>
                        <a:rPr lang="fr-FR" sz="1400" dirty="0"/>
                        <a:t> a message </a:t>
                      </a:r>
                      <a:r>
                        <a:rPr lang="fr-FR" sz="1400" dirty="0" err="1"/>
                        <a:t>is</a:t>
                      </a:r>
                      <a:r>
                        <a:rPr lang="fr-FR" sz="1400" dirty="0"/>
                        <a:t> </a:t>
                      </a:r>
                      <a:r>
                        <a:rPr lang="fr-FR" sz="1400" dirty="0" err="1"/>
                        <a:t>asknowledged</a:t>
                      </a:r>
                      <a:r>
                        <a:rPr lang="fr-FR" sz="1400" dirty="0"/>
                        <a:t> by the </a:t>
                      </a:r>
                      <a:r>
                        <a:rPr lang="fr-FR" sz="1400" dirty="0" err="1"/>
                        <a:t>subscriber</a:t>
                      </a:r>
                      <a:r>
                        <a:rPr lang="fr-FR" sz="1400" dirty="0"/>
                        <a:t>, </a:t>
                      </a:r>
                      <a:r>
                        <a:rPr lang="fr-FR" sz="1400" dirty="0" err="1"/>
                        <a:t>it</a:t>
                      </a:r>
                      <a:r>
                        <a:rPr lang="fr-FR" sz="1400" dirty="0"/>
                        <a:t> </a:t>
                      </a:r>
                      <a:r>
                        <a:rPr lang="fr-FR" sz="1400" dirty="0" err="1"/>
                        <a:t>is</a:t>
                      </a:r>
                      <a:r>
                        <a:rPr lang="fr-FR" sz="1400" dirty="0"/>
                        <a:t> </a:t>
                      </a:r>
                      <a:r>
                        <a:rPr lang="fr-FR" sz="1400" dirty="0" err="1"/>
                        <a:t>removed</a:t>
                      </a:r>
                      <a:r>
                        <a:rPr lang="fr-FR" sz="1400" dirty="0"/>
                        <a:t> </a:t>
                      </a:r>
                      <a:r>
                        <a:rPr lang="fr-FR" sz="1400" dirty="0" err="1"/>
                        <a:t>from</a:t>
                      </a:r>
                      <a:r>
                        <a:rPr lang="fr-FR" sz="1400" dirty="0"/>
                        <a:t> the </a:t>
                      </a:r>
                      <a:r>
                        <a:rPr lang="fr-FR" sz="1400" dirty="0" err="1"/>
                        <a:t>subscription’s</a:t>
                      </a:r>
                      <a:r>
                        <a:rPr lang="fr-FR" sz="1400" dirty="0"/>
                        <a:t> queue of messages.</a:t>
                      </a:r>
                    </a:p>
                  </a:txBody>
                  <a:tcPr/>
                </a:tc>
                <a:extLst>
                  <a:ext uri="{0D108BD9-81ED-4DB2-BD59-A6C34878D82A}">
                    <a16:rowId xmlns:a16="http://schemas.microsoft.com/office/drawing/2014/main" val="2171024537"/>
                  </a:ext>
                </a:extLst>
              </a:tr>
            </a:tbl>
          </a:graphicData>
        </a:graphic>
      </p:graphicFrame>
    </p:spTree>
    <p:extLst>
      <p:ext uri="{BB962C8B-B14F-4D97-AF65-F5344CB8AC3E}">
        <p14:creationId xmlns:p14="http://schemas.microsoft.com/office/powerpoint/2010/main" val="22087364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ZoneTexte 1">
            <a:extLst>
              <a:ext uri="{FF2B5EF4-FFF2-40B4-BE49-F238E27FC236}">
                <a16:creationId xmlns:a16="http://schemas.microsoft.com/office/drawing/2014/main" id="{8F7C6CBF-9072-4043-8FA0-220550D0D9F9}"/>
              </a:ext>
            </a:extLst>
          </p:cNvPr>
          <p:cNvSpPr txBox="1"/>
          <p:nvPr/>
        </p:nvSpPr>
        <p:spPr>
          <a:xfrm>
            <a:off x="3045368" y="2043663"/>
            <a:ext cx="6105194" cy="203105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kern="1200" dirty="0">
                <a:solidFill>
                  <a:srgbClr val="FFFFFF"/>
                </a:solidFill>
                <a:latin typeface="+mj-lt"/>
                <a:ea typeface="+mj-ea"/>
                <a:cs typeface="+mj-cs"/>
              </a:rPr>
              <a:t>Cloud Dataflow</a:t>
            </a:r>
          </a:p>
        </p:txBody>
      </p:sp>
    </p:spTree>
    <p:extLst>
      <p:ext uri="{BB962C8B-B14F-4D97-AF65-F5344CB8AC3E}">
        <p14:creationId xmlns:p14="http://schemas.microsoft.com/office/powerpoint/2010/main" val="38272282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a:extLst>
              <a:ext uri="{FF2B5EF4-FFF2-40B4-BE49-F238E27FC236}">
                <a16:creationId xmlns:a16="http://schemas.microsoft.com/office/drawing/2014/main" id="{04CCD2A5-DF74-4988-A3C7-5414028FBF56}"/>
              </a:ext>
            </a:extLst>
          </p:cNvPr>
          <p:cNvGraphicFramePr>
            <a:graphicFrameLocks noGrp="1"/>
          </p:cNvGraphicFramePr>
          <p:nvPr>
            <p:extLst>
              <p:ext uri="{D42A27DB-BD31-4B8C-83A1-F6EECF244321}">
                <p14:modId xmlns:p14="http://schemas.microsoft.com/office/powerpoint/2010/main" val="253074421"/>
              </p:ext>
            </p:extLst>
          </p:nvPr>
        </p:nvGraphicFramePr>
        <p:xfrm>
          <a:off x="0" y="0"/>
          <a:ext cx="12217167" cy="7035259"/>
        </p:xfrm>
        <a:graphic>
          <a:graphicData uri="http://schemas.openxmlformats.org/drawingml/2006/table">
            <a:tbl>
              <a:tblPr firstRow="1" bandRow="1">
                <a:tableStyleId>{5C22544A-7EE6-4342-B048-85BDC9FD1C3A}</a:tableStyleId>
              </a:tblPr>
              <a:tblGrid>
                <a:gridCol w="2283458">
                  <a:extLst>
                    <a:ext uri="{9D8B030D-6E8A-4147-A177-3AD203B41FA5}">
                      <a16:colId xmlns:a16="http://schemas.microsoft.com/office/drawing/2014/main" val="836154809"/>
                    </a:ext>
                  </a:extLst>
                </a:gridCol>
                <a:gridCol w="9933709">
                  <a:extLst>
                    <a:ext uri="{9D8B030D-6E8A-4147-A177-3AD203B41FA5}">
                      <a16:colId xmlns:a16="http://schemas.microsoft.com/office/drawing/2014/main" val="1178363446"/>
                    </a:ext>
                  </a:extLst>
                </a:gridCol>
              </a:tblGrid>
              <a:tr h="451579">
                <a:tc>
                  <a:txBody>
                    <a:bodyPr/>
                    <a:lstStyle/>
                    <a:p>
                      <a:pPr algn="ctr"/>
                      <a:r>
                        <a:rPr lang="fr-FR" dirty="0" err="1"/>
                        <a:t>Dataflow</a:t>
                      </a:r>
                      <a:endParaRPr lang="fr-FR" b="0" dirty="0">
                        <a:solidFill>
                          <a:schemeClr val="tx1"/>
                        </a:solidFill>
                      </a:endParaRPr>
                    </a:p>
                  </a:txBody>
                  <a:tcPr marT="0" marB="0"/>
                </a:tc>
                <a:tc>
                  <a:txBody>
                    <a:bodyPr/>
                    <a:lstStyle/>
                    <a:p>
                      <a:pPr marL="285750" indent="-285750">
                        <a:buFontTx/>
                        <a:buChar char="-"/>
                      </a:pPr>
                      <a:r>
                        <a:rPr lang="fr-FR" sz="1400" dirty="0" err="1"/>
                        <a:t>Regional</a:t>
                      </a:r>
                      <a:r>
                        <a:rPr lang="fr-FR" sz="1400" dirty="0"/>
                        <a:t> </a:t>
                      </a:r>
                      <a:r>
                        <a:rPr lang="fr-FR" sz="1400" dirty="0" err="1"/>
                        <a:t>based</a:t>
                      </a:r>
                      <a:r>
                        <a:rPr lang="fr-FR" sz="1400" dirty="0"/>
                        <a:t> - </a:t>
                      </a:r>
                      <a:r>
                        <a:rPr lang="fr-FR" sz="1400" dirty="0" err="1"/>
                        <a:t>Transform</a:t>
                      </a:r>
                      <a:r>
                        <a:rPr lang="fr-FR" sz="1400" dirty="0"/>
                        <a:t> data (</a:t>
                      </a:r>
                      <a:r>
                        <a:rPr lang="fr-FR" sz="1400" dirty="0" err="1"/>
                        <a:t>etl</a:t>
                      </a:r>
                      <a:r>
                        <a:rPr lang="fr-FR" sz="1400" dirty="0"/>
                        <a:t>) </a:t>
                      </a:r>
                    </a:p>
                    <a:p>
                      <a:pPr marL="285750" indent="-285750">
                        <a:buFontTx/>
                        <a:buChar char="-"/>
                      </a:pPr>
                      <a:r>
                        <a:rPr lang="fr-FR" sz="1400" dirty="0"/>
                        <a:t>Use a DAG (</a:t>
                      </a:r>
                      <a:r>
                        <a:rPr lang="fr-FR" sz="1400" dirty="0" err="1"/>
                        <a:t>Flink,Spark</a:t>
                      </a:r>
                      <a:r>
                        <a:rPr lang="fr-FR" sz="1400" dirty="0"/>
                        <a:t>, </a:t>
                      </a:r>
                      <a:r>
                        <a:rPr lang="fr-FR" sz="1400" dirty="0" err="1"/>
                        <a:t>Tensorflow</a:t>
                      </a:r>
                      <a:r>
                        <a:rPr lang="fr-FR" sz="1400" dirty="0"/>
                        <a:t>…) can cancel or drain(</a:t>
                      </a:r>
                      <a:r>
                        <a:rPr lang="fr-FR" sz="1400" dirty="0" err="1"/>
                        <a:t>gracefully</a:t>
                      </a:r>
                      <a:r>
                        <a:rPr lang="fr-FR" sz="1400" dirty="0"/>
                        <a:t>) a job</a:t>
                      </a:r>
                    </a:p>
                    <a:p>
                      <a:pPr marL="285750" indent="-285750">
                        <a:buFontTx/>
                        <a:buChar char="-"/>
                      </a:pPr>
                      <a:r>
                        <a:rPr lang="fr-FR" sz="1400" dirty="0" err="1"/>
                        <a:t>Based</a:t>
                      </a:r>
                      <a:r>
                        <a:rPr lang="fr-FR" sz="1400" dirty="0"/>
                        <a:t> on apache </a:t>
                      </a:r>
                      <a:r>
                        <a:rPr lang="fr-FR" sz="1400" dirty="0" err="1"/>
                        <a:t>beam</a:t>
                      </a:r>
                      <a:r>
                        <a:rPr lang="fr-FR" sz="1400" dirty="0"/>
                        <a:t> (1.x) google </a:t>
                      </a:r>
                      <a:r>
                        <a:rPr lang="fr-FR" sz="1400" dirty="0" err="1"/>
                        <a:t>created</a:t>
                      </a:r>
                      <a:r>
                        <a:rPr lang="fr-FR" sz="1400" dirty="0"/>
                        <a:t> </a:t>
                      </a:r>
                      <a:r>
                        <a:rPr lang="fr-FR" sz="1400" dirty="0" err="1"/>
                        <a:t>it</a:t>
                      </a:r>
                      <a:r>
                        <a:rPr lang="fr-FR" sz="1400" dirty="0"/>
                        <a:t> </a:t>
                      </a:r>
                      <a:r>
                        <a:rPr lang="fr-FR" sz="1400" dirty="0" err="1"/>
                        <a:t>before</a:t>
                      </a:r>
                      <a:r>
                        <a:rPr lang="fr-FR" sz="1400" dirty="0"/>
                        <a:t> </a:t>
                      </a:r>
                      <a:r>
                        <a:rPr lang="fr-FR" sz="1400" dirty="0" err="1"/>
                        <a:t>share</a:t>
                      </a:r>
                      <a:r>
                        <a:rPr lang="fr-FR" sz="1400" dirty="0"/>
                        <a:t> </a:t>
                      </a:r>
                      <a:r>
                        <a:rPr lang="fr-FR" sz="1400" dirty="0" err="1"/>
                        <a:t>it</a:t>
                      </a:r>
                      <a:r>
                        <a:rPr lang="fr-FR" sz="1400" dirty="0"/>
                        <a:t> to apache </a:t>
                      </a:r>
                      <a:r>
                        <a:rPr lang="fr-FR" sz="1400" dirty="0" err="1"/>
                        <a:t>fundation</a:t>
                      </a:r>
                      <a:r>
                        <a:rPr lang="fr-FR" sz="1400" dirty="0"/>
                        <a:t>.</a:t>
                      </a:r>
                      <a:endParaRPr lang="fr-FR" sz="1400" b="0" dirty="0">
                        <a:solidFill>
                          <a:schemeClr val="tx1"/>
                        </a:solidFill>
                        <a:latin typeface="+mn-lt"/>
                      </a:endParaRPr>
                    </a:p>
                  </a:txBody>
                  <a:tcPr/>
                </a:tc>
                <a:extLst>
                  <a:ext uri="{0D108BD9-81ED-4DB2-BD59-A6C34878D82A}">
                    <a16:rowId xmlns:a16="http://schemas.microsoft.com/office/drawing/2014/main" val="1852124023"/>
                  </a:ext>
                </a:extLst>
              </a:tr>
              <a:tr h="188158">
                <a:tc>
                  <a:txBody>
                    <a:bodyPr/>
                    <a:lstStyle/>
                    <a:p>
                      <a:pPr algn="ctr"/>
                      <a:r>
                        <a:rPr lang="fr-FR" sz="1400" dirty="0"/>
                        <a:t>Driver</a:t>
                      </a:r>
                      <a:endParaRPr lang="fr-FR" sz="1400" b="0" dirty="0">
                        <a:solidFill>
                          <a:schemeClr val="tx1"/>
                        </a:solidFill>
                      </a:endParaRPr>
                    </a:p>
                  </a:txBody>
                  <a:tcPr marT="0" marB="0"/>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kern="1200" dirty="0"/>
                        <a:t>Driver : This initialisation </a:t>
                      </a:r>
                      <a:r>
                        <a:rPr lang="fr-FR" sz="1400" kern="1200" dirty="0" err="1"/>
                        <a:t>defines</a:t>
                      </a:r>
                      <a:r>
                        <a:rPr lang="fr-FR" sz="1400" kern="1200" dirty="0"/>
                        <a:t> computation DAG (pipeline)</a:t>
                      </a:r>
                      <a:endParaRPr lang="fr-FR" sz="1400" b="0" kern="1200" dirty="0">
                        <a:solidFill>
                          <a:schemeClr val="tx1"/>
                        </a:solidFill>
                        <a:latin typeface="+mn-lt"/>
                        <a:ea typeface="+mn-ea"/>
                        <a:cs typeface="+mn-cs"/>
                      </a:endParaRPr>
                    </a:p>
                  </a:txBody>
                  <a:tcPr/>
                </a:tc>
                <a:extLst>
                  <a:ext uri="{0D108BD9-81ED-4DB2-BD59-A6C34878D82A}">
                    <a16:rowId xmlns:a16="http://schemas.microsoft.com/office/drawing/2014/main" val="1942734072"/>
                  </a:ext>
                </a:extLst>
              </a:tr>
              <a:tr h="715000">
                <a:tc>
                  <a:txBody>
                    <a:bodyPr/>
                    <a:lstStyle/>
                    <a:p>
                      <a:pPr algn="ctr"/>
                      <a:r>
                        <a:rPr lang="fr-FR" sz="1400" dirty="0"/>
                        <a:t>Pipeline</a:t>
                      </a:r>
                      <a:endParaRPr lang="fr-FR" sz="1400" dirty="0">
                        <a:solidFill>
                          <a:schemeClr val="tx1"/>
                        </a:solidFill>
                      </a:endParaRPr>
                    </a:p>
                  </a:txBody>
                  <a:tcPr marT="0" marB="0"/>
                </a:tc>
                <a:tc>
                  <a:txBody>
                    <a:bodyPr/>
                    <a:lstStyle/>
                    <a:p>
                      <a:pPr marL="285750" indent="-285750">
                        <a:buFontTx/>
                        <a:buChar char="-"/>
                      </a:pPr>
                      <a:r>
                        <a:rPr lang="fr-FR" sz="1400" kern="1200" dirty="0"/>
                        <a:t>Pipeline: Single </a:t>
                      </a:r>
                      <a:r>
                        <a:rPr lang="fr-FR" sz="1400" kern="1200" dirty="0" err="1"/>
                        <a:t>potentially</a:t>
                      </a:r>
                      <a:r>
                        <a:rPr lang="fr-FR" sz="1400" kern="1200" dirty="0"/>
                        <a:t> </a:t>
                      </a:r>
                      <a:r>
                        <a:rPr lang="fr-FR" sz="1400" kern="1200" dirty="0" err="1"/>
                        <a:t>repeatable</a:t>
                      </a:r>
                      <a:r>
                        <a:rPr lang="fr-FR" sz="1400" kern="1200" dirty="0"/>
                        <a:t> job, </a:t>
                      </a:r>
                      <a:r>
                        <a:rPr lang="fr-FR" sz="1400" kern="1200" dirty="0" err="1"/>
                        <a:t>from</a:t>
                      </a:r>
                      <a:r>
                        <a:rPr lang="fr-FR" sz="1400" kern="1200" dirty="0"/>
                        <a:t> start to finish, in </a:t>
                      </a:r>
                      <a:r>
                        <a:rPr lang="fr-FR" sz="1400" kern="1200" dirty="0" err="1"/>
                        <a:t>Dataflow</a:t>
                      </a:r>
                      <a:endParaRPr lang="fr-FR" sz="1400" kern="1200" dirty="0"/>
                    </a:p>
                    <a:p>
                      <a:pPr marL="285750" indent="-285750">
                        <a:buFontTx/>
                        <a:buChar char="-"/>
                      </a:pPr>
                      <a:r>
                        <a:rPr lang="fr-FR" sz="1400" kern="1200" dirty="0" err="1"/>
                        <a:t>Encapsulates</a:t>
                      </a:r>
                      <a:r>
                        <a:rPr lang="fr-FR" sz="1400" kern="1200" dirty="0"/>
                        <a:t> </a:t>
                      </a:r>
                      <a:r>
                        <a:rPr lang="fr-FR" sz="1400" kern="1200" dirty="0" err="1"/>
                        <a:t>series</a:t>
                      </a:r>
                      <a:r>
                        <a:rPr lang="fr-FR" sz="1400" kern="1200" dirty="0"/>
                        <a:t> of computations </a:t>
                      </a:r>
                      <a:r>
                        <a:rPr lang="fr-FR" sz="1400" kern="1200" dirty="0" err="1"/>
                        <a:t>that</a:t>
                      </a:r>
                      <a:r>
                        <a:rPr lang="fr-FR" sz="1400" kern="1200" dirty="0"/>
                        <a:t> </a:t>
                      </a:r>
                      <a:r>
                        <a:rPr lang="fr-FR" sz="1400" kern="1200" dirty="0" err="1"/>
                        <a:t>accepts</a:t>
                      </a:r>
                      <a:r>
                        <a:rPr lang="fr-FR" sz="1400" kern="1200" dirty="0"/>
                        <a:t> </a:t>
                      </a:r>
                      <a:r>
                        <a:rPr lang="fr-FR" sz="1400" kern="1200" dirty="0" err="1"/>
                        <a:t>some</a:t>
                      </a:r>
                      <a:r>
                        <a:rPr lang="fr-FR" sz="1400" kern="1200" dirty="0"/>
                        <a:t> input data </a:t>
                      </a:r>
                      <a:r>
                        <a:rPr lang="fr-FR" sz="1400" kern="1200" dirty="0" err="1"/>
                        <a:t>from</a:t>
                      </a:r>
                      <a:r>
                        <a:rPr lang="fr-FR" sz="1400" kern="1200" dirty="0"/>
                        <a:t> external sources, </a:t>
                      </a:r>
                      <a:r>
                        <a:rPr lang="fr-FR" sz="1400" kern="1200" dirty="0" err="1"/>
                        <a:t>transforms</a:t>
                      </a:r>
                      <a:r>
                        <a:rPr lang="fr-FR" sz="1400" kern="1200" dirty="0"/>
                        <a:t> data to </a:t>
                      </a:r>
                      <a:r>
                        <a:rPr lang="fr-FR" sz="1400" kern="1200" dirty="0" err="1"/>
                        <a:t>provide</a:t>
                      </a:r>
                      <a:r>
                        <a:rPr lang="fr-FR" sz="1400" kern="1200" dirty="0"/>
                        <a:t> </a:t>
                      </a:r>
                      <a:r>
                        <a:rPr lang="fr-FR" sz="1400" kern="1200" dirty="0" err="1"/>
                        <a:t>some</a:t>
                      </a:r>
                      <a:r>
                        <a:rPr lang="fr-FR" sz="1400" kern="1200" dirty="0"/>
                        <a:t> </a:t>
                      </a:r>
                      <a:r>
                        <a:rPr lang="fr-FR" sz="1400" kern="1200" dirty="0" err="1"/>
                        <a:t>useful</a:t>
                      </a:r>
                      <a:r>
                        <a:rPr lang="fr-FR" sz="1400" kern="1200" dirty="0"/>
                        <a:t> intelligence, and </a:t>
                      </a:r>
                      <a:r>
                        <a:rPr lang="fr-FR" sz="1400" kern="1200" dirty="0" err="1"/>
                        <a:t>produce</a:t>
                      </a:r>
                      <a:r>
                        <a:rPr lang="fr-FR" sz="1400" kern="1200" dirty="0"/>
                        <a:t> output.</a:t>
                      </a:r>
                    </a:p>
                    <a:p>
                      <a:pPr marL="285750" indent="-285750">
                        <a:buFontTx/>
                        <a:buChar char="-"/>
                      </a:pPr>
                      <a:r>
                        <a:rPr lang="fr-FR" sz="1400" kern="1200" dirty="0" err="1"/>
                        <a:t>Defined</a:t>
                      </a:r>
                      <a:r>
                        <a:rPr lang="fr-FR" sz="1400" kern="1200" dirty="0"/>
                        <a:t> by driver program:</a:t>
                      </a:r>
                    </a:p>
                    <a:p>
                      <a:pPr marL="742950" lvl="1" indent="-285750">
                        <a:buFontTx/>
                        <a:buChar char="-"/>
                      </a:pPr>
                      <a:r>
                        <a:rPr lang="fr-FR" sz="1400" dirty="0"/>
                        <a:t>The </a:t>
                      </a:r>
                      <a:r>
                        <a:rPr lang="fr-FR" sz="1400" dirty="0" err="1"/>
                        <a:t>actual</a:t>
                      </a:r>
                      <a:r>
                        <a:rPr lang="fr-FR" sz="1400" dirty="0"/>
                        <a:t> pipeline computations run on a backend, </a:t>
                      </a:r>
                      <a:r>
                        <a:rPr lang="fr-FR" sz="1400" dirty="0" err="1"/>
                        <a:t>abstracted</a:t>
                      </a:r>
                      <a:r>
                        <a:rPr lang="fr-FR" sz="1400" dirty="0"/>
                        <a:t> in the driver by a Runner.</a:t>
                      </a:r>
                      <a:endParaRPr lang="fr-FR" sz="1400" b="0" dirty="0">
                        <a:solidFill>
                          <a:schemeClr val="tx1"/>
                        </a:solidFill>
                        <a:latin typeface="+mn-lt"/>
                      </a:endParaRPr>
                    </a:p>
                  </a:txBody>
                  <a:tcPr/>
                </a:tc>
                <a:extLst>
                  <a:ext uri="{0D108BD9-81ED-4DB2-BD59-A6C34878D82A}">
                    <a16:rowId xmlns:a16="http://schemas.microsoft.com/office/drawing/2014/main" val="2079505749"/>
                  </a:ext>
                </a:extLst>
              </a:tr>
              <a:tr h="288581">
                <a:tc>
                  <a:txBody>
                    <a:bodyPr/>
                    <a:lstStyle/>
                    <a:p>
                      <a:pPr algn="ctr"/>
                      <a:r>
                        <a:rPr lang="fr-FR" sz="1400" b="0" dirty="0" err="1">
                          <a:solidFill>
                            <a:schemeClr val="tx1"/>
                          </a:solidFill>
                        </a:rPr>
                        <a:t>Element</a:t>
                      </a:r>
                      <a:endParaRPr lang="fr-FR" sz="1400" b="0" dirty="0">
                        <a:solidFill>
                          <a:schemeClr val="tx1"/>
                        </a:solidFill>
                      </a:endParaRPr>
                    </a:p>
                  </a:txBody>
                  <a:tcPr marT="0" marB="0"/>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Single entry of data (</a:t>
                      </a:r>
                      <a:r>
                        <a:rPr lang="fr-FR" sz="1400" b="0" kern="1200" dirty="0" err="1">
                          <a:solidFill>
                            <a:schemeClr val="tx1"/>
                          </a:solidFill>
                          <a:latin typeface="+mn-lt"/>
                          <a:ea typeface="+mn-ea"/>
                          <a:cs typeface="+mn-cs"/>
                        </a:rPr>
                        <a:t>eg</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table,file</a:t>
                      </a:r>
                      <a:r>
                        <a:rPr lang="fr-FR" sz="1400" b="0" kern="1200" dirty="0">
                          <a:solidFill>
                            <a:schemeClr val="tx1"/>
                          </a:solidFill>
                          <a:latin typeface="+mn-lt"/>
                          <a:ea typeface="+mn-ea"/>
                          <a:cs typeface="+mn-cs"/>
                        </a:rPr>
                        <a:t>)</a:t>
                      </a:r>
                    </a:p>
                  </a:txBody>
                  <a:tcPr/>
                </a:tc>
                <a:extLst>
                  <a:ext uri="{0D108BD9-81ED-4DB2-BD59-A6C34878D82A}">
                    <a16:rowId xmlns:a16="http://schemas.microsoft.com/office/drawing/2014/main" val="3118907144"/>
                  </a:ext>
                </a:extLst>
              </a:tr>
              <a:tr h="583289">
                <a:tc>
                  <a:txBody>
                    <a:bodyPr/>
                    <a:lstStyle/>
                    <a:p>
                      <a:pPr algn="ctr"/>
                      <a:r>
                        <a:rPr lang="fr-FR" sz="1400" dirty="0" err="1"/>
                        <a:t>PCollection</a:t>
                      </a:r>
                      <a:endParaRPr lang="fr-FR" sz="1400"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kern="1200" dirty="0" err="1"/>
                        <a:t>Pcollection</a:t>
                      </a:r>
                      <a:r>
                        <a:rPr lang="fr-FR" sz="1400" kern="1200" dirty="0"/>
                        <a:t> : </a:t>
                      </a:r>
                      <a:r>
                        <a:rPr lang="fr-FR" sz="1400" kern="1200" dirty="0" err="1"/>
                        <a:t>specialized</a:t>
                      </a:r>
                      <a:r>
                        <a:rPr lang="fr-FR" sz="1400" kern="1200" dirty="0"/>
                        <a:t> container classes </a:t>
                      </a:r>
                      <a:r>
                        <a:rPr lang="fr-FR" sz="1400" kern="1200" dirty="0" err="1"/>
                        <a:t>that</a:t>
                      </a:r>
                      <a:r>
                        <a:rPr lang="fr-FR" sz="1400" kern="1200" dirty="0"/>
                        <a:t> can </a:t>
                      </a:r>
                      <a:r>
                        <a:rPr lang="fr-FR" sz="1400" kern="1200" dirty="0" err="1"/>
                        <a:t>represent</a:t>
                      </a:r>
                      <a:r>
                        <a:rPr lang="fr-FR" sz="1400" kern="1200" dirty="0"/>
                        <a:t> data sets of </a:t>
                      </a:r>
                      <a:r>
                        <a:rPr lang="fr-FR" sz="1400" kern="1200" dirty="0" err="1"/>
                        <a:t>virtually</a:t>
                      </a:r>
                      <a:r>
                        <a:rPr lang="fr-FR" sz="1400" kern="1200" dirty="0"/>
                        <a:t> </a:t>
                      </a:r>
                      <a:r>
                        <a:rPr lang="fr-FR" sz="1400" kern="1200" dirty="0" err="1"/>
                        <a:t>unlimited</a:t>
                      </a:r>
                      <a:r>
                        <a:rPr lang="fr-FR" sz="1400" kern="1200" dirty="0"/>
                        <a:t> size in the pipeline. </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fr-FR" sz="1400" kern="1200" dirty="0" err="1"/>
                        <a:t>Fixed</a:t>
                      </a:r>
                      <a:r>
                        <a:rPr lang="fr-FR" sz="1400" kern="1200" dirty="0"/>
                        <a:t> size: </a:t>
                      </a:r>
                      <a:r>
                        <a:rPr lang="fr-FR" sz="1400" kern="1200" dirty="0" err="1"/>
                        <a:t>text</a:t>
                      </a:r>
                      <a:r>
                        <a:rPr lang="fr-FR" sz="1400" kern="1200" dirty="0"/>
                        <a:t> file or </a:t>
                      </a:r>
                      <a:r>
                        <a:rPr lang="fr-FR" sz="1400" kern="1200" dirty="0" err="1"/>
                        <a:t>BigQuery</a:t>
                      </a:r>
                      <a:r>
                        <a:rPr lang="fr-FR" sz="1400" kern="1200" dirty="0"/>
                        <a:t> table.</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fr-FR" sz="1400" kern="1200" dirty="0" err="1"/>
                        <a:t>Unbounded</a:t>
                      </a:r>
                      <a:r>
                        <a:rPr lang="fr-FR" sz="1400" kern="1200" dirty="0"/>
                        <a:t>: Pub/</a:t>
                      </a:r>
                      <a:r>
                        <a:rPr lang="fr-FR" sz="1400" kern="1200" dirty="0" err="1"/>
                        <a:t>Sub</a:t>
                      </a:r>
                      <a:r>
                        <a:rPr lang="fr-FR" sz="1400" kern="1200" dirty="0"/>
                        <a:t> </a:t>
                      </a:r>
                      <a:r>
                        <a:rPr lang="fr-FR" sz="1400" kern="1200" dirty="0" err="1"/>
                        <a:t>subscription</a:t>
                      </a:r>
                      <a:r>
                        <a:rPr lang="fr-FR" sz="1400" kern="1200" dirty="0"/>
                        <a:t>.</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fr-FR" sz="1400" kern="1200" dirty="0" err="1"/>
                        <a:t>Side</a:t>
                      </a:r>
                      <a:r>
                        <a:rPr lang="fr-FR" sz="1400" kern="1200" dirty="0"/>
                        <a:t> inputs : injection of </a:t>
                      </a:r>
                      <a:r>
                        <a:rPr lang="fr-FR" sz="1400" kern="1200" dirty="0" err="1"/>
                        <a:t>additional</a:t>
                      </a:r>
                      <a:r>
                        <a:rPr lang="fr-FR" sz="1400" kern="1200" dirty="0"/>
                        <a:t> data </a:t>
                      </a:r>
                      <a:r>
                        <a:rPr lang="fr-FR" sz="1400" kern="1200" dirty="0" err="1"/>
                        <a:t>into</a:t>
                      </a:r>
                      <a:r>
                        <a:rPr lang="fr-FR" sz="1400" kern="1200" dirty="0"/>
                        <a:t> </a:t>
                      </a:r>
                      <a:r>
                        <a:rPr lang="fr-FR" sz="1400" kern="1200" dirty="0" err="1"/>
                        <a:t>some</a:t>
                      </a:r>
                      <a:r>
                        <a:rPr lang="fr-FR" sz="1400" kern="1200" dirty="0"/>
                        <a:t> </a:t>
                      </a:r>
                      <a:r>
                        <a:rPr lang="fr-FR" sz="1400" kern="1200" dirty="0" err="1"/>
                        <a:t>Pcollection</a:t>
                      </a:r>
                      <a:r>
                        <a:rPr lang="fr-FR" sz="1400" kern="1200" dirty="0"/>
                        <a:t>.</a:t>
                      </a:r>
                    </a:p>
                  </a:txBody>
                  <a:tcPr/>
                </a:tc>
                <a:extLst>
                  <a:ext uri="{0D108BD9-81ED-4DB2-BD59-A6C34878D82A}">
                    <a16:rowId xmlns:a16="http://schemas.microsoft.com/office/drawing/2014/main" val="1527331016"/>
                  </a:ext>
                </a:extLst>
              </a:tr>
              <a:tr h="583289">
                <a:tc>
                  <a:txBody>
                    <a:bodyPr/>
                    <a:lstStyle/>
                    <a:p>
                      <a:pPr algn="ctr"/>
                      <a:r>
                        <a:rPr lang="fr-FR" sz="1400" dirty="0" err="1"/>
                        <a:t>Transforms</a:t>
                      </a:r>
                      <a:endParaRPr lang="fr-FR" sz="1400"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kern="1200" dirty="0" err="1"/>
                        <a:t>Transforms</a:t>
                      </a:r>
                      <a:r>
                        <a:rPr lang="fr-FR" sz="1400" kern="1200" dirty="0"/>
                        <a:t> </a:t>
                      </a:r>
                      <a:r>
                        <a:rPr lang="fr-FR" sz="1400" kern="1200" dirty="0" err="1"/>
                        <a:t>takes</a:t>
                      </a:r>
                      <a:r>
                        <a:rPr lang="fr-FR" sz="1400" kern="1200" dirty="0"/>
                        <a:t> one or more </a:t>
                      </a:r>
                      <a:r>
                        <a:rPr lang="fr-FR" sz="1400" kern="1200" dirty="0" err="1"/>
                        <a:t>Pcollections</a:t>
                      </a:r>
                      <a:r>
                        <a:rPr lang="fr-FR" sz="1400" kern="1200" dirty="0"/>
                        <a:t> as input, </a:t>
                      </a:r>
                      <a:r>
                        <a:rPr lang="fr-FR" sz="1400" kern="1200" dirty="0" err="1"/>
                        <a:t>performs</a:t>
                      </a:r>
                      <a:r>
                        <a:rPr lang="fr-FR" sz="1400" kern="1200" dirty="0"/>
                        <a:t> a </a:t>
                      </a:r>
                      <a:r>
                        <a:rPr lang="fr-FR" sz="1400" kern="1200" dirty="0" err="1"/>
                        <a:t>processing</a:t>
                      </a:r>
                      <a:r>
                        <a:rPr lang="fr-FR" sz="1400" kern="1200" dirty="0"/>
                        <a:t> </a:t>
                      </a:r>
                      <a:r>
                        <a:rPr lang="fr-FR" sz="1400" kern="1200" dirty="0" err="1"/>
                        <a:t>function</a:t>
                      </a:r>
                      <a:r>
                        <a:rPr lang="fr-FR" sz="1400" kern="1200" dirty="0"/>
                        <a:t> </a:t>
                      </a:r>
                      <a:r>
                        <a:rPr lang="fr-FR" sz="1400" kern="1200" dirty="0" err="1"/>
                        <a:t>that</a:t>
                      </a:r>
                      <a:r>
                        <a:rPr lang="fr-FR" sz="1400" kern="1200" dirty="0"/>
                        <a:t> </a:t>
                      </a:r>
                      <a:r>
                        <a:rPr lang="fr-FR" sz="1400" kern="1200" dirty="0" err="1"/>
                        <a:t>you</a:t>
                      </a:r>
                      <a:r>
                        <a:rPr lang="fr-FR" sz="1400" kern="1200" dirty="0"/>
                        <a:t> </a:t>
                      </a:r>
                      <a:r>
                        <a:rPr lang="fr-FR" sz="1400" kern="1200" dirty="0" err="1"/>
                        <a:t>provide</a:t>
                      </a:r>
                      <a:r>
                        <a:rPr lang="fr-FR" sz="1400" kern="1200" dirty="0"/>
                        <a:t> on the </a:t>
                      </a:r>
                      <a:r>
                        <a:rPr lang="fr-FR" sz="1400" kern="1200" dirty="0" err="1"/>
                        <a:t>elements</a:t>
                      </a:r>
                      <a:r>
                        <a:rPr lang="fr-FR" sz="1400" kern="1200" dirty="0"/>
                        <a:t> of </a:t>
                      </a:r>
                      <a:r>
                        <a:rPr lang="fr-FR" sz="1400" kern="1200" dirty="0" err="1"/>
                        <a:t>that</a:t>
                      </a:r>
                      <a:r>
                        <a:rPr lang="fr-FR" sz="1400" kern="1200" dirty="0"/>
                        <a:t> </a:t>
                      </a:r>
                      <a:r>
                        <a:rPr lang="fr-FR" sz="1400" kern="1200" dirty="0" err="1"/>
                        <a:t>Pcollection</a:t>
                      </a:r>
                      <a:r>
                        <a:rPr lang="fr-FR" sz="1400" kern="1200" dirty="0"/>
                        <a:t>, and </a:t>
                      </a:r>
                      <a:r>
                        <a:rPr lang="fr-FR" sz="1400" kern="1200" dirty="0" err="1"/>
                        <a:t>produces</a:t>
                      </a:r>
                      <a:r>
                        <a:rPr lang="fr-FR" sz="1400" kern="1200" dirty="0"/>
                        <a:t> an output </a:t>
                      </a:r>
                      <a:r>
                        <a:rPr lang="fr-FR" sz="1400" kern="1200" dirty="0" err="1"/>
                        <a:t>Pcollection</a:t>
                      </a:r>
                      <a:r>
                        <a:rPr lang="fr-FR" sz="1400" kern="1200" dirty="0"/>
                        <a: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400" kern="1200" dirty="0">
                          <a:solidFill>
                            <a:schemeClr val="dk1"/>
                          </a:solidFill>
                          <a:latin typeface="+mn-lt"/>
                          <a:ea typeface="+mn-ea"/>
                          <a:cs typeface="+mn-cs"/>
                        </a:rPr>
                        <a:t>The </a:t>
                      </a:r>
                      <a:r>
                        <a:rPr lang="fr-FR" sz="1400" b="1" kern="1200" dirty="0" err="1"/>
                        <a:t>ParDo</a:t>
                      </a:r>
                      <a:r>
                        <a:rPr lang="fr-FR" sz="1400" b="1" kern="1200" dirty="0"/>
                        <a:t> (do </a:t>
                      </a:r>
                      <a:r>
                        <a:rPr lang="fr-FR" sz="1400" b="1" kern="1200" dirty="0" err="1"/>
                        <a:t>it</a:t>
                      </a:r>
                      <a:r>
                        <a:rPr lang="fr-FR" sz="1400" b="1" kern="1200" dirty="0"/>
                        <a:t> in </a:t>
                      </a:r>
                      <a:r>
                        <a:rPr lang="fr-FR" sz="1400" b="1" kern="1200" dirty="0" err="1"/>
                        <a:t>parallel</a:t>
                      </a:r>
                      <a:r>
                        <a:rPr lang="fr-FR" sz="1400" b="1" kern="1200" dirty="0"/>
                        <a:t>)</a:t>
                      </a:r>
                      <a:r>
                        <a:rPr lang="en-US" sz="1400" kern="1200" dirty="0">
                          <a:solidFill>
                            <a:schemeClr val="dk1"/>
                          </a:solidFill>
                          <a:latin typeface="+mn-lt"/>
                          <a:ea typeface="+mn-ea"/>
                          <a:cs typeface="+mn-cs"/>
                        </a:rPr>
                        <a:t> processing style is similar to what happens inside the "Mapper" or "Reducer" class of a MapReduce-style algorithm.</a:t>
                      </a:r>
                      <a:endParaRPr lang="fr-FR" sz="1400" kern="1200" dirty="0">
                        <a:solidFill>
                          <a:schemeClr val="dk1"/>
                        </a:solidFill>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kern="1200" dirty="0" err="1"/>
                        <a:t>What</a:t>
                      </a:r>
                      <a:r>
                        <a:rPr lang="fr-FR" sz="1400" kern="1200" dirty="0"/>
                        <a:t>/</a:t>
                      </a:r>
                      <a:r>
                        <a:rPr lang="fr-FR" sz="1400" kern="1200" dirty="0" err="1"/>
                        <a:t>Where</a:t>
                      </a:r>
                      <a:r>
                        <a:rPr lang="fr-FR" sz="1400" kern="1200" dirty="0"/>
                        <a:t>/</a:t>
                      </a:r>
                      <a:r>
                        <a:rPr lang="fr-FR" sz="1400" kern="1200" dirty="0" err="1"/>
                        <a:t>When</a:t>
                      </a:r>
                      <a:r>
                        <a:rPr lang="fr-FR" sz="1400" kern="1200" dirty="0"/>
                        <a:t>/How ?</a:t>
                      </a:r>
                    </a:p>
                  </a:txBody>
                  <a:tcPr/>
                </a:tc>
                <a:extLst>
                  <a:ext uri="{0D108BD9-81ED-4DB2-BD59-A6C34878D82A}">
                    <a16:rowId xmlns:a16="http://schemas.microsoft.com/office/drawing/2014/main" val="3006202850"/>
                  </a:ext>
                </a:extLst>
              </a:tr>
              <a:tr h="188158">
                <a:tc>
                  <a:txBody>
                    <a:bodyPr/>
                    <a:lstStyle/>
                    <a:p>
                      <a:pPr algn="ctr"/>
                      <a:r>
                        <a:rPr lang="fr-FR" sz="1400" dirty="0"/>
                        <a:t>Source and </a:t>
                      </a:r>
                      <a:r>
                        <a:rPr lang="fr-FR" sz="1400" dirty="0" err="1"/>
                        <a:t>Sink</a:t>
                      </a:r>
                      <a:endParaRPr lang="fr-FR" sz="1400"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kern="1200" dirty="0" err="1"/>
                        <a:t>Different</a:t>
                      </a:r>
                      <a:r>
                        <a:rPr lang="fr-FR" sz="1400" kern="1200" dirty="0"/>
                        <a:t> data formats, </a:t>
                      </a:r>
                      <a:r>
                        <a:rPr lang="fr-FR" sz="1400" kern="1200" dirty="0" err="1"/>
                        <a:t>such</a:t>
                      </a:r>
                      <a:r>
                        <a:rPr lang="fr-FR" sz="1400" kern="1200" dirty="0"/>
                        <a:t> as files in Google Cloud Storage, </a:t>
                      </a:r>
                      <a:r>
                        <a:rPr lang="fr-FR" sz="1400" kern="1200" dirty="0" err="1"/>
                        <a:t>BigQuery</a:t>
                      </a:r>
                      <a:r>
                        <a:rPr lang="fr-FR" sz="1400" kern="1200" dirty="0"/>
                        <a:t> tables…</a:t>
                      </a:r>
                      <a:endParaRPr lang="fr-FR" sz="1400" b="0" kern="1200" dirty="0">
                        <a:solidFill>
                          <a:schemeClr val="tx1"/>
                        </a:solidFill>
                        <a:latin typeface="+mn-lt"/>
                        <a:ea typeface="+mn-ea"/>
                        <a:cs typeface="+mn-cs"/>
                      </a:endParaRPr>
                    </a:p>
                  </a:txBody>
                  <a:tcPr/>
                </a:tc>
                <a:extLst>
                  <a:ext uri="{0D108BD9-81ED-4DB2-BD59-A6C34878D82A}">
                    <a16:rowId xmlns:a16="http://schemas.microsoft.com/office/drawing/2014/main" val="1270969648"/>
                  </a:ext>
                </a:extLst>
              </a:tr>
              <a:tr h="583289">
                <a:tc>
                  <a:txBody>
                    <a:bodyPr/>
                    <a:lstStyle/>
                    <a:p>
                      <a:pPr marL="0" algn="ctr" defTabSz="914400" rtl="0" eaLnBrk="1" latinLnBrk="0" hangingPunct="1"/>
                      <a:r>
                        <a:rPr lang="fr-FR" sz="1400" kern="1200" dirty="0"/>
                        <a:t>Runner</a:t>
                      </a:r>
                      <a:endParaRPr lang="fr-FR" sz="1400" b="0" kern="1200" dirty="0">
                        <a:solidFill>
                          <a:schemeClr val="tx1"/>
                        </a:solidFill>
                        <a:latin typeface="+mn-lt"/>
                        <a:ea typeface="+mn-ea"/>
                        <a:cs typeface="+mn-cs"/>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kern="1200" dirty="0"/>
                        <a:t>Runner </a:t>
                      </a:r>
                      <a:r>
                        <a:rPr lang="fr-FR" sz="1400" kern="1200" dirty="0" err="1"/>
                        <a:t>executes</a:t>
                      </a:r>
                      <a:r>
                        <a:rPr lang="fr-FR" sz="1400" kern="1200" dirty="0"/>
                        <a:t> DAG on a backend</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kern="1200" dirty="0"/>
                        <a:t>Beam supports multiple backends:</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fr-FR" sz="1400" kern="1200" dirty="0"/>
                        <a:t>Apache Spark, Apache </a:t>
                      </a:r>
                      <a:r>
                        <a:rPr lang="fr-FR" sz="1400" kern="1200" dirty="0" err="1"/>
                        <a:t>Flink</a:t>
                      </a:r>
                      <a:r>
                        <a:rPr lang="fr-FR" sz="1400" kern="1200" dirty="0"/>
                        <a:t>, Google Cloud </a:t>
                      </a:r>
                      <a:r>
                        <a:rPr lang="fr-FR" sz="1400" kern="1200" dirty="0" err="1"/>
                        <a:t>Dataflow</a:t>
                      </a:r>
                      <a:r>
                        <a:rPr lang="fr-FR" sz="1400" kern="1200" dirty="0"/>
                        <a:t>, Beam model, </a:t>
                      </a:r>
                      <a:r>
                        <a:rPr lang="fr-FR" sz="1400" b="0" kern="1200" dirty="0">
                          <a:solidFill>
                            <a:schemeClr val="tx1"/>
                          </a:solidFill>
                          <a:latin typeface="+mn-lt"/>
                          <a:ea typeface="+mn-ea"/>
                          <a:cs typeface="+mn-cs"/>
                        </a:rPr>
                        <a:t>Direct Runner (local)</a:t>
                      </a:r>
                    </a:p>
                  </a:txBody>
                  <a:tcPr/>
                </a:tc>
                <a:extLst>
                  <a:ext uri="{0D108BD9-81ED-4DB2-BD59-A6C34878D82A}">
                    <a16:rowId xmlns:a16="http://schemas.microsoft.com/office/drawing/2014/main" val="1791859148"/>
                  </a:ext>
                </a:extLst>
              </a:tr>
              <a:tr h="451579">
                <a:tc>
                  <a:txBody>
                    <a:bodyPr/>
                    <a:lstStyle/>
                    <a:p>
                      <a:pPr marL="0" algn="ctr" defTabSz="914400" rtl="0" eaLnBrk="1" latinLnBrk="0" hangingPunct="1"/>
                      <a:r>
                        <a:rPr lang="fr-FR" sz="1400" b="0" kern="1200" dirty="0" err="1">
                          <a:solidFill>
                            <a:schemeClr val="tx1"/>
                          </a:solidFill>
                          <a:latin typeface="+mn-lt"/>
                          <a:ea typeface="+mn-ea"/>
                          <a:cs typeface="+mn-cs"/>
                        </a:rPr>
                        <a:t>SDK’s</a:t>
                      </a:r>
                      <a:endParaRPr lang="fr-FR" sz="1400" b="0" kern="1200" dirty="0">
                        <a:solidFill>
                          <a:schemeClr val="tx1"/>
                        </a:solidFill>
                        <a:latin typeface="+mn-lt"/>
                        <a:ea typeface="+mn-ea"/>
                        <a:cs typeface="+mn-cs"/>
                      </a:endParaRPr>
                    </a:p>
                  </a:txBody>
                  <a:tcPr/>
                </a:tc>
                <a:tc>
                  <a:txBody>
                    <a:bodyPr/>
                    <a:lstStyle/>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Java, Python (limitations for </a:t>
                      </a:r>
                      <a:r>
                        <a:rPr lang="fr-FR" sz="1400" b="0" kern="1200" dirty="0" err="1">
                          <a:solidFill>
                            <a:schemeClr val="tx1"/>
                          </a:solidFill>
                          <a:latin typeface="+mn-lt"/>
                          <a:ea typeface="+mn-ea"/>
                          <a:cs typeface="+mn-cs"/>
                        </a:rPr>
                        <a:t>advanced</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functions</a:t>
                      </a:r>
                      <a:r>
                        <a:rPr lang="fr-FR" sz="1400" b="0" kern="1200" dirty="0">
                          <a:solidFill>
                            <a:schemeClr val="tx1"/>
                          </a:solidFill>
                          <a:latin typeface="+mn-lt"/>
                          <a:ea typeface="+mn-ea"/>
                          <a:cs typeface="+mn-cs"/>
                        </a:rPr>
                        <a:t>), Go (basic </a:t>
                      </a:r>
                      <a:r>
                        <a:rPr lang="fr-FR" sz="1400" b="0" kern="1200" dirty="0" err="1">
                          <a:solidFill>
                            <a:schemeClr val="tx1"/>
                          </a:solidFill>
                          <a:latin typeface="+mn-lt"/>
                          <a:ea typeface="+mn-ea"/>
                          <a:cs typeface="+mn-cs"/>
                        </a:rPr>
                        <a:t>functions</a:t>
                      </a:r>
                      <a:r>
                        <a:rPr lang="fr-FR" sz="1400" b="0" kern="1200" dirty="0">
                          <a:solidFill>
                            <a:schemeClr val="tx1"/>
                          </a:solidFill>
                          <a:latin typeface="+mn-lt"/>
                          <a:ea typeface="+mn-ea"/>
                          <a:cs typeface="+mn-cs"/>
                        </a:rPr>
                        <a:t>).</a:t>
                      </a:r>
                    </a:p>
                  </a:txBody>
                  <a:tcPr/>
                </a:tc>
                <a:extLst>
                  <a:ext uri="{0D108BD9-81ED-4DB2-BD59-A6C34878D82A}">
                    <a16:rowId xmlns:a16="http://schemas.microsoft.com/office/drawing/2014/main" val="3471713382"/>
                  </a:ext>
                </a:extLst>
              </a:tr>
              <a:tr h="715000">
                <a:tc>
                  <a:txBody>
                    <a:bodyPr/>
                    <a:lstStyle/>
                    <a:p>
                      <a:pPr marL="0" algn="ctr" defTabSz="914400" rtl="0" eaLnBrk="1" latinLnBrk="0" hangingPunct="1"/>
                      <a:r>
                        <a:rPr lang="fr-FR" sz="1400" b="0" kern="1200" dirty="0">
                          <a:solidFill>
                            <a:schemeClr val="tx1"/>
                          </a:solidFill>
                          <a:latin typeface="+mn-lt"/>
                          <a:ea typeface="+mn-ea"/>
                          <a:cs typeface="+mn-cs"/>
                        </a:rPr>
                        <a:t>IAM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b="0" kern="1200" dirty="0">
                          <a:solidFill>
                            <a:schemeClr val="tx1"/>
                          </a:solidFill>
                          <a:latin typeface="+mn-lt"/>
                          <a:ea typeface="+mn-ea"/>
                          <a:cs typeface="+mn-cs"/>
                        </a:rPr>
                        <a:t>@ Project </a:t>
                      </a:r>
                      <a:r>
                        <a:rPr lang="fr-FR" sz="1400" b="0" kern="1200" dirty="0" err="1">
                          <a:solidFill>
                            <a:schemeClr val="tx1"/>
                          </a:solidFill>
                          <a:latin typeface="+mn-lt"/>
                          <a:ea typeface="+mn-ea"/>
                          <a:cs typeface="+mn-cs"/>
                        </a:rPr>
                        <a:t>level</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only</a:t>
                      </a:r>
                      <a:r>
                        <a:rPr lang="fr-FR" sz="1400" b="0" kern="1200" dirty="0">
                          <a:solidFill>
                            <a:schemeClr val="tx1"/>
                          </a:solidFill>
                          <a:latin typeface="+mn-lt"/>
                          <a:ea typeface="+mn-ea"/>
                          <a:cs typeface="+mn-cs"/>
                        </a:rPr>
                        <a:t> (all pipelines in </a:t>
                      </a:r>
                      <a:r>
                        <a:rPr lang="fr-FR" sz="1400" b="0" kern="1200" dirty="0" err="1">
                          <a:solidFill>
                            <a:schemeClr val="tx1"/>
                          </a:solidFill>
                          <a:latin typeface="+mn-lt"/>
                          <a:ea typeface="+mn-ea"/>
                          <a:cs typeface="+mn-cs"/>
                        </a:rPr>
                        <a:t>project</a:t>
                      </a:r>
                      <a:r>
                        <a:rPr lang="fr-FR" sz="1400" b="0" kern="1200" dirty="0">
                          <a:solidFill>
                            <a:schemeClr val="tx1"/>
                          </a:solidFill>
                          <a:latin typeface="+mn-lt"/>
                          <a:ea typeface="+mn-ea"/>
                          <a:cs typeface="+mn-cs"/>
                        </a:rPr>
                        <a:t>) &amp; Pipeline data </a:t>
                      </a:r>
                      <a:r>
                        <a:rPr lang="fr-FR" sz="1400" b="0" kern="1200" dirty="0" err="1">
                          <a:solidFill>
                            <a:schemeClr val="tx1"/>
                          </a:solidFill>
                          <a:latin typeface="+mn-lt"/>
                          <a:ea typeface="+mn-ea"/>
                          <a:cs typeface="+mn-cs"/>
                        </a:rPr>
                        <a:t>access</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separate</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from</a:t>
                      </a:r>
                      <a:r>
                        <a:rPr lang="fr-FR" sz="1400" b="0" kern="1200" dirty="0">
                          <a:solidFill>
                            <a:schemeClr val="tx1"/>
                          </a:solidFill>
                          <a:latin typeface="+mn-lt"/>
                          <a:ea typeface="+mn-ea"/>
                          <a:cs typeface="+mn-cs"/>
                        </a:rPr>
                        <a:t> pipeline </a:t>
                      </a:r>
                      <a:r>
                        <a:rPr lang="fr-FR" sz="1400" b="0" kern="1200" dirty="0" err="1">
                          <a:solidFill>
                            <a:schemeClr val="tx1"/>
                          </a:solidFill>
                          <a:latin typeface="+mn-lt"/>
                          <a:ea typeface="+mn-ea"/>
                          <a:cs typeface="+mn-cs"/>
                        </a:rPr>
                        <a:t>access</a:t>
                      </a:r>
                      <a:r>
                        <a:rPr lang="fr-FR" sz="1400" b="0" kern="1200" dirty="0">
                          <a:solidFill>
                            <a:schemeClr val="tx1"/>
                          </a:solidFill>
                          <a:latin typeface="+mn-lt"/>
                          <a:ea typeface="+mn-ea"/>
                          <a:cs typeface="+mn-cs"/>
                        </a:rPr>
                        <a:t> :</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err="1">
                          <a:solidFill>
                            <a:schemeClr val="tx1"/>
                          </a:solidFill>
                          <a:latin typeface="+mn-lt"/>
                          <a:ea typeface="+mn-ea"/>
                          <a:cs typeface="+mn-cs"/>
                        </a:rPr>
                        <a:t>Dataflow</a:t>
                      </a:r>
                      <a:r>
                        <a:rPr lang="fr-FR" sz="1400" b="0" kern="1200" dirty="0">
                          <a:solidFill>
                            <a:schemeClr val="tx1"/>
                          </a:solidFill>
                          <a:latin typeface="+mn-lt"/>
                          <a:ea typeface="+mn-ea"/>
                          <a:cs typeface="+mn-cs"/>
                        </a:rPr>
                        <a:t> admin – full pipeline </a:t>
                      </a:r>
                      <a:r>
                        <a:rPr lang="fr-FR" sz="1400" b="0" kern="1200" dirty="0" err="1">
                          <a:solidFill>
                            <a:schemeClr val="tx1"/>
                          </a:solidFill>
                          <a:latin typeface="+mn-lt"/>
                          <a:ea typeface="+mn-ea"/>
                          <a:cs typeface="+mn-cs"/>
                        </a:rPr>
                        <a:t>access</a:t>
                      </a:r>
                      <a:r>
                        <a:rPr lang="fr-FR" sz="1400" b="0" kern="1200" dirty="0">
                          <a:solidFill>
                            <a:schemeClr val="tx1"/>
                          </a:solidFill>
                          <a:latin typeface="+mn-lt"/>
                          <a:ea typeface="+mn-ea"/>
                          <a:cs typeface="+mn-cs"/>
                        </a:rPr>
                        <a:t> + machine type/</a:t>
                      </a:r>
                      <a:r>
                        <a:rPr lang="fr-FR" sz="1400" b="0" kern="1200" dirty="0" err="1">
                          <a:solidFill>
                            <a:schemeClr val="tx1"/>
                          </a:solidFill>
                          <a:latin typeface="+mn-lt"/>
                          <a:ea typeface="+mn-ea"/>
                          <a:cs typeface="+mn-cs"/>
                        </a:rPr>
                        <a:t>storage</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bucket</a:t>
                      </a:r>
                      <a:r>
                        <a:rPr lang="fr-FR" sz="1400" b="0" kern="1200" dirty="0">
                          <a:solidFill>
                            <a:schemeClr val="tx1"/>
                          </a:solidFill>
                          <a:latin typeface="+mn-lt"/>
                          <a:ea typeface="+mn-ea"/>
                          <a:cs typeface="+mn-cs"/>
                        </a:rPr>
                        <a:t> config </a:t>
                      </a:r>
                      <a:r>
                        <a:rPr lang="fr-FR" sz="1400" b="0" kern="1200" dirty="0" err="1">
                          <a:solidFill>
                            <a:schemeClr val="tx1"/>
                          </a:solidFill>
                          <a:latin typeface="+mn-lt"/>
                          <a:ea typeface="+mn-ea"/>
                          <a:cs typeface="+mn-cs"/>
                        </a:rPr>
                        <a:t>access</a:t>
                      </a:r>
                      <a:r>
                        <a:rPr lang="fr-FR" sz="1400" b="0" kern="1200" dirty="0">
                          <a:solidFill>
                            <a:schemeClr val="tx1"/>
                          </a:solidFill>
                          <a:latin typeface="+mn-lt"/>
                          <a:ea typeface="+mn-ea"/>
                          <a:cs typeface="+mn-cs"/>
                        </a:rPr>
                        <a:t>.</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err="1">
                          <a:solidFill>
                            <a:schemeClr val="tx1"/>
                          </a:solidFill>
                          <a:latin typeface="+mn-lt"/>
                          <a:ea typeface="+mn-ea"/>
                          <a:cs typeface="+mn-cs"/>
                        </a:rPr>
                        <a:t>Dataflow</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viewer</a:t>
                      </a:r>
                      <a:r>
                        <a:rPr lang="fr-FR" sz="1400" b="0" kern="1200" dirty="0">
                          <a:solidFill>
                            <a:schemeClr val="tx1"/>
                          </a:solidFill>
                          <a:latin typeface="+mn-lt"/>
                          <a:ea typeface="+mn-ea"/>
                          <a:cs typeface="+mn-cs"/>
                        </a:rPr>
                        <a:t> – </a:t>
                      </a:r>
                      <a:r>
                        <a:rPr lang="fr-FR" sz="1400" b="0" kern="1200" dirty="0" err="1">
                          <a:solidFill>
                            <a:schemeClr val="tx1"/>
                          </a:solidFill>
                          <a:latin typeface="+mn-lt"/>
                          <a:ea typeface="+mn-ea"/>
                          <a:cs typeface="+mn-cs"/>
                        </a:rPr>
                        <a:t>view</a:t>
                      </a:r>
                      <a:r>
                        <a:rPr lang="fr-FR" sz="1400" b="0" kern="1200" dirty="0">
                          <a:solidFill>
                            <a:schemeClr val="tx1"/>
                          </a:solidFill>
                          <a:latin typeface="+mn-lt"/>
                          <a:ea typeface="+mn-ea"/>
                          <a:cs typeface="+mn-cs"/>
                        </a:rPr>
                        <a:t> permissions </a:t>
                      </a:r>
                      <a:r>
                        <a:rPr lang="fr-FR" sz="1400" b="0" kern="1200" dirty="0" err="1">
                          <a:solidFill>
                            <a:schemeClr val="tx1"/>
                          </a:solidFill>
                          <a:latin typeface="+mn-lt"/>
                          <a:ea typeface="+mn-ea"/>
                          <a:cs typeface="+mn-cs"/>
                        </a:rPr>
                        <a:t>only</a:t>
                      </a:r>
                      <a:endParaRPr lang="fr-FR" sz="1400" b="0" kern="1200" dirty="0">
                        <a:solidFill>
                          <a:schemeClr val="tx1"/>
                        </a:solidFill>
                        <a:latin typeface="+mn-lt"/>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err="1">
                          <a:solidFill>
                            <a:schemeClr val="tx1"/>
                          </a:solidFill>
                          <a:latin typeface="+mn-lt"/>
                          <a:ea typeface="+mn-ea"/>
                          <a:cs typeface="+mn-cs"/>
                        </a:rPr>
                        <a:t>Dataflow</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worker</a:t>
                      </a:r>
                      <a:r>
                        <a:rPr lang="fr-FR" sz="1400" b="0" kern="1200" dirty="0">
                          <a:solidFill>
                            <a:schemeClr val="tx1"/>
                          </a:solidFill>
                          <a:latin typeface="+mn-lt"/>
                          <a:ea typeface="+mn-ea"/>
                          <a:cs typeface="+mn-cs"/>
                        </a:rPr>
                        <a:t> – </a:t>
                      </a:r>
                      <a:r>
                        <a:rPr lang="fr-FR" sz="1400" b="0" kern="1200" dirty="0" err="1">
                          <a:solidFill>
                            <a:schemeClr val="tx1"/>
                          </a:solidFill>
                          <a:latin typeface="+mn-lt"/>
                          <a:ea typeface="+mn-ea"/>
                          <a:cs typeface="+mn-cs"/>
                        </a:rPr>
                        <a:t>specially</a:t>
                      </a:r>
                      <a:r>
                        <a:rPr lang="fr-FR" sz="1400" b="0" kern="1200" dirty="0">
                          <a:solidFill>
                            <a:schemeClr val="tx1"/>
                          </a:solidFill>
                          <a:latin typeface="+mn-lt"/>
                          <a:ea typeface="+mn-ea"/>
                          <a:cs typeface="+mn-cs"/>
                        </a:rPr>
                        <a:t> for service </a:t>
                      </a:r>
                      <a:r>
                        <a:rPr lang="fr-FR" sz="1400" b="0" kern="1200" dirty="0" err="1">
                          <a:solidFill>
                            <a:schemeClr val="tx1"/>
                          </a:solidFill>
                          <a:latin typeface="+mn-lt"/>
                          <a:ea typeface="+mn-ea"/>
                          <a:cs typeface="+mn-cs"/>
                        </a:rPr>
                        <a:t>accounts</a:t>
                      </a:r>
                      <a:r>
                        <a:rPr lang="fr-FR" sz="1400" b="0" kern="1200" dirty="0">
                          <a:solidFill>
                            <a:schemeClr val="tx1"/>
                          </a:solidFill>
                          <a:latin typeface="+mn-lt"/>
                          <a:ea typeface="+mn-ea"/>
                          <a:cs typeface="+mn-cs"/>
                        </a:rPr>
                        <a:t>.</a:t>
                      </a:r>
                    </a:p>
                  </a:txBody>
                  <a:tcPr/>
                </a:tc>
                <a:extLst>
                  <a:ext uri="{0D108BD9-81ED-4DB2-BD59-A6C34878D82A}">
                    <a16:rowId xmlns:a16="http://schemas.microsoft.com/office/drawing/2014/main" val="3945766986"/>
                  </a:ext>
                </a:extLst>
              </a:tr>
            </a:tbl>
          </a:graphicData>
        </a:graphic>
      </p:graphicFrame>
    </p:spTree>
    <p:extLst>
      <p:ext uri="{BB962C8B-B14F-4D97-AF65-F5344CB8AC3E}">
        <p14:creationId xmlns:p14="http://schemas.microsoft.com/office/powerpoint/2010/main" val="18214156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4D4D4D"/>
        </a:solidFill>
        <a:effectLst/>
      </p:bgPr>
    </p:bg>
    <p:spTree>
      <p:nvGrpSpPr>
        <p:cNvPr id="1" name="Shape 4693"/>
        <p:cNvGrpSpPr/>
        <p:nvPr/>
      </p:nvGrpSpPr>
      <p:grpSpPr>
        <a:xfrm>
          <a:off x="0" y="0"/>
          <a:ext cx="0" cy="0"/>
          <a:chOff x="0" y="0"/>
          <a:chExt cx="0" cy="0"/>
        </a:xfrm>
      </p:grpSpPr>
      <p:sp>
        <p:nvSpPr>
          <p:cNvPr id="4694" name="Google Shape;4694;p60"/>
          <p:cNvSpPr txBox="1"/>
          <p:nvPr/>
        </p:nvSpPr>
        <p:spPr>
          <a:xfrm>
            <a:off x="960006" y="245900"/>
            <a:ext cx="3880442" cy="628743"/>
          </a:xfrm>
          <a:prstGeom prst="rect">
            <a:avLst/>
          </a:prstGeom>
          <a:noFill/>
          <a:ln>
            <a:noFill/>
          </a:ln>
        </p:spPr>
        <p:txBody>
          <a:bodyPr spcFirstLastPara="1" wrap="square" lIns="91433" tIns="45700" rIns="91433" bIns="45700" anchor="ctr" anchorCtr="0">
            <a:noAutofit/>
          </a:bodyPr>
          <a:lstStyle/>
          <a:p>
            <a:r>
              <a:rPr lang="en" sz="3600" dirty="0">
                <a:solidFill>
                  <a:srgbClr val="FFFFFF"/>
                </a:solidFill>
                <a:latin typeface="Open Sans"/>
                <a:ea typeface="Open Sans"/>
                <a:cs typeface="Open Sans"/>
                <a:sym typeface="Open Sans"/>
              </a:rPr>
              <a:t>Formalizing Event-Time Skew</a:t>
            </a:r>
            <a:endParaRPr sz="3600" dirty="0">
              <a:solidFill>
                <a:srgbClr val="FFFFFF"/>
              </a:solidFill>
              <a:latin typeface="Open Sans"/>
              <a:ea typeface="Open Sans"/>
              <a:cs typeface="Open Sans"/>
              <a:sym typeface="Open Sans"/>
            </a:endParaRPr>
          </a:p>
        </p:txBody>
      </p:sp>
      <p:sp>
        <p:nvSpPr>
          <p:cNvPr id="4695" name="Google Shape;4695;p60"/>
          <p:cNvSpPr txBox="1"/>
          <p:nvPr/>
        </p:nvSpPr>
        <p:spPr>
          <a:xfrm>
            <a:off x="6096000" y="0"/>
            <a:ext cx="6096000" cy="6858000"/>
          </a:xfrm>
          <a:prstGeom prst="rect">
            <a:avLst/>
          </a:prstGeom>
          <a:noFill/>
          <a:ln>
            <a:noFill/>
          </a:ln>
        </p:spPr>
        <p:txBody>
          <a:bodyPr spcFirstLastPara="1" wrap="square" lIns="121900" tIns="121900" rIns="121900" bIns="121900" anchor="ctr" anchorCtr="0">
            <a:noAutofit/>
          </a:bodyPr>
          <a:lstStyle/>
          <a:p>
            <a:pPr marL="457200" indent="-457200">
              <a:lnSpc>
                <a:spcPct val="115000"/>
              </a:lnSpc>
              <a:buFont typeface="Arial" panose="020B0604020202020204" pitchFamily="34" charset="0"/>
              <a:buChar char="•"/>
            </a:pPr>
            <a:r>
              <a:rPr lang="en-US" sz="2667" dirty="0">
                <a:solidFill>
                  <a:schemeClr val="lt1"/>
                </a:solidFill>
              </a:rPr>
              <a:t>Event time = when the data </a:t>
            </a:r>
            <a:r>
              <a:rPr lang="en-US" sz="2667" dirty="0" err="1">
                <a:solidFill>
                  <a:schemeClr val="lt1"/>
                </a:solidFill>
              </a:rPr>
              <a:t>occured</a:t>
            </a:r>
            <a:endParaRPr lang="en" sz="2667" dirty="0">
              <a:solidFill>
                <a:schemeClr val="lt1"/>
              </a:solidFill>
            </a:endParaRPr>
          </a:p>
          <a:p>
            <a:pPr marL="457200" indent="-457200">
              <a:lnSpc>
                <a:spcPct val="115000"/>
              </a:lnSpc>
              <a:buFont typeface="Arial" panose="020B0604020202020204" pitchFamily="34" charset="0"/>
              <a:buChar char="•"/>
            </a:pPr>
            <a:r>
              <a:rPr lang="en-US" sz="2667" dirty="0">
                <a:solidFill>
                  <a:schemeClr val="lt1"/>
                </a:solidFill>
              </a:rPr>
              <a:t>Processing time = when the data is inside the data pipeline</a:t>
            </a:r>
          </a:p>
          <a:p>
            <a:pPr marL="457200" indent="-457200">
              <a:lnSpc>
                <a:spcPct val="115000"/>
              </a:lnSpc>
              <a:buFont typeface="Arial" panose="020B0604020202020204" pitchFamily="34" charset="0"/>
              <a:buChar char="•"/>
            </a:pPr>
            <a:r>
              <a:rPr lang="en" sz="2667" dirty="0">
                <a:solidFill>
                  <a:schemeClr val="lt1"/>
                </a:solidFill>
              </a:rPr>
              <a:t>Watermarks describe event time progress.</a:t>
            </a:r>
            <a:endParaRPr sz="2667" dirty="0">
              <a:solidFill>
                <a:schemeClr val="lt1"/>
              </a:solidFill>
            </a:endParaRPr>
          </a:p>
          <a:p>
            <a:pPr marL="457200" indent="-457200">
              <a:lnSpc>
                <a:spcPct val="115000"/>
              </a:lnSpc>
              <a:buFont typeface="Arial" panose="020B0604020202020204" pitchFamily="34" charset="0"/>
              <a:buChar char="•"/>
            </a:pPr>
            <a:r>
              <a:rPr lang="fr-FR" sz="2667" dirty="0">
                <a:solidFill>
                  <a:schemeClr val="lt1"/>
                </a:solidFill>
              </a:rPr>
              <a:t>Can use the pub/</a:t>
            </a:r>
            <a:r>
              <a:rPr lang="fr-FR" sz="2667" dirty="0" err="1">
                <a:solidFill>
                  <a:schemeClr val="lt1"/>
                </a:solidFill>
              </a:rPr>
              <a:t>sub</a:t>
            </a:r>
            <a:r>
              <a:rPr lang="fr-FR" sz="2667" dirty="0">
                <a:solidFill>
                  <a:schemeClr val="lt1"/>
                </a:solidFill>
              </a:rPr>
              <a:t> </a:t>
            </a:r>
            <a:r>
              <a:rPr lang="fr-FR" sz="2667" dirty="0" err="1">
                <a:solidFill>
                  <a:schemeClr val="lt1"/>
                </a:solidFill>
              </a:rPr>
              <a:t>generated</a:t>
            </a:r>
            <a:r>
              <a:rPr lang="fr-FR" sz="2667" dirty="0">
                <a:solidFill>
                  <a:schemeClr val="lt1"/>
                </a:solidFill>
              </a:rPr>
              <a:t> </a:t>
            </a:r>
            <a:r>
              <a:rPr lang="fr-FR" sz="2667" dirty="0" err="1">
                <a:solidFill>
                  <a:schemeClr val="lt1"/>
                </a:solidFill>
              </a:rPr>
              <a:t>watermark</a:t>
            </a:r>
            <a:r>
              <a:rPr lang="fr-FR" sz="2667" dirty="0">
                <a:solidFill>
                  <a:schemeClr val="lt1"/>
                </a:solidFill>
              </a:rPr>
              <a:t> or </a:t>
            </a:r>
            <a:r>
              <a:rPr lang="fr-FR" sz="2667" dirty="0" err="1">
                <a:solidFill>
                  <a:schemeClr val="lt1"/>
                </a:solidFill>
              </a:rPr>
              <a:t>another</a:t>
            </a:r>
            <a:r>
              <a:rPr lang="fr-FR" sz="2667" dirty="0">
                <a:solidFill>
                  <a:schemeClr val="lt1"/>
                </a:solidFill>
              </a:rPr>
              <a:t> source.</a:t>
            </a:r>
            <a:br>
              <a:rPr lang="en" sz="2667" i="1" dirty="0">
                <a:solidFill>
                  <a:schemeClr val="lt1"/>
                </a:solidFill>
              </a:rPr>
            </a:br>
            <a:r>
              <a:rPr lang="en" sz="2667" i="1" dirty="0">
                <a:solidFill>
                  <a:schemeClr val="lt1"/>
                </a:solidFill>
              </a:rPr>
              <a:t>"No timestamp earlier than the watermark will be seen"</a:t>
            </a:r>
            <a:br>
              <a:rPr lang="en" sz="2667" i="1" dirty="0">
                <a:solidFill>
                  <a:schemeClr val="lt1"/>
                </a:solidFill>
              </a:rPr>
            </a:br>
            <a:endParaRPr sz="2667" i="1" dirty="0">
              <a:solidFill>
                <a:schemeClr val="lt1"/>
              </a:solidFill>
            </a:endParaRPr>
          </a:p>
          <a:p>
            <a:pPr>
              <a:lnSpc>
                <a:spcPct val="115000"/>
              </a:lnSpc>
            </a:pPr>
            <a:r>
              <a:rPr lang="en" sz="2667" dirty="0">
                <a:solidFill>
                  <a:schemeClr val="lt1"/>
                </a:solidFill>
              </a:rPr>
              <a:t>Often heuristic-based.</a:t>
            </a:r>
            <a:endParaRPr sz="2667" dirty="0">
              <a:solidFill>
                <a:schemeClr val="lt1"/>
              </a:solidFill>
            </a:endParaRPr>
          </a:p>
          <a:p>
            <a:pPr>
              <a:lnSpc>
                <a:spcPct val="115000"/>
              </a:lnSpc>
            </a:pPr>
            <a:endParaRPr sz="2667" i="1" dirty="0">
              <a:solidFill>
                <a:schemeClr val="lt1"/>
              </a:solidFill>
            </a:endParaRPr>
          </a:p>
          <a:p>
            <a:pPr>
              <a:lnSpc>
                <a:spcPct val="115000"/>
              </a:lnSpc>
            </a:pPr>
            <a:r>
              <a:rPr lang="en" sz="2667" dirty="0">
                <a:solidFill>
                  <a:schemeClr val="lt1"/>
                </a:solidFill>
              </a:rPr>
              <a:t>Too Slow? Results are </a:t>
            </a:r>
            <a:r>
              <a:rPr lang="en" sz="2667" i="1" dirty="0">
                <a:solidFill>
                  <a:schemeClr val="lt1"/>
                </a:solidFill>
              </a:rPr>
              <a:t>delayed</a:t>
            </a:r>
            <a:r>
              <a:rPr lang="en" sz="2667" dirty="0">
                <a:solidFill>
                  <a:schemeClr val="lt1"/>
                </a:solidFill>
              </a:rPr>
              <a:t>.</a:t>
            </a:r>
            <a:endParaRPr sz="2667" dirty="0">
              <a:solidFill>
                <a:schemeClr val="lt1"/>
              </a:solidFill>
            </a:endParaRPr>
          </a:p>
          <a:p>
            <a:pPr>
              <a:lnSpc>
                <a:spcPct val="115000"/>
              </a:lnSpc>
            </a:pPr>
            <a:r>
              <a:rPr lang="en" sz="2667" dirty="0">
                <a:solidFill>
                  <a:schemeClr val="lt1"/>
                </a:solidFill>
              </a:rPr>
              <a:t>Too Fast? Some data is </a:t>
            </a:r>
            <a:r>
              <a:rPr lang="en" sz="2667" i="1" dirty="0">
                <a:solidFill>
                  <a:schemeClr val="lt1"/>
                </a:solidFill>
              </a:rPr>
              <a:t>late</a:t>
            </a:r>
            <a:r>
              <a:rPr lang="en" sz="2667" dirty="0">
                <a:solidFill>
                  <a:schemeClr val="lt1"/>
                </a:solidFill>
              </a:rPr>
              <a:t>.</a:t>
            </a:r>
            <a:endParaRPr sz="2667" dirty="0">
              <a:solidFill>
                <a:schemeClr val="lt1"/>
              </a:solidFill>
            </a:endParaRPr>
          </a:p>
        </p:txBody>
      </p:sp>
      <p:pic>
        <p:nvPicPr>
          <p:cNvPr id="4696" name="Google Shape;4696;p60" descr="Figure 05 - Event Time vs Processing Time.png"/>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339334" y="1017500"/>
            <a:ext cx="5560588" cy="54341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B0355907-3E7B-4723-9AC3-1D2B46B42C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558971" cy="3244846"/>
          </a:xfrm>
          <a:prstGeom prst="rect">
            <a:avLst/>
          </a:prstGeom>
        </p:spPr>
      </p:pic>
      <p:pic>
        <p:nvPicPr>
          <p:cNvPr id="4" name="Image 3">
            <a:extLst>
              <a:ext uri="{FF2B5EF4-FFF2-40B4-BE49-F238E27FC236}">
                <a16:creationId xmlns:a16="http://schemas.microsoft.com/office/drawing/2014/main" id="{8565E9AD-46A4-4B29-B08A-12BD241C3B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4457" y="0"/>
            <a:ext cx="6647543" cy="3244846"/>
          </a:xfrm>
          <a:prstGeom prst="rect">
            <a:avLst/>
          </a:prstGeom>
        </p:spPr>
      </p:pic>
      <p:pic>
        <p:nvPicPr>
          <p:cNvPr id="5" name="Image 4">
            <a:extLst>
              <a:ext uri="{FF2B5EF4-FFF2-40B4-BE49-F238E27FC236}">
                <a16:creationId xmlns:a16="http://schemas.microsoft.com/office/drawing/2014/main" id="{542EE602-6735-4A81-B61E-6402CC27A2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15" y="3429000"/>
            <a:ext cx="5544456" cy="3429000"/>
          </a:xfrm>
          <a:prstGeom prst="rect">
            <a:avLst/>
          </a:prstGeom>
        </p:spPr>
      </p:pic>
      <p:pic>
        <p:nvPicPr>
          <p:cNvPr id="6" name="Image 5">
            <a:extLst>
              <a:ext uri="{FF2B5EF4-FFF2-40B4-BE49-F238E27FC236}">
                <a16:creationId xmlns:a16="http://schemas.microsoft.com/office/drawing/2014/main" id="{7E6A2F4F-392C-4704-A3DB-BF1B1632D3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4458" y="3356430"/>
            <a:ext cx="6633028" cy="2182329"/>
          </a:xfrm>
          <a:prstGeom prst="rect">
            <a:avLst/>
          </a:prstGeom>
        </p:spPr>
      </p:pic>
      <p:sp>
        <p:nvSpPr>
          <p:cNvPr id="7" name="Google Shape;4695;p60">
            <a:extLst>
              <a:ext uri="{FF2B5EF4-FFF2-40B4-BE49-F238E27FC236}">
                <a16:creationId xmlns:a16="http://schemas.microsoft.com/office/drawing/2014/main" id="{3F3F1291-FDD8-40A0-B00D-DB8C881E279D}"/>
              </a:ext>
            </a:extLst>
          </p:cNvPr>
          <p:cNvSpPr txBox="1"/>
          <p:nvPr/>
        </p:nvSpPr>
        <p:spPr>
          <a:xfrm>
            <a:off x="5558971" y="5538759"/>
            <a:ext cx="6633029" cy="1319241"/>
          </a:xfrm>
          <a:prstGeom prst="rect">
            <a:avLst/>
          </a:prstGeom>
          <a:noFill/>
          <a:ln>
            <a:noFill/>
          </a:ln>
        </p:spPr>
        <p:txBody>
          <a:bodyPr spcFirstLastPara="1" wrap="square" lIns="121900" tIns="121900" rIns="121900" bIns="121900" anchor="ctr" anchorCtr="0">
            <a:noAutofit/>
          </a:bodyPr>
          <a:lstStyle/>
          <a:p>
            <a:pPr>
              <a:lnSpc>
                <a:spcPct val="115000"/>
              </a:lnSpc>
            </a:pPr>
            <a:r>
              <a:rPr lang="fr-FR" sz="1400" dirty="0"/>
              <a:t>Trigger = </a:t>
            </a:r>
            <a:r>
              <a:rPr lang="fr-FR" sz="1400" dirty="0" err="1"/>
              <a:t>Determine</a:t>
            </a:r>
            <a:r>
              <a:rPr lang="fr-FR" sz="1400" dirty="0"/>
              <a:t> </a:t>
            </a:r>
            <a:r>
              <a:rPr lang="fr-FR" sz="1400" dirty="0" err="1"/>
              <a:t>when</a:t>
            </a:r>
            <a:r>
              <a:rPr lang="fr-FR" sz="1400" dirty="0"/>
              <a:t> </a:t>
            </a:r>
            <a:r>
              <a:rPr lang="fr-FR" sz="1400" dirty="0" err="1"/>
              <a:t>results</a:t>
            </a:r>
            <a:r>
              <a:rPr lang="fr-FR" sz="1400" dirty="0"/>
              <a:t> in </a:t>
            </a:r>
            <a:r>
              <a:rPr lang="fr-FR" sz="1400" dirty="0" err="1"/>
              <a:t>window</a:t>
            </a:r>
            <a:r>
              <a:rPr lang="fr-FR" sz="1400" dirty="0"/>
              <a:t> are </a:t>
            </a:r>
            <a:r>
              <a:rPr lang="fr-FR" sz="1400" dirty="0" err="1"/>
              <a:t>emitted</a:t>
            </a:r>
            <a:r>
              <a:rPr lang="fr-FR" sz="1400" dirty="0"/>
              <a:t> (</a:t>
            </a:r>
            <a:r>
              <a:rPr lang="fr-FR" sz="1400" dirty="0" err="1"/>
              <a:t>submitted</a:t>
            </a:r>
            <a:r>
              <a:rPr lang="fr-FR" sz="1400" dirty="0"/>
              <a:t> </a:t>
            </a:r>
            <a:r>
              <a:rPr lang="fr-FR" sz="1400" dirty="0" err="1"/>
              <a:t>depends</a:t>
            </a:r>
            <a:r>
              <a:rPr lang="fr-FR" sz="1400" dirty="0"/>
              <a:t> on type).</a:t>
            </a:r>
          </a:p>
          <a:p>
            <a:pPr marL="285750" indent="-285750">
              <a:lnSpc>
                <a:spcPct val="115000"/>
              </a:lnSpc>
              <a:buFontTx/>
              <a:buChar char="-"/>
            </a:pPr>
            <a:r>
              <a:rPr lang="fr-FR" sz="1400" dirty="0" err="1"/>
              <a:t>Allow</a:t>
            </a:r>
            <a:r>
              <a:rPr lang="fr-FR" sz="1400" dirty="0"/>
              <a:t> to </a:t>
            </a:r>
            <a:r>
              <a:rPr lang="fr-FR" sz="1400" dirty="0" err="1"/>
              <a:t>handle</a:t>
            </a:r>
            <a:r>
              <a:rPr lang="fr-FR" sz="1400" dirty="0"/>
              <a:t> </a:t>
            </a:r>
            <a:r>
              <a:rPr lang="fr-FR" sz="1400" dirty="0" err="1"/>
              <a:t>late</a:t>
            </a:r>
            <a:r>
              <a:rPr lang="fr-FR" sz="1400" dirty="0"/>
              <a:t> data </a:t>
            </a:r>
            <a:r>
              <a:rPr lang="fr-FR" sz="1400" dirty="0" err="1"/>
              <a:t>with</a:t>
            </a:r>
            <a:r>
              <a:rPr lang="fr-FR" sz="1400" dirty="0"/>
              <a:t> </a:t>
            </a:r>
            <a:r>
              <a:rPr lang="fr-FR" sz="1400" dirty="0" err="1"/>
              <a:t>advanced</a:t>
            </a:r>
            <a:r>
              <a:rPr lang="fr-FR" sz="1400" dirty="0"/>
              <a:t> trigger (java </a:t>
            </a:r>
            <a:r>
              <a:rPr lang="fr-FR" sz="1400" dirty="0" err="1"/>
              <a:t>only</a:t>
            </a:r>
            <a:r>
              <a:rPr lang="fr-FR" sz="1400" dirty="0"/>
              <a:t> at </a:t>
            </a:r>
            <a:r>
              <a:rPr lang="fr-FR" sz="1400" dirty="0" err="1"/>
              <a:t>this</a:t>
            </a:r>
            <a:r>
              <a:rPr lang="fr-FR" sz="1400" dirty="0"/>
              <a:t> moment)</a:t>
            </a:r>
          </a:p>
          <a:p>
            <a:pPr marL="285750" indent="-285750">
              <a:lnSpc>
                <a:spcPct val="115000"/>
              </a:lnSpc>
              <a:buFontTx/>
              <a:buChar char="-"/>
            </a:pPr>
            <a:r>
              <a:rPr lang="fr-FR" sz="1400" dirty="0"/>
              <a:t>Timestamps, </a:t>
            </a:r>
            <a:r>
              <a:rPr lang="fr-FR" sz="1400" dirty="0" err="1"/>
              <a:t>element</a:t>
            </a:r>
            <a:r>
              <a:rPr lang="fr-FR" sz="1400" dirty="0"/>
              <a:t> count, multiple causes.</a:t>
            </a:r>
            <a:endParaRPr sz="1400" dirty="0"/>
          </a:p>
        </p:txBody>
      </p:sp>
    </p:spTree>
    <p:extLst>
      <p:ext uri="{BB962C8B-B14F-4D97-AF65-F5344CB8AC3E}">
        <p14:creationId xmlns:p14="http://schemas.microsoft.com/office/powerpoint/2010/main" val="314405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D3D3D"/>
        </a:solidFill>
        <a:effectLst/>
      </p:bgPr>
    </p:bg>
    <p:spTree>
      <p:nvGrpSpPr>
        <p:cNvPr id="1" name="Shape 4970"/>
        <p:cNvGrpSpPr/>
        <p:nvPr/>
      </p:nvGrpSpPr>
      <p:grpSpPr>
        <a:xfrm>
          <a:off x="0" y="0"/>
          <a:ext cx="0" cy="0"/>
          <a:chOff x="0" y="0"/>
          <a:chExt cx="0" cy="0"/>
        </a:xfrm>
      </p:grpSpPr>
      <p:grpSp>
        <p:nvGrpSpPr>
          <p:cNvPr id="4971" name="Google Shape;4971;p79"/>
          <p:cNvGrpSpPr/>
          <p:nvPr/>
        </p:nvGrpSpPr>
        <p:grpSpPr>
          <a:xfrm>
            <a:off x="2548483" y="1360307"/>
            <a:ext cx="3748800" cy="1816567"/>
            <a:chOff x="1911362" y="1142150"/>
            <a:chExt cx="2811600" cy="1362425"/>
          </a:xfrm>
        </p:grpSpPr>
        <p:pic>
          <p:nvPicPr>
            <p:cNvPr id="4972" name="Google Shape;4972;p79"/>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2459287" y="1142150"/>
              <a:ext cx="1690201" cy="1045926"/>
            </a:xfrm>
            <a:prstGeom prst="rect">
              <a:avLst/>
            </a:prstGeom>
            <a:noFill/>
            <a:ln>
              <a:noFill/>
            </a:ln>
          </p:spPr>
        </p:pic>
        <p:sp>
          <p:nvSpPr>
            <p:cNvPr id="4973" name="Google Shape;4973;p79"/>
            <p:cNvSpPr txBox="1"/>
            <p:nvPr/>
          </p:nvSpPr>
          <p:spPr>
            <a:xfrm>
              <a:off x="1911362" y="2280775"/>
              <a:ext cx="2811600" cy="223800"/>
            </a:xfrm>
            <a:prstGeom prst="rect">
              <a:avLst/>
            </a:prstGeom>
            <a:noFill/>
            <a:ln>
              <a:noFill/>
            </a:ln>
          </p:spPr>
          <p:txBody>
            <a:bodyPr spcFirstLastPara="1" wrap="square" lIns="91433" tIns="91433" rIns="91433" bIns="91433" anchor="ctr" anchorCtr="0">
              <a:noAutofit/>
            </a:bodyPr>
            <a:lstStyle/>
            <a:p>
              <a:pPr algn="ctr">
                <a:lnSpc>
                  <a:spcPct val="115000"/>
                </a:lnSpc>
              </a:pPr>
              <a:r>
                <a:rPr lang="en" sz="2400" b="1">
                  <a:solidFill>
                    <a:srgbClr val="F4B400"/>
                  </a:solidFill>
                  <a:latin typeface="Open Sans"/>
                  <a:ea typeface="Open Sans"/>
                  <a:cs typeface="Open Sans"/>
                  <a:sym typeface="Open Sans"/>
                </a:rPr>
                <a:t>1.Classic Batch </a:t>
              </a:r>
              <a:endParaRPr sz="2400" b="1">
                <a:solidFill>
                  <a:srgbClr val="4285F4"/>
                </a:solidFill>
                <a:latin typeface="Open Sans"/>
                <a:ea typeface="Open Sans"/>
                <a:cs typeface="Open Sans"/>
                <a:sym typeface="Open Sans"/>
              </a:endParaRPr>
            </a:p>
          </p:txBody>
        </p:sp>
      </p:grpSp>
      <p:grpSp>
        <p:nvGrpSpPr>
          <p:cNvPr id="4974" name="Google Shape;4974;p79"/>
          <p:cNvGrpSpPr/>
          <p:nvPr/>
        </p:nvGrpSpPr>
        <p:grpSpPr>
          <a:xfrm>
            <a:off x="6542317" y="1360308"/>
            <a:ext cx="3101200" cy="1938977"/>
            <a:chOff x="4906738" y="1096430"/>
            <a:chExt cx="2325900" cy="1454233"/>
          </a:xfrm>
        </p:grpSpPr>
        <p:pic>
          <p:nvPicPr>
            <p:cNvPr id="4975" name="Google Shape;4975;p79"/>
            <p:cNvPicPr preferRelativeResize="0"/>
            <p:nvPr/>
          </p:nvPicPr>
          <p:blipFill>
            <a:blip r:embed="rId4">
              <a:alphaModFix/>
              <a:extLst>
                <a:ext uri="{28A0092B-C50C-407E-A947-70E740481C1C}">
                  <a14:useLocalDpi xmlns:a14="http://schemas.microsoft.com/office/drawing/2010/main" val="0"/>
                </a:ext>
              </a:extLst>
            </a:blip>
            <a:stretch>
              <a:fillRect/>
            </a:stretch>
          </p:blipFill>
          <p:spPr>
            <a:xfrm>
              <a:off x="5224628" y="1096430"/>
              <a:ext cx="1690201" cy="1045922"/>
            </a:xfrm>
            <a:prstGeom prst="rect">
              <a:avLst/>
            </a:prstGeom>
            <a:noFill/>
            <a:ln>
              <a:noFill/>
            </a:ln>
          </p:spPr>
        </p:pic>
        <p:sp>
          <p:nvSpPr>
            <p:cNvPr id="4976" name="Google Shape;4976;p79"/>
            <p:cNvSpPr txBox="1"/>
            <p:nvPr/>
          </p:nvSpPr>
          <p:spPr>
            <a:xfrm>
              <a:off x="4906738" y="2326863"/>
              <a:ext cx="2325900" cy="223800"/>
            </a:xfrm>
            <a:prstGeom prst="rect">
              <a:avLst/>
            </a:prstGeom>
            <a:noFill/>
            <a:ln>
              <a:noFill/>
            </a:ln>
          </p:spPr>
          <p:txBody>
            <a:bodyPr spcFirstLastPara="1" wrap="square" lIns="91433" tIns="91433" rIns="91433" bIns="91433" anchor="ctr" anchorCtr="0">
              <a:noAutofit/>
            </a:bodyPr>
            <a:lstStyle/>
            <a:p>
              <a:pPr algn="ctr">
                <a:lnSpc>
                  <a:spcPct val="115000"/>
                </a:lnSpc>
              </a:pPr>
              <a:r>
                <a:rPr lang="en" sz="2400" b="1" dirty="0">
                  <a:solidFill>
                    <a:srgbClr val="4285F4"/>
                  </a:solidFill>
                  <a:latin typeface="Open Sans"/>
                  <a:ea typeface="Open Sans"/>
                  <a:cs typeface="Open Sans"/>
                  <a:sym typeface="Open Sans"/>
                </a:rPr>
                <a:t>2. Batch with Fixed Windows</a:t>
              </a:r>
              <a:endParaRPr sz="2400" b="1" dirty="0">
                <a:solidFill>
                  <a:srgbClr val="E57368"/>
                </a:solidFill>
                <a:latin typeface="Open Sans"/>
                <a:ea typeface="Open Sans"/>
                <a:cs typeface="Open Sans"/>
                <a:sym typeface="Open Sans"/>
              </a:endParaRPr>
            </a:p>
          </p:txBody>
        </p:sp>
      </p:grpSp>
      <p:grpSp>
        <p:nvGrpSpPr>
          <p:cNvPr id="4977" name="Google Shape;4977;p79"/>
          <p:cNvGrpSpPr/>
          <p:nvPr/>
        </p:nvGrpSpPr>
        <p:grpSpPr>
          <a:xfrm>
            <a:off x="381168" y="3787801"/>
            <a:ext cx="3506000" cy="1984167"/>
            <a:chOff x="285876" y="2877300"/>
            <a:chExt cx="2629500" cy="1488125"/>
          </a:xfrm>
        </p:grpSpPr>
        <p:pic>
          <p:nvPicPr>
            <p:cNvPr id="4978" name="Google Shape;4978;p79"/>
            <p:cNvPicPr preferRelativeResize="0"/>
            <p:nvPr/>
          </p:nvPicPr>
          <p:blipFill>
            <a:blip r:embed="rId5">
              <a:alphaModFix/>
              <a:extLst>
                <a:ext uri="{28A0092B-C50C-407E-A947-70E740481C1C}">
                  <a14:useLocalDpi xmlns:a14="http://schemas.microsoft.com/office/drawing/2010/main" val="0"/>
                </a:ext>
              </a:extLst>
            </a:blip>
            <a:stretch>
              <a:fillRect/>
            </a:stretch>
          </p:blipFill>
          <p:spPr>
            <a:xfrm>
              <a:off x="755526" y="2877300"/>
              <a:ext cx="1690201" cy="1187449"/>
            </a:xfrm>
            <a:prstGeom prst="rect">
              <a:avLst/>
            </a:prstGeom>
            <a:noFill/>
            <a:ln>
              <a:noFill/>
            </a:ln>
          </p:spPr>
        </p:pic>
        <p:sp>
          <p:nvSpPr>
            <p:cNvPr id="4979" name="Google Shape;4979;p79"/>
            <p:cNvSpPr txBox="1"/>
            <p:nvPr/>
          </p:nvSpPr>
          <p:spPr>
            <a:xfrm>
              <a:off x="285876" y="4141625"/>
              <a:ext cx="2629500" cy="223800"/>
            </a:xfrm>
            <a:prstGeom prst="rect">
              <a:avLst/>
            </a:prstGeom>
            <a:noFill/>
            <a:ln>
              <a:noFill/>
            </a:ln>
          </p:spPr>
          <p:txBody>
            <a:bodyPr spcFirstLastPara="1" wrap="square" lIns="91433" tIns="91433" rIns="91433" bIns="91433" anchor="ctr" anchorCtr="0">
              <a:noAutofit/>
            </a:bodyPr>
            <a:lstStyle/>
            <a:p>
              <a:pPr algn="ctr">
                <a:lnSpc>
                  <a:spcPct val="115000"/>
                </a:lnSpc>
              </a:pPr>
              <a:r>
                <a:rPr lang="en" sz="2400" b="1">
                  <a:solidFill>
                    <a:srgbClr val="7BCFA9"/>
                  </a:solidFill>
                  <a:latin typeface="Open Sans"/>
                  <a:ea typeface="Open Sans"/>
                  <a:cs typeface="Open Sans"/>
                  <a:sym typeface="Open Sans"/>
                </a:rPr>
                <a:t>3. Streaming </a:t>
              </a:r>
              <a:endParaRPr sz="2400" b="1">
                <a:solidFill>
                  <a:srgbClr val="7BCFA9"/>
                </a:solidFill>
                <a:latin typeface="Open Sans"/>
                <a:ea typeface="Open Sans"/>
                <a:cs typeface="Open Sans"/>
                <a:sym typeface="Open Sans"/>
              </a:endParaRPr>
            </a:p>
          </p:txBody>
        </p:sp>
      </p:grpSp>
      <p:grpSp>
        <p:nvGrpSpPr>
          <p:cNvPr id="4980" name="Google Shape;4980;p79"/>
          <p:cNvGrpSpPr/>
          <p:nvPr/>
        </p:nvGrpSpPr>
        <p:grpSpPr>
          <a:xfrm>
            <a:off x="8017780" y="3787801"/>
            <a:ext cx="4147200" cy="2487767"/>
            <a:chOff x="6013335" y="2840850"/>
            <a:chExt cx="3110400" cy="1865825"/>
          </a:xfrm>
        </p:grpSpPr>
        <p:pic>
          <p:nvPicPr>
            <p:cNvPr id="4981" name="Google Shape;4981;p79"/>
            <p:cNvPicPr preferRelativeResize="0"/>
            <p:nvPr/>
          </p:nvPicPr>
          <p:blipFill>
            <a:blip r:embed="rId6">
              <a:alphaModFix/>
              <a:extLst>
                <a:ext uri="{28A0092B-C50C-407E-A947-70E740481C1C}">
                  <a14:useLocalDpi xmlns:a14="http://schemas.microsoft.com/office/drawing/2010/main" val="0"/>
                </a:ext>
              </a:extLst>
            </a:blip>
            <a:stretch>
              <a:fillRect/>
            </a:stretch>
          </p:blipFill>
          <p:spPr>
            <a:xfrm>
              <a:off x="6669547" y="2840850"/>
              <a:ext cx="1797976" cy="1263167"/>
            </a:xfrm>
            <a:prstGeom prst="rect">
              <a:avLst/>
            </a:prstGeom>
            <a:noFill/>
            <a:ln>
              <a:noFill/>
            </a:ln>
          </p:spPr>
        </p:pic>
        <p:sp>
          <p:nvSpPr>
            <p:cNvPr id="4982" name="Google Shape;4982;p79"/>
            <p:cNvSpPr txBox="1"/>
            <p:nvPr/>
          </p:nvSpPr>
          <p:spPr>
            <a:xfrm>
              <a:off x="6013335" y="4482875"/>
              <a:ext cx="3110400" cy="223800"/>
            </a:xfrm>
            <a:prstGeom prst="rect">
              <a:avLst/>
            </a:prstGeom>
            <a:noFill/>
            <a:ln>
              <a:noFill/>
            </a:ln>
          </p:spPr>
          <p:txBody>
            <a:bodyPr spcFirstLastPara="1" wrap="square" lIns="91433" tIns="91433" rIns="91433" bIns="91433" anchor="ctr" anchorCtr="0">
              <a:noAutofit/>
            </a:bodyPr>
            <a:lstStyle/>
            <a:p>
              <a:pPr algn="ctr">
                <a:lnSpc>
                  <a:spcPct val="115000"/>
                </a:lnSpc>
              </a:pPr>
              <a:r>
                <a:rPr lang="en" sz="2400" b="1">
                  <a:solidFill>
                    <a:srgbClr val="E57368"/>
                  </a:solidFill>
                  <a:latin typeface="Open Sans"/>
                  <a:ea typeface="Open Sans"/>
                  <a:cs typeface="Open Sans"/>
                  <a:sym typeface="Open Sans"/>
                </a:rPr>
                <a:t>5. Streaming With Retractions</a:t>
              </a:r>
              <a:endParaRPr sz="2400" b="1">
                <a:solidFill>
                  <a:srgbClr val="E57368"/>
                </a:solidFill>
                <a:latin typeface="Open Sans"/>
                <a:ea typeface="Open Sans"/>
                <a:cs typeface="Open Sans"/>
                <a:sym typeface="Open Sans"/>
              </a:endParaRPr>
            </a:p>
            <a:p>
              <a:pPr algn="ctr">
                <a:lnSpc>
                  <a:spcPct val="115000"/>
                </a:lnSpc>
              </a:pPr>
              <a:endParaRPr sz="2400" b="1">
                <a:solidFill>
                  <a:srgbClr val="62D966"/>
                </a:solidFill>
                <a:latin typeface="Open Sans"/>
                <a:ea typeface="Open Sans"/>
                <a:cs typeface="Open Sans"/>
                <a:sym typeface="Open Sans"/>
              </a:endParaRPr>
            </a:p>
          </p:txBody>
        </p:sp>
      </p:grpSp>
      <p:grpSp>
        <p:nvGrpSpPr>
          <p:cNvPr id="4983" name="Google Shape;4983;p79"/>
          <p:cNvGrpSpPr/>
          <p:nvPr/>
        </p:nvGrpSpPr>
        <p:grpSpPr>
          <a:xfrm>
            <a:off x="3920841" y="3787800"/>
            <a:ext cx="4147200" cy="2102459"/>
            <a:chOff x="3016831" y="2924375"/>
            <a:chExt cx="3110400" cy="1576844"/>
          </a:xfrm>
        </p:grpSpPr>
        <p:pic>
          <p:nvPicPr>
            <p:cNvPr id="4984" name="Google Shape;4984;p79"/>
            <p:cNvPicPr preferRelativeResize="0"/>
            <p:nvPr/>
          </p:nvPicPr>
          <p:blipFill>
            <a:blip r:embed="rId7">
              <a:alphaModFix/>
              <a:extLst>
                <a:ext uri="{28A0092B-C50C-407E-A947-70E740481C1C}">
                  <a14:useLocalDpi xmlns:a14="http://schemas.microsoft.com/office/drawing/2010/main" val="0"/>
                </a:ext>
              </a:extLst>
            </a:blip>
            <a:stretch>
              <a:fillRect/>
            </a:stretch>
          </p:blipFill>
          <p:spPr>
            <a:xfrm>
              <a:off x="3726931" y="2924375"/>
              <a:ext cx="1690201" cy="1187462"/>
            </a:xfrm>
            <a:prstGeom prst="rect">
              <a:avLst/>
            </a:prstGeom>
            <a:noFill/>
            <a:ln>
              <a:noFill/>
            </a:ln>
          </p:spPr>
        </p:pic>
        <p:sp>
          <p:nvSpPr>
            <p:cNvPr id="4985" name="Google Shape;4985;p79"/>
            <p:cNvSpPr txBox="1"/>
            <p:nvPr/>
          </p:nvSpPr>
          <p:spPr>
            <a:xfrm>
              <a:off x="3016831" y="4277419"/>
              <a:ext cx="3110400" cy="223800"/>
            </a:xfrm>
            <a:prstGeom prst="rect">
              <a:avLst/>
            </a:prstGeom>
            <a:noFill/>
            <a:ln>
              <a:noFill/>
            </a:ln>
          </p:spPr>
          <p:txBody>
            <a:bodyPr spcFirstLastPara="1" wrap="square" lIns="91433" tIns="91433" rIns="91433" bIns="91433" anchor="ctr" anchorCtr="0">
              <a:noAutofit/>
            </a:bodyPr>
            <a:lstStyle/>
            <a:p>
              <a:pPr algn="ctr">
                <a:lnSpc>
                  <a:spcPct val="115000"/>
                </a:lnSpc>
              </a:pPr>
              <a:r>
                <a:rPr lang="en" sz="2400" b="1">
                  <a:solidFill>
                    <a:srgbClr val="7BCFA9"/>
                  </a:solidFill>
                  <a:latin typeface="Open Sans"/>
                  <a:ea typeface="Open Sans"/>
                  <a:cs typeface="Open Sans"/>
                  <a:sym typeface="Open Sans"/>
                </a:rPr>
                <a:t>4. Streaming with Speculative + Late Data</a:t>
              </a:r>
              <a:endParaRPr sz="2400" b="1">
                <a:solidFill>
                  <a:srgbClr val="7BCFA9"/>
                </a:solidFill>
                <a:latin typeface="Open Sans"/>
                <a:ea typeface="Open Sans"/>
                <a:cs typeface="Open Sans"/>
                <a:sym typeface="Open Sans"/>
              </a:endParaRPr>
            </a:p>
          </p:txBody>
        </p:sp>
      </p:grpSp>
      <p:sp>
        <p:nvSpPr>
          <p:cNvPr id="4986" name="Google Shape;4986;p79"/>
          <p:cNvSpPr txBox="1"/>
          <p:nvPr/>
        </p:nvSpPr>
        <p:spPr>
          <a:xfrm>
            <a:off x="381165" y="245900"/>
            <a:ext cx="9712800" cy="771600"/>
          </a:xfrm>
          <a:prstGeom prst="rect">
            <a:avLst/>
          </a:prstGeom>
          <a:noFill/>
          <a:ln>
            <a:noFill/>
          </a:ln>
        </p:spPr>
        <p:txBody>
          <a:bodyPr spcFirstLastPara="1" wrap="square" lIns="91433" tIns="45700" rIns="91433" bIns="45700" anchor="ctr" anchorCtr="0">
            <a:noAutofit/>
          </a:bodyPr>
          <a:lstStyle/>
          <a:p>
            <a:r>
              <a:rPr lang="en" sz="3600" dirty="0">
                <a:solidFill>
                  <a:schemeClr val="lt1"/>
                </a:solidFill>
                <a:latin typeface="Open Sans"/>
                <a:ea typeface="Open Sans"/>
                <a:cs typeface="Open Sans"/>
                <a:sym typeface="Open Sans"/>
              </a:rPr>
              <a:t>Customizing </a:t>
            </a:r>
            <a:r>
              <a:rPr lang="en" sz="3600" dirty="0">
                <a:solidFill>
                  <a:srgbClr val="F4B400"/>
                </a:solidFill>
                <a:latin typeface="Open Sans"/>
                <a:ea typeface="Open Sans"/>
                <a:cs typeface="Open Sans"/>
                <a:sym typeface="Open Sans"/>
              </a:rPr>
              <a:t>What </a:t>
            </a:r>
            <a:r>
              <a:rPr lang="en" sz="3600" dirty="0">
                <a:solidFill>
                  <a:srgbClr val="4285F4"/>
                </a:solidFill>
                <a:latin typeface="Open Sans"/>
                <a:ea typeface="Open Sans"/>
                <a:cs typeface="Open Sans"/>
                <a:sym typeface="Open Sans"/>
              </a:rPr>
              <a:t>When</a:t>
            </a:r>
            <a:r>
              <a:rPr lang="en" sz="3600" dirty="0">
                <a:solidFill>
                  <a:schemeClr val="lt1"/>
                </a:solidFill>
                <a:latin typeface="Open Sans"/>
                <a:ea typeface="Open Sans"/>
                <a:cs typeface="Open Sans"/>
                <a:sym typeface="Open Sans"/>
              </a:rPr>
              <a:t> </a:t>
            </a:r>
            <a:r>
              <a:rPr lang="en" sz="3600" dirty="0">
                <a:solidFill>
                  <a:srgbClr val="7BCFA9"/>
                </a:solidFill>
                <a:latin typeface="Open Sans"/>
                <a:ea typeface="Open Sans"/>
                <a:cs typeface="Open Sans"/>
                <a:sym typeface="Open Sans"/>
              </a:rPr>
              <a:t>Where </a:t>
            </a:r>
            <a:r>
              <a:rPr lang="en" sz="3600" dirty="0">
                <a:solidFill>
                  <a:srgbClr val="E57368"/>
                </a:solidFill>
                <a:latin typeface="Open Sans"/>
                <a:ea typeface="Open Sans"/>
                <a:cs typeface="Open Sans"/>
                <a:sym typeface="Open Sans"/>
              </a:rPr>
              <a:t>How</a:t>
            </a:r>
            <a:endParaRPr sz="3600" dirty="0">
              <a:solidFill>
                <a:srgbClr val="FFFFFF"/>
              </a:solidFill>
              <a:latin typeface="Open Sans"/>
              <a:ea typeface="Open Sans"/>
              <a:cs typeface="Open Sans"/>
              <a:sym typeface="Open Sans"/>
            </a:endParaRPr>
          </a:p>
        </p:txBody>
      </p:sp>
      <p:sp>
        <p:nvSpPr>
          <p:cNvPr id="4987" name="Google Shape;4987;p79"/>
          <p:cNvSpPr txBox="1">
            <a:spLocks noGrp="1"/>
          </p:cNvSpPr>
          <p:nvPr>
            <p:ph type="ctrTitle" idx="4294967295"/>
          </p:nvPr>
        </p:nvSpPr>
        <p:spPr>
          <a:xfrm>
            <a:off x="10091379" y="6482443"/>
            <a:ext cx="2087600" cy="376800"/>
          </a:xfrm>
          <a:prstGeom prst="rect">
            <a:avLst/>
          </a:prstGeom>
        </p:spPr>
        <p:txBody>
          <a:bodyPr spcFirstLastPara="1" vert="horz" wrap="square" lIns="91433" tIns="91433" rIns="91433" bIns="91433" rtlCol="0" anchor="ctr" anchorCtr="0">
            <a:noAutofit/>
          </a:bodyPr>
          <a:lstStyle/>
          <a:p>
            <a:pPr>
              <a:lnSpc>
                <a:spcPct val="200000"/>
              </a:lnSpc>
              <a:spcBef>
                <a:spcPts val="0"/>
              </a:spcBef>
            </a:pPr>
            <a:r>
              <a:rPr lang="en" sz="1333" dirty="0">
                <a:solidFill>
                  <a:srgbClr val="F4B400"/>
                </a:solidFill>
              </a:rPr>
              <a:t>What </a:t>
            </a:r>
            <a:r>
              <a:rPr lang="en" sz="1333" dirty="0">
                <a:solidFill>
                  <a:srgbClr val="4285F4"/>
                </a:solidFill>
              </a:rPr>
              <a:t>Where</a:t>
            </a:r>
            <a:r>
              <a:rPr lang="en" sz="1333" dirty="0"/>
              <a:t> </a:t>
            </a:r>
            <a:r>
              <a:rPr lang="en" sz="1333" dirty="0">
                <a:solidFill>
                  <a:srgbClr val="7BCFA9"/>
                </a:solidFill>
              </a:rPr>
              <a:t>When </a:t>
            </a:r>
            <a:r>
              <a:rPr lang="en" sz="1333" dirty="0">
                <a:solidFill>
                  <a:srgbClr val="E57368"/>
                </a:solidFill>
              </a:rPr>
              <a:t>How</a:t>
            </a:r>
            <a:endParaRPr sz="1333" dirty="0"/>
          </a:p>
        </p:txBody>
      </p:sp>
      <p:sp>
        <p:nvSpPr>
          <p:cNvPr id="2" name="ZoneTexte 1">
            <a:extLst>
              <a:ext uri="{FF2B5EF4-FFF2-40B4-BE49-F238E27FC236}">
                <a16:creationId xmlns:a16="http://schemas.microsoft.com/office/drawing/2014/main" id="{736D55C7-5F56-4ABA-9165-D3359CE05EFD}"/>
              </a:ext>
            </a:extLst>
          </p:cNvPr>
          <p:cNvSpPr txBox="1"/>
          <p:nvPr/>
        </p:nvSpPr>
        <p:spPr>
          <a:xfrm>
            <a:off x="3566334" y="6382538"/>
            <a:ext cx="4856214" cy="369332"/>
          </a:xfrm>
          <a:prstGeom prst="rect">
            <a:avLst/>
          </a:prstGeom>
          <a:noFill/>
        </p:spPr>
        <p:txBody>
          <a:bodyPr wrap="square" rtlCol="0">
            <a:spAutoFit/>
          </a:bodyPr>
          <a:lstStyle/>
          <a:p>
            <a:r>
              <a:rPr lang="fr-FR" b="1" dirty="0">
                <a:solidFill>
                  <a:schemeClr val="bg1"/>
                </a:solidFill>
              </a:rPr>
              <a:t>By default time </a:t>
            </a:r>
            <a:r>
              <a:rPr lang="fr-FR" b="1" dirty="0" err="1">
                <a:solidFill>
                  <a:schemeClr val="bg1"/>
                </a:solidFill>
              </a:rPr>
              <a:t>window</a:t>
            </a:r>
            <a:r>
              <a:rPr lang="fr-FR" b="1" dirty="0">
                <a:solidFill>
                  <a:schemeClr val="bg1"/>
                </a:solidFill>
              </a:rPr>
              <a:t> </a:t>
            </a:r>
            <a:r>
              <a:rPr lang="fr-FR" b="1" dirty="0" err="1">
                <a:solidFill>
                  <a:schemeClr val="bg1"/>
                </a:solidFill>
              </a:rPr>
              <a:t>is</a:t>
            </a:r>
            <a:r>
              <a:rPr lang="fr-FR" b="1" dirty="0">
                <a:solidFill>
                  <a:schemeClr val="bg1"/>
                </a:solidFill>
              </a:rPr>
              <a:t> </a:t>
            </a:r>
            <a:r>
              <a:rPr lang="fr-FR" b="1" dirty="0" err="1">
                <a:solidFill>
                  <a:schemeClr val="bg1"/>
                </a:solidFill>
              </a:rPr>
              <a:t>unlimited</a:t>
            </a:r>
            <a:r>
              <a:rPr lang="fr-FR" b="1" dirty="0">
                <a:solidFill>
                  <a:schemeClr val="bg1"/>
                </a:solidFill>
              </a:rPr>
              <a:t> and unique.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ZoneTexte 1">
            <a:extLst>
              <a:ext uri="{FF2B5EF4-FFF2-40B4-BE49-F238E27FC236}">
                <a16:creationId xmlns:a16="http://schemas.microsoft.com/office/drawing/2014/main" id="{8F7C6CBF-9072-4043-8FA0-220550D0D9F9}"/>
              </a:ext>
            </a:extLst>
          </p:cNvPr>
          <p:cNvSpPr txBox="1"/>
          <p:nvPr/>
        </p:nvSpPr>
        <p:spPr>
          <a:xfrm>
            <a:off x="3045368" y="2043663"/>
            <a:ext cx="6105194" cy="203105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kern="1200" dirty="0">
                <a:solidFill>
                  <a:srgbClr val="FFFFFF"/>
                </a:solidFill>
                <a:latin typeface="+mj-lt"/>
                <a:ea typeface="+mj-ea"/>
                <a:cs typeface="+mj-cs"/>
              </a:rPr>
              <a:t>Cloud </a:t>
            </a:r>
            <a:r>
              <a:rPr lang="en-US" sz="6000" kern="1200" dirty="0" err="1">
                <a:solidFill>
                  <a:srgbClr val="FFFFFF"/>
                </a:solidFill>
                <a:latin typeface="+mj-lt"/>
                <a:ea typeface="+mj-ea"/>
                <a:cs typeface="+mj-cs"/>
              </a:rPr>
              <a:t>Dataproc</a:t>
            </a:r>
            <a:endParaRPr lang="en-US" sz="6000" kern="1200" dirty="0">
              <a:solidFill>
                <a:srgbClr val="FFFFFF"/>
              </a:solidFill>
              <a:latin typeface="+mj-lt"/>
              <a:ea typeface="+mj-ea"/>
              <a:cs typeface="+mj-cs"/>
            </a:endParaRPr>
          </a:p>
        </p:txBody>
      </p:sp>
    </p:spTree>
    <p:extLst>
      <p:ext uri="{BB962C8B-B14F-4D97-AF65-F5344CB8AC3E}">
        <p14:creationId xmlns:p14="http://schemas.microsoft.com/office/powerpoint/2010/main" val="21188394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a:extLst>
              <a:ext uri="{FF2B5EF4-FFF2-40B4-BE49-F238E27FC236}">
                <a16:creationId xmlns:a16="http://schemas.microsoft.com/office/drawing/2014/main" id="{04CCD2A5-DF74-4988-A3C7-5414028FBF56}"/>
              </a:ext>
            </a:extLst>
          </p:cNvPr>
          <p:cNvGraphicFramePr>
            <a:graphicFrameLocks noGrp="1"/>
          </p:cNvGraphicFramePr>
          <p:nvPr>
            <p:extLst>
              <p:ext uri="{D42A27DB-BD31-4B8C-83A1-F6EECF244321}">
                <p14:modId xmlns:p14="http://schemas.microsoft.com/office/powerpoint/2010/main" val="1634810567"/>
              </p:ext>
            </p:extLst>
          </p:nvPr>
        </p:nvGraphicFramePr>
        <p:xfrm>
          <a:off x="0" y="0"/>
          <a:ext cx="12192000" cy="5653965"/>
        </p:xfrm>
        <a:graphic>
          <a:graphicData uri="http://schemas.openxmlformats.org/drawingml/2006/table">
            <a:tbl>
              <a:tblPr firstRow="1" bandRow="1">
                <a:tableStyleId>{5C22544A-7EE6-4342-B048-85BDC9FD1C3A}</a:tableStyleId>
              </a:tblPr>
              <a:tblGrid>
                <a:gridCol w="2258291">
                  <a:extLst>
                    <a:ext uri="{9D8B030D-6E8A-4147-A177-3AD203B41FA5}">
                      <a16:colId xmlns:a16="http://schemas.microsoft.com/office/drawing/2014/main" val="836154809"/>
                    </a:ext>
                  </a:extLst>
                </a:gridCol>
                <a:gridCol w="9933709">
                  <a:extLst>
                    <a:ext uri="{9D8B030D-6E8A-4147-A177-3AD203B41FA5}">
                      <a16:colId xmlns:a16="http://schemas.microsoft.com/office/drawing/2014/main" val="1178363446"/>
                    </a:ext>
                  </a:extLst>
                </a:gridCol>
              </a:tblGrid>
              <a:tr h="1819429">
                <a:tc>
                  <a:txBody>
                    <a:bodyPr/>
                    <a:lstStyle/>
                    <a:p>
                      <a:pPr algn="ctr"/>
                      <a:r>
                        <a:rPr lang="fr-FR" dirty="0" err="1">
                          <a:solidFill>
                            <a:schemeClr val="tx1"/>
                          </a:solidFill>
                        </a:rPr>
                        <a:t>Dataproc</a:t>
                      </a:r>
                      <a:endParaRPr lang="fr-FR" dirty="0">
                        <a:solidFill>
                          <a:schemeClr val="tx1"/>
                        </a:solidFill>
                      </a:endParaRPr>
                    </a:p>
                  </a:txBody>
                  <a:tcPr marT="0" marB="0">
                    <a:solidFill>
                      <a:schemeClr val="accent3">
                        <a:lumMod val="20000"/>
                        <a:lumOff val="80000"/>
                      </a:schemeClr>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dirty="0">
                          <a:solidFill>
                            <a:schemeClr val="tx1"/>
                          </a:solidFill>
                          <a:latin typeface="+mn-lt"/>
                        </a:rPr>
                        <a:t>Fast provisioning </a:t>
                      </a:r>
                      <a:r>
                        <a:rPr lang="fr-FR" sz="1400" b="0" dirty="0" err="1">
                          <a:solidFill>
                            <a:schemeClr val="tx1"/>
                          </a:solidFill>
                          <a:latin typeface="+mn-lt"/>
                        </a:rPr>
                        <a:t>Managed</a:t>
                      </a:r>
                      <a:r>
                        <a:rPr lang="fr-FR" sz="1400" b="0" dirty="0">
                          <a:solidFill>
                            <a:schemeClr val="tx1"/>
                          </a:solidFill>
                          <a:latin typeface="+mn-lt"/>
                        </a:rPr>
                        <a:t> </a:t>
                      </a:r>
                      <a:r>
                        <a:rPr lang="fr-FR" sz="1400" b="0" dirty="0" err="1">
                          <a:solidFill>
                            <a:schemeClr val="tx1"/>
                          </a:solidFill>
                          <a:latin typeface="+mn-lt"/>
                        </a:rPr>
                        <a:t>hadoop</a:t>
                      </a:r>
                      <a:r>
                        <a:rPr lang="fr-FR" sz="1400" b="0" dirty="0">
                          <a:solidFill>
                            <a:schemeClr val="tx1"/>
                          </a:solidFill>
                          <a:latin typeface="+mn-lt"/>
                        </a:rPr>
                        <a:t> + </a:t>
                      </a:r>
                      <a:r>
                        <a:rPr lang="fr-FR" sz="1400" b="0" dirty="0" err="1">
                          <a:solidFill>
                            <a:schemeClr val="tx1"/>
                          </a:solidFill>
                          <a:latin typeface="+mn-lt"/>
                        </a:rPr>
                        <a:t>spark</a:t>
                      </a:r>
                      <a:r>
                        <a:rPr lang="fr-FR" sz="1400" b="0" dirty="0">
                          <a:solidFill>
                            <a:schemeClr val="tx1"/>
                          </a:solidFill>
                          <a:latin typeface="+mn-lt"/>
                        </a:rPr>
                        <a:t> (</a:t>
                      </a:r>
                      <a:r>
                        <a:rPr lang="fr-FR" sz="1400" b="0" dirty="0" err="1">
                          <a:solidFill>
                            <a:schemeClr val="tx1"/>
                          </a:solidFill>
                          <a:latin typeface="+mn-lt"/>
                        </a:rPr>
                        <a:t>ideal</a:t>
                      </a:r>
                      <a:r>
                        <a:rPr lang="fr-FR" sz="1400" b="0" dirty="0">
                          <a:solidFill>
                            <a:schemeClr val="tx1"/>
                          </a:solidFill>
                          <a:latin typeface="+mn-lt"/>
                        </a:rPr>
                        <a:t> if </a:t>
                      </a:r>
                      <a:r>
                        <a:rPr lang="fr-FR" sz="1400" b="0" dirty="0" err="1">
                          <a:solidFill>
                            <a:schemeClr val="tx1"/>
                          </a:solidFill>
                          <a:latin typeface="+mn-lt"/>
                        </a:rPr>
                        <a:t>you</a:t>
                      </a:r>
                      <a:r>
                        <a:rPr lang="fr-FR" sz="1400" b="0" dirty="0">
                          <a:solidFill>
                            <a:schemeClr val="tx1"/>
                          </a:solidFill>
                          <a:latin typeface="+mn-lt"/>
                        </a:rPr>
                        <a:t> </a:t>
                      </a:r>
                      <a:r>
                        <a:rPr lang="fr-FR" sz="1400" b="0" dirty="0" err="1">
                          <a:solidFill>
                            <a:schemeClr val="tx1"/>
                          </a:solidFill>
                          <a:latin typeface="+mn-lt"/>
                        </a:rPr>
                        <a:t>bring</a:t>
                      </a:r>
                      <a:r>
                        <a:rPr lang="fr-FR" sz="1400" b="0" dirty="0">
                          <a:solidFill>
                            <a:schemeClr val="tx1"/>
                          </a:solidFill>
                          <a:latin typeface="+mn-lt"/>
                        </a:rPr>
                        <a:t> </a:t>
                      </a:r>
                      <a:r>
                        <a:rPr lang="fr-FR" sz="1400" b="0" dirty="0" err="1">
                          <a:solidFill>
                            <a:schemeClr val="tx1"/>
                          </a:solidFill>
                          <a:latin typeface="+mn-lt"/>
                        </a:rPr>
                        <a:t>hadoop</a:t>
                      </a:r>
                      <a:r>
                        <a:rPr lang="fr-FR" sz="1400" b="0" dirty="0">
                          <a:solidFill>
                            <a:schemeClr val="tx1"/>
                          </a:solidFill>
                          <a:latin typeface="+mn-lt"/>
                        </a:rPr>
                        <a:t> </a:t>
                      </a:r>
                      <a:r>
                        <a:rPr lang="fr-FR" sz="1400" b="0" dirty="0" err="1">
                          <a:solidFill>
                            <a:schemeClr val="tx1"/>
                          </a:solidFill>
                          <a:latin typeface="+mn-lt"/>
                        </a:rPr>
                        <a:t>releated</a:t>
                      </a:r>
                      <a:r>
                        <a:rPr lang="fr-FR" sz="1400" b="0" dirty="0">
                          <a:solidFill>
                            <a:schemeClr val="tx1"/>
                          </a:solidFill>
                          <a:latin typeface="+mn-lt"/>
                        </a:rPr>
                        <a:t> </a:t>
                      </a:r>
                      <a:r>
                        <a:rPr lang="fr-FR" sz="1400" b="0" dirty="0" err="1">
                          <a:solidFill>
                            <a:schemeClr val="tx1"/>
                          </a:solidFill>
                          <a:latin typeface="+mn-lt"/>
                        </a:rPr>
                        <a:t>stuff</a:t>
                      </a:r>
                      <a:r>
                        <a:rPr lang="fr-FR" sz="1400" b="0" dirty="0">
                          <a:solidFill>
                            <a:schemeClr val="tx1"/>
                          </a:solidFill>
                          <a:latin typeface="+mn-lt"/>
                        </a:rPr>
                        <a:t>)</a:t>
                      </a:r>
                      <a:r>
                        <a:rPr lang="fr-FR" sz="1400" b="1" dirty="0">
                          <a:solidFill>
                            <a:schemeClr val="tx1"/>
                          </a:solidFill>
                          <a:latin typeface="+mn-lt"/>
                        </a:rPr>
                        <a:t> </a:t>
                      </a:r>
                      <a:r>
                        <a:rPr lang="fr-FR" sz="1400" b="1" dirty="0" err="1">
                          <a:solidFill>
                            <a:schemeClr val="tx1"/>
                          </a:solidFill>
                          <a:latin typeface="+mn-lt"/>
                        </a:rPr>
                        <a:t>Gobal</a:t>
                      </a:r>
                      <a:r>
                        <a:rPr lang="fr-FR" sz="1400" b="1" dirty="0">
                          <a:solidFill>
                            <a:schemeClr val="tx1"/>
                          </a:solidFill>
                          <a:latin typeface="+mn-lt"/>
                        </a:rPr>
                        <a:t> or </a:t>
                      </a:r>
                      <a:r>
                        <a:rPr lang="fr-FR" sz="1400" b="1" dirty="0" err="1">
                          <a:solidFill>
                            <a:schemeClr val="tx1"/>
                          </a:solidFill>
                          <a:latin typeface="+mn-lt"/>
                        </a:rPr>
                        <a:t>regional</a:t>
                      </a:r>
                      <a:endParaRPr lang="fr-FR" sz="1400" b="1" dirty="0">
                        <a:solidFill>
                          <a:schemeClr val="tx1"/>
                        </a:solidFill>
                        <a:latin typeface="+mn-lt"/>
                      </a:endParaRPr>
                    </a:p>
                    <a:p>
                      <a:pPr marL="285750" indent="-285750">
                        <a:buFontTx/>
                        <a:buChar char="-"/>
                      </a:pPr>
                      <a:r>
                        <a:rPr lang="fr-FR" sz="1400" b="0" dirty="0" err="1">
                          <a:solidFill>
                            <a:schemeClr val="tx1"/>
                          </a:solidFill>
                          <a:latin typeface="+mn-lt"/>
                        </a:rPr>
                        <a:t>Includes</a:t>
                      </a:r>
                      <a:r>
                        <a:rPr lang="fr-FR" sz="1400" b="0" dirty="0">
                          <a:solidFill>
                            <a:schemeClr val="tx1"/>
                          </a:solidFill>
                          <a:latin typeface="+mn-lt"/>
                        </a:rPr>
                        <a:t>: Hadoop (</a:t>
                      </a:r>
                      <a:r>
                        <a:rPr lang="fr-FR" sz="1400" b="0" dirty="0" err="1">
                          <a:solidFill>
                            <a:schemeClr val="tx1"/>
                          </a:solidFill>
                          <a:latin typeface="+mn-lt"/>
                        </a:rPr>
                        <a:t>MapReduce,YARN,HDFS</a:t>
                      </a:r>
                      <a:r>
                        <a:rPr lang="fr-FR" sz="1400" b="0" dirty="0">
                          <a:solidFill>
                            <a:schemeClr val="tx1"/>
                          </a:solidFill>
                          <a:latin typeface="+mn-lt"/>
                        </a:rPr>
                        <a:t>), Spark, </a:t>
                      </a:r>
                      <a:r>
                        <a:rPr lang="fr-FR" sz="1400" b="0" dirty="0" err="1">
                          <a:solidFill>
                            <a:schemeClr val="tx1"/>
                          </a:solidFill>
                          <a:latin typeface="+mn-lt"/>
                        </a:rPr>
                        <a:t>Hive</a:t>
                      </a:r>
                      <a:r>
                        <a:rPr lang="fr-FR" sz="1400" b="0" dirty="0">
                          <a:solidFill>
                            <a:schemeClr val="tx1"/>
                          </a:solidFill>
                          <a:latin typeface="+mn-lt"/>
                        </a:rPr>
                        <a:t> and </a:t>
                      </a:r>
                      <a:r>
                        <a:rPr lang="fr-FR" sz="1400" b="0" dirty="0" err="1">
                          <a:solidFill>
                            <a:schemeClr val="tx1"/>
                          </a:solidFill>
                          <a:latin typeface="+mn-lt"/>
                        </a:rPr>
                        <a:t>Pig</a:t>
                      </a:r>
                      <a:r>
                        <a:rPr lang="fr-FR" sz="1400" b="0" dirty="0">
                          <a:solidFill>
                            <a:schemeClr val="tx1"/>
                          </a:solidFill>
                          <a:latin typeface="+mn-lt"/>
                        </a:rPr>
                        <a:t>.</a:t>
                      </a:r>
                    </a:p>
                    <a:p>
                      <a:pPr marL="285750" indent="-285750">
                        <a:buFontTx/>
                        <a:buChar char="-"/>
                      </a:pPr>
                      <a:r>
                        <a:rPr lang="fr-FR" sz="1400" b="1" dirty="0">
                          <a:solidFill>
                            <a:schemeClr val="tx1"/>
                          </a:solidFill>
                          <a:latin typeface="+mn-lt"/>
                        </a:rPr>
                        <a:t>« No-</a:t>
                      </a:r>
                      <a:r>
                        <a:rPr lang="fr-FR" sz="1400" b="1" dirty="0" err="1">
                          <a:solidFill>
                            <a:schemeClr val="tx1"/>
                          </a:solidFill>
                          <a:latin typeface="+mn-lt"/>
                        </a:rPr>
                        <a:t>ops</a:t>
                      </a:r>
                      <a:r>
                        <a:rPr lang="fr-FR" sz="1400" b="1" dirty="0">
                          <a:solidFill>
                            <a:schemeClr val="tx1"/>
                          </a:solidFill>
                          <a:latin typeface="+mn-lt"/>
                        </a:rPr>
                        <a:t> » : </a:t>
                      </a:r>
                      <a:r>
                        <a:rPr lang="fr-FR" sz="1400" b="0" dirty="0" err="1">
                          <a:solidFill>
                            <a:schemeClr val="tx1"/>
                          </a:solidFill>
                          <a:latin typeface="+mn-lt"/>
                        </a:rPr>
                        <a:t>create</a:t>
                      </a:r>
                      <a:r>
                        <a:rPr lang="fr-FR" sz="1400" b="0" dirty="0">
                          <a:solidFill>
                            <a:schemeClr val="tx1"/>
                          </a:solidFill>
                          <a:latin typeface="+mn-lt"/>
                        </a:rPr>
                        <a:t> cluster, use </a:t>
                      </a:r>
                      <a:r>
                        <a:rPr lang="fr-FR" sz="1400" b="0" dirty="0" err="1">
                          <a:solidFill>
                            <a:schemeClr val="tx1"/>
                          </a:solidFill>
                          <a:latin typeface="+mn-lt"/>
                        </a:rPr>
                        <a:t>it</a:t>
                      </a:r>
                      <a:r>
                        <a:rPr lang="fr-FR" sz="1400" b="0" dirty="0">
                          <a:solidFill>
                            <a:schemeClr val="tx1"/>
                          </a:solidFill>
                          <a:latin typeface="+mn-lt"/>
                        </a:rPr>
                        <a:t>, </a:t>
                      </a:r>
                      <a:r>
                        <a:rPr lang="fr-FR" sz="1400" b="0" dirty="0" err="1">
                          <a:solidFill>
                            <a:schemeClr val="tx1"/>
                          </a:solidFill>
                          <a:latin typeface="+mn-lt"/>
                        </a:rPr>
                        <a:t>turn</a:t>
                      </a:r>
                      <a:r>
                        <a:rPr lang="fr-FR" sz="1400" b="0" dirty="0">
                          <a:solidFill>
                            <a:schemeClr val="tx1"/>
                          </a:solidFill>
                          <a:latin typeface="+mn-lt"/>
                        </a:rPr>
                        <a:t> </a:t>
                      </a:r>
                      <a:r>
                        <a:rPr lang="fr-FR" sz="1400" b="0" dirty="0" err="1">
                          <a:solidFill>
                            <a:schemeClr val="tx1"/>
                          </a:solidFill>
                          <a:latin typeface="+mn-lt"/>
                        </a:rPr>
                        <a:t>it</a:t>
                      </a:r>
                      <a:r>
                        <a:rPr lang="fr-FR" sz="1400" b="0" dirty="0">
                          <a:solidFill>
                            <a:schemeClr val="tx1"/>
                          </a:solidFill>
                          <a:latin typeface="+mn-lt"/>
                        </a:rPr>
                        <a:t> off.</a:t>
                      </a:r>
                    </a:p>
                    <a:p>
                      <a:pPr marL="742950" lvl="1" indent="-285750">
                        <a:buFontTx/>
                        <a:buChar char="-"/>
                      </a:pPr>
                      <a:r>
                        <a:rPr lang="fr-FR" sz="1400" b="0" dirty="0">
                          <a:solidFill>
                            <a:schemeClr val="tx1"/>
                          </a:solidFill>
                          <a:latin typeface="+mn-lt"/>
                        </a:rPr>
                        <a:t>Use Google Cloud Storage, not HDFS – </a:t>
                      </a:r>
                      <a:r>
                        <a:rPr lang="fr-FR" sz="1400" b="0" dirty="0" err="1">
                          <a:solidFill>
                            <a:schemeClr val="tx1"/>
                          </a:solidFill>
                          <a:latin typeface="+mn-lt"/>
                        </a:rPr>
                        <a:t>else</a:t>
                      </a:r>
                      <a:r>
                        <a:rPr lang="fr-FR" sz="1400" b="0" dirty="0">
                          <a:solidFill>
                            <a:schemeClr val="tx1"/>
                          </a:solidFill>
                          <a:latin typeface="+mn-lt"/>
                        </a:rPr>
                        <a:t> </a:t>
                      </a:r>
                      <a:r>
                        <a:rPr lang="fr-FR" sz="1400" b="0" dirty="0" err="1">
                          <a:solidFill>
                            <a:schemeClr val="tx1"/>
                          </a:solidFill>
                          <a:latin typeface="+mn-lt"/>
                        </a:rPr>
                        <a:t>billing</a:t>
                      </a:r>
                      <a:r>
                        <a:rPr lang="fr-FR" sz="1400" b="0" dirty="0">
                          <a:solidFill>
                            <a:schemeClr val="tx1"/>
                          </a:solidFill>
                          <a:latin typeface="+mn-lt"/>
                        </a:rPr>
                        <a:t> </a:t>
                      </a:r>
                      <a:r>
                        <a:rPr lang="fr-FR" sz="1400" b="0" dirty="0" err="1">
                          <a:solidFill>
                            <a:schemeClr val="tx1"/>
                          </a:solidFill>
                          <a:latin typeface="+mn-lt"/>
                        </a:rPr>
                        <a:t>will</a:t>
                      </a:r>
                      <a:r>
                        <a:rPr lang="fr-FR" sz="1400" b="0" dirty="0">
                          <a:solidFill>
                            <a:schemeClr val="tx1"/>
                          </a:solidFill>
                          <a:latin typeface="+mn-lt"/>
                        </a:rPr>
                        <a:t> </a:t>
                      </a:r>
                      <a:r>
                        <a:rPr lang="fr-FR" sz="1400" b="0" dirty="0" err="1">
                          <a:solidFill>
                            <a:schemeClr val="tx1"/>
                          </a:solidFill>
                          <a:latin typeface="+mn-lt"/>
                        </a:rPr>
                        <a:t>hurt</a:t>
                      </a:r>
                      <a:r>
                        <a:rPr lang="fr-FR" sz="1400" b="0" dirty="0">
                          <a:solidFill>
                            <a:schemeClr val="tx1"/>
                          </a:solidFill>
                          <a:latin typeface="+mn-lt"/>
                        </a:rPr>
                        <a:t>.</a:t>
                      </a:r>
                    </a:p>
                    <a:p>
                      <a:pPr marL="285750" indent="-285750">
                        <a:buFontTx/>
                        <a:buChar char="-"/>
                      </a:pPr>
                      <a:r>
                        <a:rPr lang="fr-FR" sz="1400" b="0" dirty="0">
                          <a:solidFill>
                            <a:schemeClr val="tx1"/>
                          </a:solidFill>
                          <a:latin typeface="+mn-lt"/>
                        </a:rPr>
                        <a:t>Ideal for </a:t>
                      </a:r>
                      <a:r>
                        <a:rPr lang="fr-FR" sz="1400" b="0" dirty="0" err="1">
                          <a:solidFill>
                            <a:schemeClr val="tx1"/>
                          </a:solidFill>
                          <a:latin typeface="+mn-lt"/>
                        </a:rPr>
                        <a:t>moving</a:t>
                      </a:r>
                      <a:r>
                        <a:rPr lang="fr-FR" sz="1400" b="0" dirty="0">
                          <a:solidFill>
                            <a:schemeClr val="tx1"/>
                          </a:solidFill>
                          <a:latin typeface="+mn-lt"/>
                        </a:rPr>
                        <a:t> </a:t>
                      </a:r>
                      <a:r>
                        <a:rPr lang="fr-FR" sz="1400" b="0" dirty="0" err="1">
                          <a:solidFill>
                            <a:schemeClr val="tx1"/>
                          </a:solidFill>
                          <a:latin typeface="+mn-lt"/>
                        </a:rPr>
                        <a:t>existing</a:t>
                      </a:r>
                      <a:r>
                        <a:rPr lang="fr-FR" sz="1400" b="0" dirty="0">
                          <a:solidFill>
                            <a:schemeClr val="tx1"/>
                          </a:solidFill>
                          <a:latin typeface="+mn-lt"/>
                        </a:rPr>
                        <a:t> code to GCP.</a:t>
                      </a:r>
                    </a:p>
                    <a:p>
                      <a:pPr marL="285750" indent="-285750">
                        <a:buFontTx/>
                        <a:buChar char="-"/>
                      </a:pPr>
                      <a:r>
                        <a:rPr lang="fr-FR" sz="1400" b="1" dirty="0" err="1">
                          <a:solidFill>
                            <a:schemeClr val="tx1"/>
                          </a:solidFill>
                          <a:latin typeface="+mn-lt"/>
                        </a:rPr>
                        <a:t>Worker</a:t>
                      </a:r>
                      <a:r>
                        <a:rPr lang="fr-FR" sz="1400" b="1" dirty="0">
                          <a:solidFill>
                            <a:schemeClr val="tx1"/>
                          </a:solidFill>
                          <a:latin typeface="+mn-lt"/>
                        </a:rPr>
                        <a:t> </a:t>
                      </a:r>
                      <a:r>
                        <a:rPr lang="fr-FR" sz="1400" b="1" dirty="0" err="1">
                          <a:solidFill>
                            <a:schemeClr val="tx1"/>
                          </a:solidFill>
                          <a:latin typeface="+mn-lt"/>
                        </a:rPr>
                        <a:t>nodes</a:t>
                      </a:r>
                      <a:r>
                        <a:rPr lang="fr-FR" sz="1400" b="1" dirty="0">
                          <a:solidFill>
                            <a:schemeClr val="tx1"/>
                          </a:solidFill>
                          <a:latin typeface="+mn-lt"/>
                        </a:rPr>
                        <a:t> all have the </a:t>
                      </a:r>
                      <a:r>
                        <a:rPr lang="fr-FR" sz="1400" b="1" dirty="0" err="1">
                          <a:solidFill>
                            <a:schemeClr val="tx1"/>
                          </a:solidFill>
                          <a:latin typeface="+mn-lt"/>
                        </a:rPr>
                        <a:t>same</a:t>
                      </a:r>
                      <a:r>
                        <a:rPr lang="fr-FR" sz="1400" b="1" dirty="0">
                          <a:solidFill>
                            <a:schemeClr val="tx1"/>
                          </a:solidFill>
                          <a:latin typeface="+mn-lt"/>
                        </a:rPr>
                        <a:t> configuration.</a:t>
                      </a:r>
                    </a:p>
                    <a:p>
                      <a:pPr marL="285750" indent="-285750">
                        <a:buFontTx/>
                        <a:buChar char="-"/>
                      </a:pPr>
                      <a:r>
                        <a:rPr lang="fr-FR" sz="1400" b="1" u="sng" dirty="0">
                          <a:solidFill>
                            <a:schemeClr val="tx1"/>
                          </a:solidFill>
                          <a:latin typeface="+mn-lt"/>
                        </a:rPr>
                        <a:t>3 modes:</a:t>
                      </a:r>
                    </a:p>
                    <a:p>
                      <a:pPr marL="742950" lvl="1" indent="-285750">
                        <a:buFontTx/>
                        <a:buChar char="-"/>
                      </a:pPr>
                      <a:r>
                        <a:rPr lang="fr-FR" sz="1400" b="0" dirty="0">
                          <a:solidFill>
                            <a:schemeClr val="tx1"/>
                          </a:solidFill>
                          <a:latin typeface="+mn-lt"/>
                        </a:rPr>
                        <a:t>Single </a:t>
                      </a:r>
                      <a:r>
                        <a:rPr lang="fr-FR" sz="1400" b="0" dirty="0" err="1">
                          <a:solidFill>
                            <a:schemeClr val="tx1"/>
                          </a:solidFill>
                          <a:latin typeface="+mn-lt"/>
                        </a:rPr>
                        <a:t>node</a:t>
                      </a:r>
                      <a:r>
                        <a:rPr lang="fr-FR" sz="1400" b="0" dirty="0">
                          <a:solidFill>
                            <a:schemeClr val="tx1"/>
                          </a:solidFill>
                          <a:latin typeface="+mn-lt"/>
                        </a:rPr>
                        <a:t> (1 master, 0 </a:t>
                      </a:r>
                      <a:r>
                        <a:rPr lang="fr-FR" sz="1400" b="0" dirty="0" err="1">
                          <a:solidFill>
                            <a:schemeClr val="tx1"/>
                          </a:solidFill>
                          <a:latin typeface="+mn-lt"/>
                        </a:rPr>
                        <a:t>workers</a:t>
                      </a:r>
                      <a:r>
                        <a:rPr lang="fr-FR" sz="1400" b="0" dirty="0">
                          <a:solidFill>
                            <a:schemeClr val="tx1"/>
                          </a:solidFill>
                          <a:latin typeface="+mn-lt"/>
                        </a:rPr>
                        <a:t>), Standard (1 master, N </a:t>
                      </a:r>
                      <a:r>
                        <a:rPr lang="fr-FR" sz="1400" b="0" dirty="0" err="1">
                          <a:solidFill>
                            <a:schemeClr val="tx1"/>
                          </a:solidFill>
                          <a:latin typeface="+mn-lt"/>
                        </a:rPr>
                        <a:t>workers</a:t>
                      </a:r>
                      <a:r>
                        <a:rPr lang="fr-FR" sz="1400" b="0" dirty="0">
                          <a:solidFill>
                            <a:schemeClr val="tx1"/>
                          </a:solidFill>
                          <a:latin typeface="+mn-lt"/>
                        </a:rPr>
                        <a:t>) </a:t>
                      </a:r>
                    </a:p>
                    <a:p>
                      <a:pPr marL="457200" lvl="1" indent="0">
                        <a:buFontTx/>
                        <a:buNone/>
                      </a:pPr>
                      <a:r>
                        <a:rPr lang="fr-FR" sz="1400" b="0" dirty="0">
                          <a:solidFill>
                            <a:schemeClr val="tx1"/>
                          </a:solidFill>
                          <a:latin typeface="+mn-lt"/>
                        </a:rPr>
                        <a:t>&amp; High </a:t>
                      </a:r>
                      <a:r>
                        <a:rPr lang="fr-FR" sz="1400" b="0" dirty="0" err="1">
                          <a:solidFill>
                            <a:schemeClr val="tx1"/>
                          </a:solidFill>
                          <a:latin typeface="+mn-lt"/>
                        </a:rPr>
                        <a:t>Availability</a:t>
                      </a:r>
                      <a:r>
                        <a:rPr lang="fr-FR" sz="1400" b="0" dirty="0">
                          <a:solidFill>
                            <a:schemeClr val="tx1"/>
                          </a:solidFill>
                          <a:latin typeface="+mn-lt"/>
                        </a:rPr>
                        <a:t> (3 masters, N </a:t>
                      </a:r>
                      <a:r>
                        <a:rPr lang="fr-FR" sz="1400" b="0" dirty="0" err="1">
                          <a:solidFill>
                            <a:schemeClr val="tx1"/>
                          </a:solidFill>
                          <a:latin typeface="+mn-lt"/>
                        </a:rPr>
                        <a:t>workers</a:t>
                      </a:r>
                      <a:r>
                        <a:rPr lang="fr-FR" sz="1400" b="0" dirty="0">
                          <a:solidFill>
                            <a:schemeClr val="tx1"/>
                          </a:solidFill>
                          <a:latin typeface="+mn-lt"/>
                        </a:rPr>
                        <a:t>).</a:t>
                      </a:r>
                    </a:p>
                  </a:txBody>
                  <a:tcPr>
                    <a:solidFill>
                      <a:schemeClr val="accent3">
                        <a:lumMod val="20000"/>
                        <a:lumOff val="80000"/>
                      </a:schemeClr>
                    </a:solidFill>
                  </a:tcPr>
                </a:tc>
                <a:extLst>
                  <a:ext uri="{0D108BD9-81ED-4DB2-BD59-A6C34878D82A}">
                    <a16:rowId xmlns:a16="http://schemas.microsoft.com/office/drawing/2014/main" val="2079505749"/>
                  </a:ext>
                </a:extLst>
              </a:tr>
              <a:tr h="740107">
                <a:tc>
                  <a:txBody>
                    <a:bodyPr/>
                    <a:lstStyle/>
                    <a:p>
                      <a:pPr algn="ctr"/>
                      <a:r>
                        <a:rPr lang="fr-FR" dirty="0"/>
                        <a:t>Cluster machine types</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err="1">
                          <a:solidFill>
                            <a:schemeClr val="tx1"/>
                          </a:solidFill>
                          <a:latin typeface="+mn-lt"/>
                          <a:ea typeface="+mn-ea"/>
                          <a:cs typeface="+mn-cs"/>
                        </a:rPr>
                        <a:t>Built</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using</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Compute</a:t>
                      </a:r>
                      <a:r>
                        <a:rPr lang="fr-FR" sz="1400" b="0" kern="1200" dirty="0">
                          <a:solidFill>
                            <a:schemeClr val="tx1"/>
                          </a:solidFill>
                          <a:latin typeface="+mn-lt"/>
                          <a:ea typeface="+mn-ea"/>
                          <a:cs typeface="+mn-cs"/>
                        </a:rPr>
                        <a:t> Engine VM instances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Cluster – Need at least 1 master and 2 </a:t>
                      </a:r>
                      <a:r>
                        <a:rPr lang="fr-FR" sz="1400" b="0" kern="1200" dirty="0" err="1">
                          <a:solidFill>
                            <a:schemeClr val="tx1"/>
                          </a:solidFill>
                          <a:latin typeface="+mn-lt"/>
                          <a:ea typeface="+mn-ea"/>
                          <a:cs typeface="+mn-cs"/>
                        </a:rPr>
                        <a:t>workers</a:t>
                      </a:r>
                      <a:endParaRPr lang="fr-FR" sz="1400" b="0" kern="1200" dirty="0">
                        <a:solidFill>
                          <a:schemeClr val="tx1"/>
                        </a:solidFill>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err="1">
                          <a:solidFill>
                            <a:schemeClr val="tx1"/>
                          </a:solidFill>
                          <a:latin typeface="+mn-lt"/>
                          <a:ea typeface="+mn-ea"/>
                          <a:cs typeface="+mn-cs"/>
                        </a:rPr>
                        <a:t>Preemptible</a:t>
                      </a:r>
                      <a:r>
                        <a:rPr lang="fr-FR" sz="1400" b="0" kern="1200" dirty="0">
                          <a:solidFill>
                            <a:schemeClr val="tx1"/>
                          </a:solidFill>
                          <a:latin typeface="+mn-lt"/>
                          <a:ea typeface="+mn-ea"/>
                          <a:cs typeface="+mn-cs"/>
                        </a:rPr>
                        <a:t> instances (</a:t>
                      </a:r>
                      <a:r>
                        <a:rPr lang="fr-FR" sz="1400" b="0" kern="1200" dirty="0" err="1">
                          <a:solidFill>
                            <a:schemeClr val="tx1"/>
                          </a:solidFill>
                          <a:latin typeface="+mn-lt"/>
                          <a:ea typeface="+mn-ea"/>
                          <a:cs typeface="+mn-cs"/>
                        </a:rPr>
                        <a:t>processing</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only</a:t>
                      </a:r>
                      <a:r>
                        <a:rPr lang="fr-FR" sz="1400" b="0" kern="1200" dirty="0">
                          <a:solidFill>
                            <a:schemeClr val="tx1"/>
                          </a:solidFill>
                          <a:latin typeface="+mn-lt"/>
                          <a:ea typeface="+mn-ea"/>
                          <a:cs typeface="+mn-cs"/>
                        </a:rPr>
                        <a:t>) – OK if </a:t>
                      </a:r>
                      <a:r>
                        <a:rPr lang="fr-FR" sz="1400" b="0" kern="1200" dirty="0" err="1">
                          <a:solidFill>
                            <a:schemeClr val="tx1"/>
                          </a:solidFill>
                          <a:latin typeface="+mn-lt"/>
                          <a:ea typeface="+mn-ea"/>
                          <a:cs typeface="+mn-cs"/>
                        </a:rPr>
                        <a:t>used</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with</a:t>
                      </a:r>
                      <a:r>
                        <a:rPr lang="fr-FR" sz="1400" b="0" kern="1200" dirty="0">
                          <a:solidFill>
                            <a:schemeClr val="tx1"/>
                          </a:solidFill>
                          <a:latin typeface="+mn-lt"/>
                          <a:ea typeface="+mn-ea"/>
                          <a:cs typeface="+mn-cs"/>
                        </a:rPr>
                        <a:t> care</a:t>
                      </a:r>
                    </a:p>
                  </a:txBody>
                  <a:tcPr/>
                </a:tc>
                <a:extLst>
                  <a:ext uri="{0D108BD9-81ED-4DB2-BD59-A6C34878D82A}">
                    <a16:rowId xmlns:a16="http://schemas.microsoft.com/office/drawing/2014/main" val="2669981568"/>
                  </a:ext>
                </a:extLst>
              </a:tr>
              <a:tr h="662532">
                <a:tc>
                  <a:txBody>
                    <a:bodyPr/>
                    <a:lstStyle/>
                    <a:p>
                      <a:pPr algn="ctr"/>
                      <a:r>
                        <a:rPr lang="fr-FR" sz="1800" b="0" kern="1200" dirty="0" err="1">
                          <a:solidFill>
                            <a:schemeClr val="tx1"/>
                          </a:solidFill>
                          <a:latin typeface="+mn-lt"/>
                          <a:ea typeface="+mn-ea"/>
                          <a:cs typeface="+mn-cs"/>
                        </a:rPr>
                        <a:t>Preemptible</a:t>
                      </a:r>
                      <a:r>
                        <a:rPr lang="fr-FR" sz="1800" b="0" kern="1200" dirty="0">
                          <a:solidFill>
                            <a:schemeClr val="tx1"/>
                          </a:solidFill>
                          <a:latin typeface="+mn-lt"/>
                          <a:ea typeface="+mn-ea"/>
                          <a:cs typeface="+mn-cs"/>
                        </a:rPr>
                        <a:t> </a:t>
                      </a:r>
                      <a:r>
                        <a:rPr lang="fr-FR" sz="1800" b="0" kern="1200" dirty="0" err="1">
                          <a:solidFill>
                            <a:schemeClr val="tx1"/>
                          </a:solidFill>
                          <a:latin typeface="+mn-lt"/>
                          <a:ea typeface="+mn-ea"/>
                          <a:cs typeface="+mn-cs"/>
                        </a:rPr>
                        <a:t>VMs</a:t>
                      </a:r>
                      <a:endParaRPr lang="fr-FR"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No </a:t>
                      </a:r>
                      <a:r>
                        <a:rPr lang="fr-FR" sz="1400" b="0" kern="1200" dirty="0" err="1">
                          <a:solidFill>
                            <a:schemeClr val="tx1"/>
                          </a:solidFill>
                          <a:latin typeface="+mn-lt"/>
                          <a:ea typeface="+mn-ea"/>
                          <a:cs typeface="+mn-cs"/>
                        </a:rPr>
                        <a:t>preemptible-only</a:t>
                      </a:r>
                      <a:r>
                        <a:rPr lang="fr-FR" sz="1400" b="0" kern="1200" dirty="0">
                          <a:solidFill>
                            <a:schemeClr val="tx1"/>
                          </a:solidFill>
                          <a:latin typeface="+mn-lt"/>
                          <a:ea typeface="+mn-ea"/>
                          <a:cs typeface="+mn-cs"/>
                        </a:rPr>
                        <a:t> clusters – at least 2 non-</a:t>
                      </a:r>
                      <a:r>
                        <a:rPr lang="fr-FR" sz="1400" b="0" kern="1200" dirty="0" err="1">
                          <a:solidFill>
                            <a:schemeClr val="tx1"/>
                          </a:solidFill>
                          <a:latin typeface="+mn-lt"/>
                          <a:ea typeface="+mn-ea"/>
                          <a:cs typeface="+mn-cs"/>
                        </a:rPr>
                        <a:t>premptible</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workers</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will</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be</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added</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automatically</a:t>
                      </a:r>
                      <a:r>
                        <a:rPr lang="fr-FR" sz="1400" b="0" kern="1200" dirty="0">
                          <a:solidFill>
                            <a:schemeClr val="tx1"/>
                          </a:solidFill>
                          <a:latin typeface="+mn-lt"/>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Minimum persistent </a:t>
                      </a:r>
                      <a:r>
                        <a:rPr lang="fr-FR" sz="1400" b="0" kern="1200" dirty="0" err="1">
                          <a:solidFill>
                            <a:schemeClr val="tx1"/>
                          </a:solidFill>
                          <a:latin typeface="+mn-lt"/>
                          <a:ea typeface="+mn-ea"/>
                          <a:cs typeface="+mn-cs"/>
                        </a:rPr>
                        <a:t>disk</a:t>
                      </a:r>
                      <a:r>
                        <a:rPr lang="fr-FR" sz="1400" b="0" kern="1200" dirty="0">
                          <a:solidFill>
                            <a:schemeClr val="tx1"/>
                          </a:solidFill>
                          <a:latin typeface="+mn-lt"/>
                          <a:ea typeface="+mn-ea"/>
                          <a:cs typeface="+mn-cs"/>
                        </a:rPr>
                        <a:t> size – </a:t>
                      </a:r>
                      <a:r>
                        <a:rPr lang="fr-FR" sz="1400" b="0" kern="1200" dirty="0" err="1">
                          <a:solidFill>
                            <a:schemeClr val="tx1"/>
                          </a:solidFill>
                          <a:latin typeface="+mn-lt"/>
                          <a:ea typeface="+mn-ea"/>
                          <a:cs typeface="+mn-cs"/>
                        </a:rPr>
                        <a:t>smaller</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than</a:t>
                      </a:r>
                      <a:r>
                        <a:rPr lang="fr-FR" sz="1400" b="0" kern="1200" dirty="0">
                          <a:solidFill>
                            <a:schemeClr val="tx1"/>
                          </a:solidFill>
                          <a:latin typeface="+mn-lt"/>
                          <a:ea typeface="+mn-ea"/>
                          <a:cs typeface="+mn-cs"/>
                        </a:rPr>
                        <a:t> 100 GB and </a:t>
                      </a:r>
                      <a:r>
                        <a:rPr lang="fr-FR" sz="1400" b="0" kern="1200" dirty="0" err="1">
                          <a:solidFill>
                            <a:schemeClr val="tx1"/>
                          </a:solidFill>
                          <a:latin typeface="+mn-lt"/>
                          <a:ea typeface="+mn-ea"/>
                          <a:cs typeface="+mn-cs"/>
                        </a:rPr>
                        <a:t>primary</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worker</a:t>
                      </a:r>
                      <a:r>
                        <a:rPr lang="fr-FR" sz="1400" b="0" kern="1200" dirty="0">
                          <a:solidFill>
                            <a:schemeClr val="tx1"/>
                          </a:solidFill>
                          <a:latin typeface="+mn-lt"/>
                          <a:ea typeface="+mn-ea"/>
                          <a:cs typeface="+mn-cs"/>
                        </a:rPr>
                        <a:t> boot </a:t>
                      </a:r>
                      <a:r>
                        <a:rPr lang="fr-FR" sz="1400" b="0" kern="1200" dirty="0" err="1">
                          <a:solidFill>
                            <a:schemeClr val="tx1"/>
                          </a:solidFill>
                          <a:latin typeface="+mn-lt"/>
                          <a:ea typeface="+mn-ea"/>
                          <a:cs typeface="+mn-cs"/>
                        </a:rPr>
                        <a:t>disk</a:t>
                      </a:r>
                      <a:r>
                        <a:rPr lang="fr-FR" sz="1400" b="0" kern="1200" dirty="0">
                          <a:solidFill>
                            <a:schemeClr val="tx1"/>
                          </a:solidFill>
                          <a:latin typeface="+mn-lt"/>
                          <a:ea typeface="+mn-ea"/>
                          <a:cs typeface="+mn-cs"/>
                        </a:rPr>
                        <a:t> size (for local </a:t>
                      </a:r>
                      <a:r>
                        <a:rPr lang="fr-FR" sz="1400" b="0" kern="1200" dirty="0" err="1">
                          <a:solidFill>
                            <a:schemeClr val="tx1"/>
                          </a:solidFill>
                          <a:latin typeface="+mn-lt"/>
                          <a:ea typeface="+mn-ea"/>
                          <a:cs typeface="+mn-cs"/>
                        </a:rPr>
                        <a:t>caching</a:t>
                      </a:r>
                      <a:r>
                        <a:rPr lang="fr-FR" sz="1400" b="0" kern="1200" dirty="0">
                          <a:solidFill>
                            <a:schemeClr val="tx1"/>
                          </a:solidFill>
                          <a:latin typeface="+mn-lt"/>
                          <a:ea typeface="+mn-ea"/>
                          <a:cs typeface="+mn-cs"/>
                        </a:rPr>
                        <a:t> – not part of HDFS)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err="1">
                          <a:solidFill>
                            <a:schemeClr val="tx1"/>
                          </a:solidFill>
                          <a:latin typeface="+mn-lt"/>
                          <a:ea typeface="+mn-ea"/>
                          <a:cs typeface="+mn-cs"/>
                        </a:rPr>
                        <a:t>We</a:t>
                      </a:r>
                      <a:r>
                        <a:rPr lang="fr-FR" sz="1400" b="0" kern="1200" dirty="0">
                          <a:solidFill>
                            <a:schemeClr val="tx1"/>
                          </a:solidFill>
                          <a:latin typeface="+mn-lt"/>
                          <a:ea typeface="+mn-ea"/>
                          <a:cs typeface="+mn-cs"/>
                        </a:rPr>
                        <a:t> can use –</a:t>
                      </a:r>
                      <a:r>
                        <a:rPr lang="fr-FR" sz="1400" b="0" kern="1200" dirty="0" err="1">
                          <a:solidFill>
                            <a:schemeClr val="tx1"/>
                          </a:solidFill>
                          <a:latin typeface="+mn-lt"/>
                          <a:ea typeface="+mn-ea"/>
                          <a:cs typeface="+mn-cs"/>
                        </a:rPr>
                        <a:t>graceful</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decommission</a:t>
                      </a:r>
                      <a:r>
                        <a:rPr lang="fr-FR" sz="1400" b="0" kern="1200" dirty="0">
                          <a:solidFill>
                            <a:schemeClr val="tx1"/>
                          </a:solidFill>
                          <a:latin typeface="+mn-lt"/>
                          <a:ea typeface="+mn-ea"/>
                          <a:cs typeface="+mn-cs"/>
                        </a:rPr>
                        <a:t> –timeout 300 (sec/m/d) to do </a:t>
                      </a:r>
                      <a:r>
                        <a:rPr lang="fr-FR" sz="1400" b="0" kern="1200" dirty="0" err="1">
                          <a:solidFill>
                            <a:schemeClr val="tx1"/>
                          </a:solidFill>
                          <a:latin typeface="+mn-lt"/>
                          <a:ea typeface="+mn-ea"/>
                          <a:cs typeface="+mn-cs"/>
                        </a:rPr>
                        <a:t>this</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gracefuly</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decommission</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it</a:t>
                      </a:r>
                      <a:r>
                        <a:rPr lang="fr-FR" sz="1400" b="0" kern="1200" dirty="0">
                          <a:solidFill>
                            <a:schemeClr val="tx1"/>
                          </a:solidFill>
                          <a:latin typeface="+mn-lt"/>
                          <a:ea typeface="+mn-ea"/>
                          <a:cs typeface="+mn-cs"/>
                        </a:rPr>
                        <a:t>.(max 1d)</a:t>
                      </a:r>
                    </a:p>
                  </a:txBody>
                  <a:tcPr/>
                </a:tc>
                <a:extLst>
                  <a:ext uri="{0D108BD9-81ED-4DB2-BD59-A6C34878D82A}">
                    <a16:rowId xmlns:a16="http://schemas.microsoft.com/office/drawing/2014/main" val="226560646"/>
                  </a:ext>
                </a:extLst>
              </a:tr>
              <a:tr h="1387700">
                <a:tc>
                  <a:txBody>
                    <a:bodyPr/>
                    <a:lstStyle/>
                    <a:p>
                      <a:pPr algn="ctr"/>
                      <a:r>
                        <a:rPr lang="fr-FR" dirty="0"/>
                        <a:t>Initialisation Actions</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Can </a:t>
                      </a:r>
                      <a:r>
                        <a:rPr lang="fr-FR" sz="1400" b="0" kern="1200" dirty="0" err="1">
                          <a:solidFill>
                            <a:schemeClr val="tx1"/>
                          </a:solidFill>
                          <a:latin typeface="+mn-lt"/>
                          <a:ea typeface="+mn-ea"/>
                          <a:cs typeface="+mn-cs"/>
                        </a:rPr>
                        <a:t>specify</a:t>
                      </a:r>
                      <a:r>
                        <a:rPr lang="fr-FR" sz="1400" b="0" kern="1200" dirty="0">
                          <a:solidFill>
                            <a:schemeClr val="tx1"/>
                          </a:solidFill>
                          <a:latin typeface="+mn-lt"/>
                          <a:ea typeface="+mn-ea"/>
                          <a:cs typeface="+mn-cs"/>
                        </a:rPr>
                        <a:t> scripts to </a:t>
                      </a:r>
                      <a:r>
                        <a:rPr lang="fr-FR" sz="1400" b="0" kern="1200" dirty="0" err="1">
                          <a:solidFill>
                            <a:schemeClr val="tx1"/>
                          </a:solidFill>
                          <a:latin typeface="+mn-lt"/>
                          <a:ea typeface="+mn-ea"/>
                          <a:cs typeface="+mn-cs"/>
                        </a:rPr>
                        <a:t>be</a:t>
                      </a:r>
                      <a:r>
                        <a:rPr lang="fr-FR" sz="1400" b="0" kern="1200" dirty="0">
                          <a:solidFill>
                            <a:schemeClr val="tx1"/>
                          </a:solidFill>
                          <a:latin typeface="+mn-lt"/>
                          <a:ea typeface="+mn-ea"/>
                          <a:cs typeface="+mn-cs"/>
                        </a:rPr>
                        <a:t> run </a:t>
                      </a:r>
                      <a:r>
                        <a:rPr lang="fr-FR" sz="1400" b="0" kern="1200" dirty="0" err="1">
                          <a:solidFill>
                            <a:schemeClr val="tx1"/>
                          </a:solidFill>
                          <a:latin typeface="+mn-lt"/>
                          <a:ea typeface="+mn-ea"/>
                          <a:cs typeface="+mn-cs"/>
                        </a:rPr>
                        <a:t>from</a:t>
                      </a:r>
                      <a:r>
                        <a:rPr lang="fr-FR" sz="1400" b="0" kern="1200" dirty="0">
                          <a:solidFill>
                            <a:schemeClr val="tx1"/>
                          </a:solidFill>
                          <a:latin typeface="+mn-lt"/>
                          <a:ea typeface="+mn-ea"/>
                          <a:cs typeface="+mn-cs"/>
                        </a:rPr>
                        <a:t> GitHub or Cloud Storage. (</a:t>
                      </a:r>
                      <a:r>
                        <a:rPr lang="fr-FR" sz="1400" b="0" kern="1200" dirty="0" err="1">
                          <a:solidFill>
                            <a:schemeClr val="tx1"/>
                          </a:solidFill>
                          <a:latin typeface="+mn-lt"/>
                          <a:ea typeface="+mn-ea"/>
                          <a:cs typeface="+mn-cs"/>
                        </a:rPr>
                        <a:t>e.g</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install</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kafka</a:t>
                      </a:r>
                      <a:r>
                        <a:rPr lang="fr-FR" sz="1400" b="0" kern="1200" dirty="0">
                          <a:solidFill>
                            <a:schemeClr val="tx1"/>
                          </a:solidFill>
                          <a:latin typeface="+mn-lt"/>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Can do </a:t>
                      </a:r>
                      <a:r>
                        <a:rPr lang="fr-FR" sz="1400" b="0" kern="1200" dirty="0" err="1">
                          <a:solidFill>
                            <a:schemeClr val="tx1"/>
                          </a:solidFill>
                          <a:latin typeface="+mn-lt"/>
                          <a:ea typeface="+mn-ea"/>
                          <a:cs typeface="+mn-cs"/>
                        </a:rPr>
                        <a:t>so</a:t>
                      </a:r>
                      <a:r>
                        <a:rPr lang="fr-FR" sz="1400" b="0" kern="1200" dirty="0">
                          <a:solidFill>
                            <a:schemeClr val="tx1"/>
                          </a:solidFill>
                          <a:latin typeface="+mn-lt"/>
                          <a:ea typeface="+mn-ea"/>
                          <a:cs typeface="+mn-cs"/>
                        </a:rPr>
                        <a:t> via GCP console, </a:t>
                      </a:r>
                      <a:r>
                        <a:rPr lang="fr-FR" sz="1400" b="0" kern="1200" dirty="0" err="1">
                          <a:solidFill>
                            <a:schemeClr val="tx1"/>
                          </a:solidFill>
                          <a:latin typeface="+mn-lt"/>
                          <a:ea typeface="+mn-ea"/>
                          <a:cs typeface="+mn-cs"/>
                        </a:rPr>
                        <a:t>gcloud</a:t>
                      </a:r>
                      <a:r>
                        <a:rPr lang="fr-FR" sz="1400" b="0" kern="1200" dirty="0">
                          <a:solidFill>
                            <a:schemeClr val="tx1"/>
                          </a:solidFill>
                          <a:latin typeface="+mn-lt"/>
                          <a:ea typeface="+mn-ea"/>
                          <a:cs typeface="+mn-cs"/>
                        </a:rPr>
                        <a:t> cli or </a:t>
                      </a:r>
                      <a:r>
                        <a:rPr lang="fr-FR" sz="1400" b="0" kern="1200" dirty="0" err="1">
                          <a:solidFill>
                            <a:schemeClr val="tx1"/>
                          </a:solidFill>
                          <a:latin typeface="+mn-lt"/>
                          <a:ea typeface="+mn-ea"/>
                          <a:cs typeface="+mn-cs"/>
                        </a:rPr>
                        <a:t>programmatically</a:t>
                      </a:r>
                      <a:r>
                        <a:rPr lang="fr-FR" sz="1400" b="0" kern="1200" dirty="0">
                          <a:solidFill>
                            <a:schemeClr val="tx1"/>
                          </a:solidFill>
                          <a:latin typeface="+mn-lt"/>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Run as root (</a:t>
                      </a:r>
                      <a:r>
                        <a:rPr lang="fr-FR" sz="1400" b="0" kern="1200" dirty="0" err="1">
                          <a:solidFill>
                            <a:schemeClr val="tx1"/>
                          </a:solidFill>
                          <a:latin typeface="+mn-lt"/>
                          <a:ea typeface="+mn-ea"/>
                          <a:cs typeface="+mn-cs"/>
                        </a:rPr>
                        <a:t>i.e</a:t>
                      </a:r>
                      <a:r>
                        <a:rPr lang="fr-FR" sz="1400" b="0" kern="1200" dirty="0">
                          <a:solidFill>
                            <a:schemeClr val="tx1"/>
                          </a:solidFill>
                          <a:latin typeface="+mn-lt"/>
                          <a:ea typeface="+mn-ea"/>
                          <a:cs typeface="+mn-cs"/>
                        </a:rPr>
                        <a:t> no </a:t>
                      </a:r>
                      <a:r>
                        <a:rPr lang="fr-FR" sz="1400" b="0" kern="1200" dirty="0" err="1">
                          <a:solidFill>
                            <a:schemeClr val="tx1"/>
                          </a:solidFill>
                          <a:latin typeface="+mn-lt"/>
                          <a:ea typeface="+mn-ea"/>
                          <a:cs typeface="+mn-cs"/>
                        </a:rPr>
                        <a:t>sudo</a:t>
                      </a:r>
                      <a:r>
                        <a:rPr lang="fr-FR" sz="1400" b="0" kern="1200" dirty="0">
                          <a:solidFill>
                            <a:schemeClr val="tx1"/>
                          </a:solidFill>
                          <a:latin typeface="+mn-lt"/>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Use </a:t>
                      </a:r>
                      <a:r>
                        <a:rPr lang="fr-FR" sz="1400" b="0" kern="1200" dirty="0" err="1">
                          <a:solidFill>
                            <a:schemeClr val="tx1"/>
                          </a:solidFill>
                          <a:latin typeface="+mn-lt"/>
                          <a:ea typeface="+mn-ea"/>
                          <a:cs typeface="+mn-cs"/>
                        </a:rPr>
                        <a:t>absolute</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paths</a:t>
                      </a:r>
                      <a:endParaRPr lang="fr-FR" sz="1400" b="0" kern="1200" dirty="0">
                        <a:solidFill>
                          <a:schemeClr val="tx1"/>
                        </a:solidFill>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Use shebang line to </a:t>
                      </a:r>
                      <a:r>
                        <a:rPr lang="fr-FR" sz="1400" b="0" kern="1200" dirty="0" err="1">
                          <a:solidFill>
                            <a:schemeClr val="tx1"/>
                          </a:solidFill>
                          <a:latin typeface="+mn-lt"/>
                          <a:ea typeface="+mn-ea"/>
                          <a:cs typeface="+mn-cs"/>
                        </a:rPr>
                        <a:t>indicate</a:t>
                      </a:r>
                      <a:r>
                        <a:rPr lang="fr-FR" sz="1400" b="0" kern="1200" dirty="0">
                          <a:solidFill>
                            <a:schemeClr val="tx1"/>
                          </a:solidFill>
                          <a:latin typeface="+mn-lt"/>
                          <a:ea typeface="+mn-ea"/>
                          <a:cs typeface="+mn-cs"/>
                        </a:rPr>
                        <a:t> script </a:t>
                      </a:r>
                      <a:r>
                        <a:rPr lang="fr-FR" sz="1400" b="0" kern="1200" dirty="0" err="1">
                          <a:solidFill>
                            <a:schemeClr val="tx1"/>
                          </a:solidFill>
                          <a:latin typeface="+mn-lt"/>
                          <a:ea typeface="+mn-ea"/>
                          <a:cs typeface="+mn-cs"/>
                        </a:rPr>
                        <a:t>interpreter</a:t>
                      </a:r>
                      <a:r>
                        <a:rPr lang="fr-FR" sz="1400" b="0" kern="1200" dirty="0">
                          <a:solidFill>
                            <a:schemeClr val="tx1"/>
                          </a:solidFill>
                          <a:latin typeface="+mn-lt"/>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err="1">
                          <a:solidFill>
                            <a:schemeClr val="tx1"/>
                          </a:solidFill>
                          <a:latin typeface="+mn-lt"/>
                          <a:ea typeface="+mn-ea"/>
                          <a:cs typeface="+mn-cs"/>
                        </a:rPr>
                        <a:t>Only</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when</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you</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create</a:t>
                      </a:r>
                      <a:r>
                        <a:rPr lang="fr-FR" sz="1400" b="0" kern="1200" dirty="0">
                          <a:solidFill>
                            <a:schemeClr val="tx1"/>
                          </a:solidFill>
                          <a:latin typeface="+mn-lt"/>
                          <a:ea typeface="+mn-ea"/>
                          <a:cs typeface="+mn-cs"/>
                        </a:rPr>
                        <a:t> a cluster, </a:t>
                      </a:r>
                      <a:r>
                        <a:rPr lang="fr-FR" sz="1400" b="0" kern="1200" dirty="0" err="1">
                          <a:solidFill>
                            <a:schemeClr val="tx1"/>
                          </a:solidFill>
                          <a:latin typeface="+mn-lt"/>
                          <a:ea typeface="+mn-ea"/>
                          <a:cs typeface="+mn-cs"/>
                        </a:rPr>
                        <a:t>you</a:t>
                      </a:r>
                      <a:r>
                        <a:rPr lang="fr-FR" sz="1400" b="0" kern="1200" dirty="0">
                          <a:solidFill>
                            <a:schemeClr val="tx1"/>
                          </a:solidFill>
                          <a:latin typeface="+mn-lt"/>
                          <a:ea typeface="+mn-ea"/>
                          <a:cs typeface="+mn-cs"/>
                        </a:rPr>
                        <a:t> can </a:t>
                      </a:r>
                      <a:r>
                        <a:rPr lang="fr-FR" sz="1400" b="0" kern="1200" dirty="0" err="1">
                          <a:solidFill>
                            <a:schemeClr val="tx1"/>
                          </a:solidFill>
                          <a:latin typeface="+mn-lt"/>
                          <a:ea typeface="+mn-ea"/>
                          <a:cs typeface="+mn-cs"/>
                        </a:rPr>
                        <a:t>specify</a:t>
                      </a:r>
                      <a:r>
                        <a:rPr lang="fr-FR" sz="1400" b="0" kern="1200" dirty="0">
                          <a:solidFill>
                            <a:schemeClr val="tx1"/>
                          </a:solidFill>
                          <a:latin typeface="+mn-lt"/>
                          <a:ea typeface="+mn-ea"/>
                          <a:cs typeface="+mn-cs"/>
                        </a:rPr>
                        <a:t> custom </a:t>
                      </a:r>
                      <a:r>
                        <a:rPr lang="fr-FR" sz="1400" b="0" kern="1200" dirty="0" err="1">
                          <a:solidFill>
                            <a:schemeClr val="tx1"/>
                          </a:solidFill>
                          <a:latin typeface="+mn-lt"/>
                          <a:ea typeface="+mn-ea"/>
                          <a:cs typeface="+mn-cs"/>
                        </a:rPr>
                        <a:t>properties</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with</a:t>
                      </a:r>
                      <a:r>
                        <a:rPr lang="fr-FR" sz="1400" b="0" kern="1200" dirty="0">
                          <a:solidFill>
                            <a:schemeClr val="tx1"/>
                          </a:solidFill>
                          <a:latin typeface="+mn-lt"/>
                          <a:ea typeface="+mn-ea"/>
                          <a:cs typeface="+mn-cs"/>
                        </a:rPr>
                        <a:t> conf. files (</a:t>
                      </a:r>
                      <a:r>
                        <a:rPr lang="fr-FR" sz="1400" b="0" kern="1200" dirty="0" err="1">
                          <a:solidFill>
                            <a:schemeClr val="tx1"/>
                          </a:solidFill>
                          <a:latin typeface="+mn-lt"/>
                          <a:ea typeface="+mn-ea"/>
                          <a:cs typeface="+mn-cs"/>
                        </a:rPr>
                        <a:t>hdfs,jive,spark</a:t>
                      </a:r>
                      <a:r>
                        <a:rPr lang="fr-FR" sz="1400" b="0" kern="1200" dirty="0">
                          <a:solidFill>
                            <a:schemeClr val="tx1"/>
                          </a:solidFill>
                          <a:latin typeface="+mn-lt"/>
                          <a:ea typeface="+mn-ea"/>
                          <a:cs typeface="+mn-cs"/>
                        </a:rPr>
                        <a:t>…)</a:t>
                      </a:r>
                    </a:p>
                  </a:txBody>
                  <a:tcPr/>
                </a:tc>
                <a:extLst>
                  <a:ext uri="{0D108BD9-81ED-4DB2-BD59-A6C34878D82A}">
                    <a16:rowId xmlns:a16="http://schemas.microsoft.com/office/drawing/2014/main" val="3006202850"/>
                  </a:ext>
                </a:extLst>
              </a:tr>
              <a:tr h="782958">
                <a:tc>
                  <a:txBody>
                    <a:bodyPr/>
                    <a:lstStyle/>
                    <a:p>
                      <a:pPr algn="ctr"/>
                      <a:r>
                        <a:rPr lang="fr-FR" dirty="0"/>
                        <a:t>Secure </a:t>
                      </a:r>
                      <a:r>
                        <a:rPr lang="fr-FR" dirty="0" err="1"/>
                        <a:t>access</a:t>
                      </a:r>
                      <a:endParaRPr lang="fr-FR"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You can configure SOCKS proxy to </a:t>
                      </a:r>
                      <a:r>
                        <a:rPr lang="fr-FR" sz="1400" b="0" kern="1200" dirty="0" err="1">
                          <a:solidFill>
                            <a:schemeClr val="tx1"/>
                          </a:solidFill>
                          <a:latin typeface="+mn-lt"/>
                          <a:ea typeface="+mn-ea"/>
                          <a:cs typeface="+mn-cs"/>
                        </a:rPr>
                        <a:t>access</a:t>
                      </a:r>
                      <a:r>
                        <a:rPr lang="fr-FR" sz="1400" b="0" kern="1200" dirty="0">
                          <a:solidFill>
                            <a:schemeClr val="tx1"/>
                          </a:solidFill>
                          <a:latin typeface="+mn-lt"/>
                          <a:ea typeface="+mn-ea"/>
                          <a:cs typeface="+mn-cs"/>
                        </a:rPr>
                        <a:t> via </a:t>
                      </a:r>
                      <a:r>
                        <a:rPr lang="fr-FR" sz="1400" b="0" kern="1200" dirty="0" err="1">
                          <a:solidFill>
                            <a:schemeClr val="tx1"/>
                          </a:solidFill>
                          <a:latin typeface="+mn-lt"/>
                          <a:ea typeface="+mn-ea"/>
                          <a:cs typeface="+mn-cs"/>
                        </a:rPr>
                        <a:t>your</a:t>
                      </a:r>
                      <a:r>
                        <a:rPr lang="fr-FR" sz="1400" b="0" kern="1200" dirty="0">
                          <a:solidFill>
                            <a:schemeClr val="tx1"/>
                          </a:solidFill>
                          <a:latin typeface="+mn-lt"/>
                          <a:ea typeface="+mn-ea"/>
                          <a:cs typeface="+mn-cs"/>
                        </a:rPr>
                        <a:t> local browser.</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SSH</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err="1">
                          <a:solidFill>
                            <a:schemeClr val="tx1"/>
                          </a:solidFill>
                          <a:latin typeface="+mn-lt"/>
                          <a:ea typeface="+mn-ea"/>
                          <a:cs typeface="+mn-cs"/>
                        </a:rPr>
                        <a:t>Using</a:t>
                      </a:r>
                      <a:r>
                        <a:rPr lang="fr-FR" sz="1400" b="0" kern="1200" dirty="0">
                          <a:solidFill>
                            <a:schemeClr val="tx1"/>
                          </a:solidFill>
                          <a:latin typeface="+mn-lt"/>
                          <a:ea typeface="+mn-ea"/>
                          <a:cs typeface="+mn-cs"/>
                        </a:rPr>
                        <a:t> web browser (cloud </a:t>
                      </a:r>
                      <a:r>
                        <a:rPr lang="fr-FR" sz="1400" b="0" kern="1200" dirty="0" err="1">
                          <a:solidFill>
                            <a:schemeClr val="tx1"/>
                          </a:solidFill>
                          <a:latin typeface="+mn-lt"/>
                          <a:ea typeface="+mn-ea"/>
                          <a:cs typeface="+mn-cs"/>
                        </a:rPr>
                        <a:t>shell</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with</a:t>
                      </a:r>
                      <a:r>
                        <a:rPr lang="fr-FR" sz="1400" b="0" kern="1200" dirty="0">
                          <a:solidFill>
                            <a:schemeClr val="tx1"/>
                          </a:solidFill>
                          <a:latin typeface="+mn-lt"/>
                          <a:ea typeface="+mn-ea"/>
                          <a:cs typeface="+mn-cs"/>
                        </a:rPr>
                        <a:t> port config.</a:t>
                      </a:r>
                    </a:p>
                  </a:txBody>
                  <a:tcPr/>
                </a:tc>
                <a:extLst>
                  <a:ext uri="{0D108BD9-81ED-4DB2-BD59-A6C34878D82A}">
                    <a16:rowId xmlns:a16="http://schemas.microsoft.com/office/drawing/2014/main" val="2193239283"/>
                  </a:ext>
                </a:extLst>
              </a:tr>
            </a:tbl>
          </a:graphicData>
        </a:graphic>
      </p:graphicFrame>
      <p:pic>
        <p:nvPicPr>
          <p:cNvPr id="3" name="Image 2">
            <a:extLst>
              <a:ext uri="{FF2B5EF4-FFF2-40B4-BE49-F238E27FC236}">
                <a16:creationId xmlns:a16="http://schemas.microsoft.com/office/drawing/2014/main" id="{7BADB6E3-742D-4E88-B7F7-700A04C14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7409" y="5653965"/>
            <a:ext cx="7079412" cy="1204035"/>
          </a:xfrm>
          <a:prstGeom prst="rect">
            <a:avLst/>
          </a:prstGeom>
        </p:spPr>
      </p:pic>
    </p:spTree>
    <p:extLst>
      <p:ext uri="{BB962C8B-B14F-4D97-AF65-F5344CB8AC3E}">
        <p14:creationId xmlns:p14="http://schemas.microsoft.com/office/powerpoint/2010/main" val="26178440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a:extLst>
              <a:ext uri="{FF2B5EF4-FFF2-40B4-BE49-F238E27FC236}">
                <a16:creationId xmlns:a16="http://schemas.microsoft.com/office/drawing/2014/main" id="{5E32DE5D-9DD4-4EA5-AE57-70EE69A1EC2C}"/>
              </a:ext>
            </a:extLst>
          </p:cNvPr>
          <p:cNvGraphicFramePr>
            <a:graphicFrameLocks noGrp="1"/>
          </p:cNvGraphicFramePr>
          <p:nvPr>
            <p:extLst>
              <p:ext uri="{D42A27DB-BD31-4B8C-83A1-F6EECF244321}">
                <p14:modId xmlns:p14="http://schemas.microsoft.com/office/powerpoint/2010/main" val="3719268894"/>
              </p:ext>
            </p:extLst>
          </p:nvPr>
        </p:nvGraphicFramePr>
        <p:xfrm>
          <a:off x="0" y="0"/>
          <a:ext cx="12192000" cy="7016668"/>
        </p:xfrm>
        <a:graphic>
          <a:graphicData uri="http://schemas.openxmlformats.org/drawingml/2006/table">
            <a:tbl>
              <a:tblPr firstRow="1" bandRow="1">
                <a:tableStyleId>{5C22544A-7EE6-4342-B048-85BDC9FD1C3A}</a:tableStyleId>
              </a:tblPr>
              <a:tblGrid>
                <a:gridCol w="2258291">
                  <a:extLst>
                    <a:ext uri="{9D8B030D-6E8A-4147-A177-3AD203B41FA5}">
                      <a16:colId xmlns:a16="http://schemas.microsoft.com/office/drawing/2014/main" val="836154809"/>
                    </a:ext>
                  </a:extLst>
                </a:gridCol>
                <a:gridCol w="9933709">
                  <a:extLst>
                    <a:ext uri="{9D8B030D-6E8A-4147-A177-3AD203B41FA5}">
                      <a16:colId xmlns:a16="http://schemas.microsoft.com/office/drawing/2014/main" val="1178363446"/>
                    </a:ext>
                  </a:extLst>
                </a:gridCol>
              </a:tblGrid>
              <a:tr h="740969">
                <a:tc>
                  <a:txBody>
                    <a:bodyPr/>
                    <a:lstStyle/>
                    <a:p>
                      <a:pPr algn="ctr"/>
                      <a:r>
                        <a:rPr lang="fr-FR" b="0" dirty="0">
                          <a:solidFill>
                            <a:schemeClr val="tx1"/>
                          </a:solidFill>
                        </a:rPr>
                        <a:t>High </a:t>
                      </a:r>
                      <a:r>
                        <a:rPr lang="fr-FR" b="0" dirty="0" err="1">
                          <a:solidFill>
                            <a:schemeClr val="tx1"/>
                          </a:solidFill>
                        </a:rPr>
                        <a:t>Availability</a:t>
                      </a:r>
                      <a:endParaRPr lang="fr-FR" b="0" dirty="0">
                        <a:solidFill>
                          <a:schemeClr val="tx1"/>
                        </a:solidFill>
                      </a:endParaRPr>
                    </a:p>
                  </a:txBody>
                  <a:tcPr marT="0" marB="0">
                    <a:solidFill>
                      <a:schemeClr val="accent3">
                        <a:lumMod val="20000"/>
                        <a:lumOff val="80000"/>
                      </a:schemeClr>
                    </a:solidFill>
                  </a:tcPr>
                </a:tc>
                <a:tc>
                  <a:txBody>
                    <a:bodyPr/>
                    <a:lstStyle/>
                    <a:p>
                      <a:pPr marL="285750" indent="-285750">
                        <a:buFontTx/>
                        <a:buChar char="-"/>
                      </a:pPr>
                      <a:r>
                        <a:rPr lang="fr-FR" sz="1400" b="0" dirty="0" err="1">
                          <a:solidFill>
                            <a:schemeClr val="tx1"/>
                          </a:solidFill>
                          <a:latin typeface="+mn-lt"/>
                        </a:rPr>
                        <a:t>While</a:t>
                      </a:r>
                      <a:r>
                        <a:rPr lang="fr-FR" sz="1400" b="0" dirty="0">
                          <a:solidFill>
                            <a:schemeClr val="tx1"/>
                          </a:solidFill>
                          <a:latin typeface="+mn-lt"/>
                        </a:rPr>
                        <a:t> </a:t>
                      </a:r>
                      <a:r>
                        <a:rPr lang="fr-FR" sz="1400" b="0" dirty="0" err="1">
                          <a:solidFill>
                            <a:schemeClr val="tx1"/>
                          </a:solidFill>
                          <a:latin typeface="+mn-lt"/>
                        </a:rPr>
                        <a:t>Dataproc</a:t>
                      </a:r>
                      <a:r>
                        <a:rPr lang="fr-FR" sz="1400" b="0" dirty="0">
                          <a:solidFill>
                            <a:schemeClr val="tx1"/>
                          </a:solidFill>
                          <a:latin typeface="+mn-lt"/>
                        </a:rPr>
                        <a:t> cluster </a:t>
                      </a:r>
                      <a:r>
                        <a:rPr lang="fr-FR" sz="1400" b="0" dirty="0" err="1">
                          <a:solidFill>
                            <a:schemeClr val="tx1"/>
                          </a:solidFill>
                          <a:latin typeface="+mn-lt"/>
                        </a:rPr>
                        <a:t>creation</a:t>
                      </a:r>
                      <a:r>
                        <a:rPr lang="fr-FR" sz="1400" b="0" dirty="0">
                          <a:solidFill>
                            <a:schemeClr val="tx1"/>
                          </a:solidFill>
                          <a:latin typeface="+mn-lt"/>
                        </a:rPr>
                        <a:t> </a:t>
                      </a:r>
                      <a:r>
                        <a:rPr lang="fr-FR" sz="1400" b="0" dirty="0" err="1">
                          <a:solidFill>
                            <a:schemeClr val="tx1"/>
                          </a:solidFill>
                          <a:latin typeface="+mn-lt"/>
                        </a:rPr>
                        <a:t>specify</a:t>
                      </a:r>
                      <a:r>
                        <a:rPr lang="fr-FR" sz="1400" b="0" dirty="0">
                          <a:solidFill>
                            <a:schemeClr val="tx1"/>
                          </a:solidFill>
                          <a:latin typeface="+mn-lt"/>
                        </a:rPr>
                        <a:t> « high </a:t>
                      </a:r>
                      <a:r>
                        <a:rPr lang="fr-FR" sz="1400" b="0" dirty="0" err="1">
                          <a:solidFill>
                            <a:schemeClr val="tx1"/>
                          </a:solidFill>
                          <a:latin typeface="+mn-lt"/>
                        </a:rPr>
                        <a:t>availability</a:t>
                      </a:r>
                      <a:r>
                        <a:rPr lang="fr-FR" sz="1400" b="0" dirty="0">
                          <a:solidFill>
                            <a:schemeClr val="tx1"/>
                          </a:solidFill>
                          <a:latin typeface="+mn-lt"/>
                        </a:rPr>
                        <a:t> » configuration.</a:t>
                      </a:r>
                    </a:p>
                    <a:p>
                      <a:pPr marL="285750" indent="-285750">
                        <a:buFontTx/>
                        <a:buChar char="-"/>
                      </a:pPr>
                      <a:r>
                        <a:rPr lang="fr-FR" sz="1400" b="0" dirty="0">
                          <a:solidFill>
                            <a:schemeClr val="tx1"/>
                          </a:solidFill>
                          <a:latin typeface="+mn-lt"/>
                        </a:rPr>
                        <a:t>Will run 3 masters </a:t>
                      </a:r>
                      <a:r>
                        <a:rPr lang="fr-FR" sz="1400" b="0" dirty="0" err="1">
                          <a:solidFill>
                            <a:schemeClr val="tx1"/>
                          </a:solidFill>
                          <a:latin typeface="+mn-lt"/>
                        </a:rPr>
                        <a:t>rather</a:t>
                      </a:r>
                      <a:r>
                        <a:rPr lang="fr-FR" sz="1400" b="0" dirty="0">
                          <a:solidFill>
                            <a:schemeClr val="tx1"/>
                          </a:solidFill>
                          <a:latin typeface="+mn-lt"/>
                        </a:rPr>
                        <a:t> </a:t>
                      </a:r>
                      <a:r>
                        <a:rPr lang="fr-FR" sz="1400" b="0" dirty="0" err="1">
                          <a:solidFill>
                            <a:schemeClr val="tx1"/>
                          </a:solidFill>
                          <a:latin typeface="+mn-lt"/>
                        </a:rPr>
                        <a:t>than</a:t>
                      </a:r>
                      <a:r>
                        <a:rPr lang="fr-FR" sz="1400" b="0" dirty="0">
                          <a:solidFill>
                            <a:schemeClr val="tx1"/>
                          </a:solidFill>
                          <a:latin typeface="+mn-lt"/>
                        </a:rPr>
                        <a:t> 1.</a:t>
                      </a:r>
                    </a:p>
                    <a:p>
                      <a:pPr marL="285750" indent="-285750">
                        <a:buFontTx/>
                        <a:buChar char="-"/>
                      </a:pPr>
                      <a:r>
                        <a:rPr lang="fr-FR" sz="1400" b="0" dirty="0">
                          <a:solidFill>
                            <a:schemeClr val="tx1"/>
                          </a:solidFill>
                          <a:latin typeface="+mn-lt"/>
                        </a:rPr>
                        <a:t>The 3 masters </a:t>
                      </a:r>
                      <a:r>
                        <a:rPr lang="fr-FR" sz="1400" b="0" dirty="0" err="1">
                          <a:solidFill>
                            <a:schemeClr val="tx1"/>
                          </a:solidFill>
                          <a:latin typeface="+mn-lt"/>
                        </a:rPr>
                        <a:t>will</a:t>
                      </a:r>
                      <a:r>
                        <a:rPr lang="fr-FR" sz="1400" b="0" dirty="0">
                          <a:solidFill>
                            <a:schemeClr val="tx1"/>
                          </a:solidFill>
                          <a:latin typeface="+mn-lt"/>
                        </a:rPr>
                        <a:t> run in an apache </a:t>
                      </a:r>
                      <a:r>
                        <a:rPr lang="fr-FR" sz="1400" b="0" dirty="0" err="1">
                          <a:solidFill>
                            <a:schemeClr val="tx1"/>
                          </a:solidFill>
                          <a:latin typeface="+mn-lt"/>
                        </a:rPr>
                        <a:t>Zookeeper</a:t>
                      </a:r>
                      <a:r>
                        <a:rPr lang="fr-FR" sz="1400" b="0" dirty="0">
                          <a:solidFill>
                            <a:schemeClr val="tx1"/>
                          </a:solidFill>
                          <a:latin typeface="+mn-lt"/>
                        </a:rPr>
                        <a:t> cluster for </a:t>
                      </a:r>
                      <a:r>
                        <a:rPr lang="fr-FR" sz="1400" b="0" dirty="0" err="1">
                          <a:solidFill>
                            <a:schemeClr val="tx1"/>
                          </a:solidFill>
                          <a:latin typeface="+mn-lt"/>
                        </a:rPr>
                        <a:t>automatic</a:t>
                      </a:r>
                      <a:r>
                        <a:rPr lang="fr-FR" sz="1400" b="0" dirty="0">
                          <a:solidFill>
                            <a:schemeClr val="tx1"/>
                          </a:solidFill>
                          <a:latin typeface="+mn-lt"/>
                        </a:rPr>
                        <a:t> failover.</a:t>
                      </a:r>
                    </a:p>
                  </a:txBody>
                  <a:tcPr>
                    <a:solidFill>
                      <a:schemeClr val="accent3">
                        <a:lumMod val="20000"/>
                        <a:lumOff val="80000"/>
                      </a:schemeClr>
                    </a:solidFill>
                  </a:tcPr>
                </a:tc>
                <a:extLst>
                  <a:ext uri="{0D108BD9-81ED-4DB2-BD59-A6C34878D82A}">
                    <a16:rowId xmlns:a16="http://schemas.microsoft.com/office/drawing/2014/main" val="2079505749"/>
                  </a:ext>
                </a:extLst>
              </a:tr>
              <a:tr h="740969">
                <a:tc>
                  <a:txBody>
                    <a:bodyPr/>
                    <a:lstStyle/>
                    <a:p>
                      <a:pPr algn="ctr"/>
                      <a:r>
                        <a:rPr lang="fr-FR" dirty="0"/>
                        <a:t>Single </a:t>
                      </a:r>
                      <a:r>
                        <a:rPr lang="fr-FR" dirty="0" err="1"/>
                        <a:t>node</a:t>
                      </a:r>
                      <a:r>
                        <a:rPr lang="fr-FR" dirty="0"/>
                        <a:t> clusters</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Just 1 </a:t>
                      </a:r>
                      <a:r>
                        <a:rPr lang="fr-FR" sz="1400" b="0" kern="1200" dirty="0" err="1">
                          <a:solidFill>
                            <a:schemeClr val="tx1"/>
                          </a:solidFill>
                          <a:latin typeface="+mn-lt"/>
                          <a:ea typeface="+mn-ea"/>
                          <a:cs typeface="+mn-cs"/>
                        </a:rPr>
                        <a:t>node</a:t>
                      </a:r>
                      <a:r>
                        <a:rPr lang="fr-FR" sz="1400" b="0" kern="1200" dirty="0">
                          <a:solidFill>
                            <a:schemeClr val="tx1"/>
                          </a:solidFill>
                          <a:latin typeface="+mn-lt"/>
                          <a:ea typeface="+mn-ea"/>
                          <a:cs typeface="+mn-cs"/>
                        </a:rPr>
                        <a:t> – master as </a:t>
                      </a:r>
                      <a:r>
                        <a:rPr lang="fr-FR" sz="1400" b="0" kern="1200" dirty="0" err="1">
                          <a:solidFill>
                            <a:schemeClr val="tx1"/>
                          </a:solidFill>
                          <a:latin typeface="+mn-lt"/>
                          <a:ea typeface="+mn-ea"/>
                          <a:cs typeface="+mn-cs"/>
                        </a:rPr>
                        <a:t>well</a:t>
                      </a:r>
                      <a:r>
                        <a:rPr lang="fr-FR" sz="1400" b="0" kern="1200" dirty="0">
                          <a:solidFill>
                            <a:schemeClr val="tx1"/>
                          </a:solidFill>
                          <a:latin typeface="+mn-lt"/>
                          <a:ea typeface="+mn-ea"/>
                          <a:cs typeface="+mn-cs"/>
                        </a:rPr>
                        <a:t> as </a:t>
                      </a:r>
                      <a:r>
                        <a:rPr lang="fr-FR" sz="1400" b="0" kern="1200" dirty="0" err="1">
                          <a:solidFill>
                            <a:schemeClr val="tx1"/>
                          </a:solidFill>
                          <a:latin typeface="+mn-lt"/>
                          <a:ea typeface="+mn-ea"/>
                          <a:cs typeface="+mn-cs"/>
                        </a:rPr>
                        <a:t>worker</a:t>
                      </a:r>
                      <a:r>
                        <a:rPr lang="fr-FR" sz="1400" b="0" kern="1200" dirty="0">
                          <a:solidFill>
                            <a:schemeClr val="tx1"/>
                          </a:solidFill>
                          <a:latin typeface="+mn-lt"/>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err="1">
                          <a:solidFill>
                            <a:schemeClr val="tx1"/>
                          </a:solidFill>
                          <a:latin typeface="+mn-lt"/>
                          <a:ea typeface="+mn-ea"/>
                          <a:cs typeface="+mn-cs"/>
                        </a:rPr>
                        <a:t>Can’t</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be</a:t>
                      </a:r>
                      <a:r>
                        <a:rPr lang="fr-FR" sz="1400" b="0" kern="1200" dirty="0">
                          <a:solidFill>
                            <a:schemeClr val="tx1"/>
                          </a:solidFill>
                          <a:latin typeface="+mn-lt"/>
                          <a:ea typeface="+mn-ea"/>
                          <a:cs typeface="+mn-cs"/>
                        </a:rPr>
                        <a:t> a </a:t>
                      </a:r>
                      <a:r>
                        <a:rPr lang="fr-FR" sz="1400" b="0" kern="1200" dirty="0" err="1">
                          <a:solidFill>
                            <a:schemeClr val="tx1"/>
                          </a:solidFill>
                          <a:latin typeface="+mn-lt"/>
                          <a:ea typeface="+mn-ea"/>
                          <a:cs typeface="+mn-cs"/>
                        </a:rPr>
                        <a:t>preemptible</a:t>
                      </a:r>
                      <a:r>
                        <a:rPr lang="fr-FR" sz="1400" b="0" kern="1200" dirty="0">
                          <a:solidFill>
                            <a:schemeClr val="tx1"/>
                          </a:solidFill>
                          <a:latin typeface="+mn-lt"/>
                          <a:ea typeface="+mn-ea"/>
                          <a:cs typeface="+mn-cs"/>
                        </a:rPr>
                        <a:t> VM.</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Use for </a:t>
                      </a:r>
                      <a:r>
                        <a:rPr lang="fr-FR" sz="1400" b="0" kern="1200" dirty="0" err="1">
                          <a:solidFill>
                            <a:schemeClr val="tx1"/>
                          </a:solidFill>
                          <a:latin typeface="+mn-lt"/>
                          <a:ea typeface="+mn-ea"/>
                          <a:cs typeface="+mn-cs"/>
                        </a:rPr>
                        <a:t>prototyping</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educational</a:t>
                      </a:r>
                      <a:r>
                        <a:rPr lang="fr-FR" sz="1400" b="0" kern="1200" dirty="0">
                          <a:solidFill>
                            <a:schemeClr val="tx1"/>
                          </a:solidFill>
                          <a:latin typeface="+mn-lt"/>
                          <a:ea typeface="+mn-ea"/>
                          <a:cs typeface="+mn-cs"/>
                        </a:rPr>
                        <a:t> use etc.</a:t>
                      </a:r>
                    </a:p>
                  </a:txBody>
                  <a:tcPr/>
                </a:tc>
                <a:extLst>
                  <a:ext uri="{0D108BD9-81ED-4DB2-BD59-A6C34878D82A}">
                    <a16:rowId xmlns:a16="http://schemas.microsoft.com/office/drawing/2014/main" val="2669981568"/>
                  </a:ext>
                </a:extLst>
              </a:tr>
              <a:tr h="740969">
                <a:tc>
                  <a:txBody>
                    <a:bodyPr/>
                    <a:lstStyle/>
                    <a:p>
                      <a:pPr algn="ctr"/>
                      <a:r>
                        <a:rPr lang="fr-FR" sz="1800" b="0" kern="1200" dirty="0" err="1">
                          <a:solidFill>
                            <a:schemeClr val="tx1"/>
                          </a:solidFill>
                          <a:latin typeface="+mn-lt"/>
                          <a:ea typeface="+mn-ea"/>
                          <a:cs typeface="+mn-cs"/>
                        </a:rPr>
                        <a:t>Restartable</a:t>
                      </a:r>
                      <a:r>
                        <a:rPr lang="fr-FR" sz="1800" b="0" kern="1200" dirty="0">
                          <a:solidFill>
                            <a:schemeClr val="tx1"/>
                          </a:solidFill>
                          <a:latin typeface="+mn-lt"/>
                          <a:ea typeface="+mn-ea"/>
                          <a:cs typeface="+mn-cs"/>
                        </a:rPr>
                        <a:t> Jobs</a:t>
                      </a:r>
                      <a:endParaRPr lang="fr-FR"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By default, </a:t>
                      </a:r>
                      <a:r>
                        <a:rPr lang="fr-FR" sz="1400" b="0" kern="1200" dirty="0" err="1">
                          <a:solidFill>
                            <a:schemeClr val="tx1"/>
                          </a:solidFill>
                          <a:latin typeface="+mn-lt"/>
                          <a:ea typeface="+mn-ea"/>
                          <a:cs typeface="+mn-cs"/>
                        </a:rPr>
                        <a:t>Dataproc</a:t>
                      </a:r>
                      <a:r>
                        <a:rPr lang="fr-FR" sz="1400" b="0" kern="1200" dirty="0">
                          <a:solidFill>
                            <a:schemeClr val="tx1"/>
                          </a:solidFill>
                          <a:latin typeface="+mn-lt"/>
                          <a:ea typeface="+mn-ea"/>
                          <a:cs typeface="+mn-cs"/>
                        </a:rPr>
                        <a:t> jobs do not restart on </a:t>
                      </a:r>
                      <a:r>
                        <a:rPr lang="fr-FR" sz="1400" b="0" kern="1200" dirty="0" err="1">
                          <a:solidFill>
                            <a:schemeClr val="tx1"/>
                          </a:solidFill>
                          <a:latin typeface="+mn-lt"/>
                          <a:ea typeface="+mn-ea"/>
                          <a:cs typeface="+mn-cs"/>
                        </a:rPr>
                        <a:t>failure</a:t>
                      </a:r>
                      <a:r>
                        <a:rPr lang="fr-FR" sz="1400" b="0" kern="1200" dirty="0">
                          <a:solidFill>
                            <a:schemeClr val="tx1"/>
                          </a:solidFill>
                          <a:latin typeface="+mn-lt"/>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Can </a:t>
                      </a:r>
                      <a:r>
                        <a:rPr lang="fr-FR" sz="1400" b="0" kern="1200" dirty="0" err="1">
                          <a:solidFill>
                            <a:schemeClr val="tx1"/>
                          </a:solidFill>
                          <a:latin typeface="+mn-lt"/>
                          <a:ea typeface="+mn-ea"/>
                          <a:cs typeface="+mn-cs"/>
                        </a:rPr>
                        <a:t>optionally</a:t>
                      </a:r>
                      <a:r>
                        <a:rPr lang="fr-FR" sz="1400" b="0" kern="1200" dirty="0">
                          <a:solidFill>
                            <a:schemeClr val="tx1"/>
                          </a:solidFill>
                          <a:latin typeface="+mn-lt"/>
                          <a:ea typeface="+mn-ea"/>
                          <a:cs typeface="+mn-cs"/>
                        </a:rPr>
                        <a:t> change </a:t>
                      </a:r>
                      <a:r>
                        <a:rPr lang="fr-FR" sz="1400" b="0" kern="1200" dirty="0" err="1">
                          <a:solidFill>
                            <a:schemeClr val="tx1"/>
                          </a:solidFill>
                          <a:latin typeface="+mn-lt"/>
                          <a:ea typeface="+mn-ea"/>
                          <a:cs typeface="+mn-cs"/>
                        </a:rPr>
                        <a:t>this</a:t>
                      </a:r>
                      <a:r>
                        <a:rPr lang="fr-FR" sz="1400" b="0" kern="1200" dirty="0">
                          <a:solidFill>
                            <a:schemeClr val="tx1"/>
                          </a:solidFill>
                          <a:latin typeface="+mn-lt"/>
                          <a:ea typeface="+mn-ea"/>
                          <a:cs typeface="+mn-cs"/>
                        </a:rPr>
                        <a:t> – </a:t>
                      </a:r>
                      <a:r>
                        <a:rPr lang="fr-FR" sz="1400" b="0" kern="1200" dirty="0" err="1">
                          <a:solidFill>
                            <a:schemeClr val="tx1"/>
                          </a:solidFill>
                          <a:latin typeface="+mn-lt"/>
                          <a:ea typeface="+mn-ea"/>
                          <a:cs typeface="+mn-cs"/>
                        </a:rPr>
                        <a:t>useful</a:t>
                      </a:r>
                      <a:r>
                        <a:rPr lang="fr-FR" sz="1400" b="0" kern="1200" dirty="0">
                          <a:solidFill>
                            <a:schemeClr val="tx1"/>
                          </a:solidFill>
                          <a:latin typeface="+mn-lt"/>
                          <a:ea typeface="+mn-ea"/>
                          <a:cs typeface="+mn-cs"/>
                        </a:rPr>
                        <a:t> for long-running and streaming jobs (</a:t>
                      </a:r>
                      <a:r>
                        <a:rPr lang="fr-FR" sz="1400" b="0" kern="1200" dirty="0" err="1">
                          <a:solidFill>
                            <a:schemeClr val="tx1"/>
                          </a:solidFill>
                          <a:latin typeface="+mn-lt"/>
                          <a:ea typeface="+mn-ea"/>
                          <a:cs typeface="+mn-cs"/>
                        </a:rPr>
                        <a:t>eg</a:t>
                      </a:r>
                      <a:r>
                        <a:rPr lang="fr-FR" sz="1400" b="0" kern="1200" dirty="0">
                          <a:solidFill>
                            <a:schemeClr val="tx1"/>
                          </a:solidFill>
                          <a:latin typeface="+mn-lt"/>
                          <a:ea typeface="+mn-ea"/>
                          <a:cs typeface="+mn-cs"/>
                        </a:rPr>
                        <a:t> Spark streaming)</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err="1">
                          <a:solidFill>
                            <a:schemeClr val="tx1"/>
                          </a:solidFill>
                          <a:latin typeface="+mn-lt"/>
                          <a:ea typeface="+mn-ea"/>
                          <a:cs typeface="+mn-cs"/>
                        </a:rPr>
                        <a:t>Mitigates</a:t>
                      </a:r>
                      <a:r>
                        <a:rPr lang="fr-FR" sz="1400" b="0" kern="1200" dirty="0">
                          <a:solidFill>
                            <a:schemeClr val="tx1"/>
                          </a:solidFill>
                          <a:latin typeface="+mn-lt"/>
                          <a:ea typeface="+mn-ea"/>
                          <a:cs typeface="+mn-cs"/>
                        </a:rPr>
                        <a:t> out-of-memory, </a:t>
                      </a:r>
                      <a:r>
                        <a:rPr lang="fr-FR" sz="1400" b="0" kern="1200" dirty="0" err="1">
                          <a:solidFill>
                            <a:schemeClr val="tx1"/>
                          </a:solidFill>
                          <a:latin typeface="+mn-lt"/>
                          <a:ea typeface="+mn-ea"/>
                          <a:cs typeface="+mn-cs"/>
                        </a:rPr>
                        <a:t>unscheduled</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reboots</a:t>
                      </a:r>
                      <a:r>
                        <a:rPr lang="fr-FR" sz="1400" b="0" kern="1200" dirty="0">
                          <a:solidFill>
                            <a:schemeClr val="tx1"/>
                          </a:solidFill>
                          <a:latin typeface="+mn-lt"/>
                          <a:ea typeface="+mn-ea"/>
                          <a:cs typeface="+mn-cs"/>
                        </a:rPr>
                        <a:t>.</a:t>
                      </a:r>
                    </a:p>
                  </a:txBody>
                  <a:tcPr/>
                </a:tc>
                <a:extLst>
                  <a:ext uri="{0D108BD9-81ED-4DB2-BD59-A6C34878D82A}">
                    <a16:rowId xmlns:a16="http://schemas.microsoft.com/office/drawing/2014/main" val="226560646"/>
                  </a:ext>
                </a:extLst>
              </a:tr>
              <a:tr h="740969">
                <a:tc>
                  <a:txBody>
                    <a:bodyPr/>
                    <a:lstStyle/>
                    <a:p>
                      <a:pPr algn="ctr"/>
                      <a:r>
                        <a:rPr lang="fr-FR" dirty="0" err="1"/>
                        <a:t>Connectors</a:t>
                      </a:r>
                      <a:endParaRPr lang="fr-FR"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err="1">
                          <a:solidFill>
                            <a:schemeClr val="tx1"/>
                          </a:solidFill>
                          <a:latin typeface="+mn-lt"/>
                          <a:ea typeface="+mn-ea"/>
                          <a:cs typeface="+mn-cs"/>
                        </a:rPr>
                        <a:t>BigQuery</a:t>
                      </a:r>
                      <a:endParaRPr lang="fr-FR" sz="1400" b="0" kern="1200" dirty="0">
                        <a:solidFill>
                          <a:schemeClr val="tx1"/>
                        </a:solidFill>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err="1">
                          <a:solidFill>
                            <a:schemeClr val="tx1"/>
                          </a:solidFill>
                          <a:latin typeface="+mn-lt"/>
                          <a:ea typeface="+mn-ea"/>
                          <a:cs typeface="+mn-cs"/>
                        </a:rPr>
                        <a:t>BigTable</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Hbase</a:t>
                      </a:r>
                      <a:r>
                        <a:rPr lang="fr-FR" sz="1400" b="0" kern="1200" dirty="0">
                          <a:solidFill>
                            <a:schemeClr val="tx1"/>
                          </a:solidFill>
                          <a:latin typeface="+mn-lt"/>
                          <a:ea typeface="+mn-ea"/>
                          <a:cs typeface="+mn-cs"/>
                        </a:rPr>
                        <a:t> API)</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Cloud Storage</a:t>
                      </a:r>
                    </a:p>
                  </a:txBody>
                  <a:tcPr/>
                </a:tc>
                <a:extLst>
                  <a:ext uri="{0D108BD9-81ED-4DB2-BD59-A6C34878D82A}">
                    <a16:rowId xmlns:a16="http://schemas.microsoft.com/office/drawing/2014/main" val="3006202850"/>
                  </a:ext>
                </a:extLst>
              </a:tr>
              <a:tr h="1173201">
                <a:tc>
                  <a:txBody>
                    <a:bodyPr/>
                    <a:lstStyle/>
                    <a:p>
                      <a:pPr algn="ctr"/>
                      <a:r>
                        <a:rPr lang="fr-FR" dirty="0"/>
                        <a:t>IAM</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Viewer and editors can </a:t>
                      </a:r>
                      <a:r>
                        <a:rPr lang="fr-FR" sz="1400" b="0" kern="1200" dirty="0" err="1">
                          <a:solidFill>
                            <a:schemeClr val="tx1"/>
                          </a:solidFill>
                          <a:latin typeface="+mn-lt"/>
                          <a:ea typeface="+mn-ea"/>
                          <a:cs typeface="+mn-cs"/>
                        </a:rPr>
                        <a:t>view</a:t>
                      </a:r>
                      <a:r>
                        <a:rPr lang="fr-FR" sz="1400" b="0" kern="1200" dirty="0">
                          <a:solidFill>
                            <a:schemeClr val="tx1"/>
                          </a:solidFill>
                          <a:latin typeface="+mn-lt"/>
                          <a:ea typeface="+mn-ea"/>
                          <a:cs typeface="+mn-cs"/>
                        </a:rPr>
                        <a:t> and </a:t>
                      </a:r>
                      <a:r>
                        <a:rPr lang="fr-FR" sz="1400" b="0" kern="1200" dirty="0" err="1">
                          <a:solidFill>
                            <a:schemeClr val="tx1"/>
                          </a:solidFill>
                          <a:latin typeface="+mn-lt"/>
                          <a:ea typeface="+mn-ea"/>
                          <a:cs typeface="+mn-cs"/>
                        </a:rPr>
                        <a:t>edit</a:t>
                      </a:r>
                      <a:r>
                        <a:rPr lang="fr-FR" sz="1400" b="0" kern="1200" dirty="0">
                          <a:solidFill>
                            <a:schemeClr val="tx1"/>
                          </a:solidFill>
                          <a:latin typeface="+mn-lt"/>
                          <a:ea typeface="+mn-ea"/>
                          <a:cs typeface="+mn-cs"/>
                        </a:rPr>
                        <a:t> : clusters jobs and </a:t>
                      </a:r>
                      <a:r>
                        <a:rPr lang="fr-FR" sz="1400" b="0" kern="1200" dirty="0" err="1">
                          <a:solidFill>
                            <a:schemeClr val="tx1"/>
                          </a:solidFill>
                          <a:latin typeface="+mn-lt"/>
                          <a:ea typeface="+mn-ea"/>
                          <a:cs typeface="+mn-cs"/>
                        </a:rPr>
                        <a:t>operations</a:t>
                      </a:r>
                      <a:r>
                        <a:rPr lang="fr-FR" sz="1400" b="0" kern="1200" dirty="0">
                          <a:solidFill>
                            <a:schemeClr val="tx1"/>
                          </a:solidFill>
                          <a:latin typeface="+mn-lt"/>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err="1">
                          <a:solidFill>
                            <a:schemeClr val="tx1"/>
                          </a:solidFill>
                          <a:latin typeface="+mn-lt"/>
                          <a:ea typeface="+mn-ea"/>
                          <a:cs typeface="+mn-cs"/>
                        </a:rPr>
                        <a:t>Worker</a:t>
                      </a:r>
                      <a:r>
                        <a:rPr lang="fr-FR" sz="1400" b="0" kern="1200" dirty="0">
                          <a:solidFill>
                            <a:schemeClr val="tx1"/>
                          </a:solidFill>
                          <a:latin typeface="+mn-lt"/>
                          <a:ea typeface="+mn-ea"/>
                          <a:cs typeface="+mn-cs"/>
                        </a:rPr>
                        <a:t> have full </a:t>
                      </a:r>
                      <a:r>
                        <a:rPr lang="fr-FR" sz="1400" b="0" kern="1200" dirty="0" err="1">
                          <a:solidFill>
                            <a:schemeClr val="tx1"/>
                          </a:solidFill>
                          <a:latin typeface="+mn-lt"/>
                          <a:ea typeface="+mn-ea"/>
                          <a:cs typeface="+mn-cs"/>
                        </a:rPr>
                        <a:t>access</a:t>
                      </a:r>
                      <a:r>
                        <a:rPr lang="fr-FR" sz="1400" b="0" kern="1200" dirty="0">
                          <a:solidFill>
                            <a:schemeClr val="tx1"/>
                          </a:solidFill>
                          <a:latin typeface="+mn-lt"/>
                          <a:ea typeface="+mn-ea"/>
                          <a:cs typeface="+mn-cs"/>
                        </a:rPr>
                        <a:t> to : Agents, </a:t>
                      </a:r>
                      <a:r>
                        <a:rPr lang="fr-FR" sz="1400" b="0" kern="1200" dirty="0" err="1">
                          <a:solidFill>
                            <a:schemeClr val="tx1"/>
                          </a:solidFill>
                          <a:latin typeface="+mn-lt"/>
                          <a:ea typeface="+mn-ea"/>
                          <a:cs typeface="+mn-cs"/>
                        </a:rPr>
                        <a:t>tasks</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Logging</a:t>
                      </a:r>
                      <a:r>
                        <a:rPr lang="fr-FR" sz="1400" b="0" kern="1200" dirty="0">
                          <a:solidFill>
                            <a:schemeClr val="tx1"/>
                          </a:solidFill>
                          <a:latin typeface="+mn-lt"/>
                          <a:ea typeface="+mn-ea"/>
                          <a:cs typeface="+mn-cs"/>
                        </a:rPr>
                        <a:t>, monitoring and </a:t>
                      </a:r>
                      <a:r>
                        <a:rPr lang="fr-FR" sz="1400" b="0" kern="1200" dirty="0" err="1">
                          <a:solidFill>
                            <a:schemeClr val="tx1"/>
                          </a:solidFill>
                          <a:latin typeface="+mn-lt"/>
                          <a:ea typeface="+mn-ea"/>
                          <a:cs typeface="+mn-cs"/>
                        </a:rPr>
                        <a:t>storage</a:t>
                      </a:r>
                      <a:r>
                        <a:rPr lang="fr-FR" sz="1400" b="0" kern="1200" dirty="0">
                          <a:solidFill>
                            <a:schemeClr val="tx1"/>
                          </a:solidFill>
                          <a:latin typeface="+mn-lt"/>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You can use a service </a:t>
                      </a:r>
                      <a:r>
                        <a:rPr lang="fr-FR" sz="1400" b="0" kern="1200" dirty="0" err="1">
                          <a:solidFill>
                            <a:schemeClr val="tx1"/>
                          </a:solidFill>
                          <a:latin typeface="+mn-lt"/>
                          <a:ea typeface="+mn-ea"/>
                          <a:cs typeface="+mn-cs"/>
                        </a:rPr>
                        <a:t>account</a:t>
                      </a:r>
                      <a:r>
                        <a:rPr lang="fr-FR" sz="1400" b="0" kern="1200" dirty="0">
                          <a:solidFill>
                            <a:schemeClr val="tx1"/>
                          </a:solidFill>
                          <a:latin typeface="+mn-lt"/>
                          <a:ea typeface="+mn-ea"/>
                          <a:cs typeface="+mn-cs"/>
                        </a:rPr>
                        <a:t> to </a:t>
                      </a:r>
                      <a:r>
                        <a:rPr lang="fr-FR" sz="1400" b="0" kern="1200" dirty="0" err="1">
                          <a:solidFill>
                            <a:schemeClr val="tx1"/>
                          </a:solidFill>
                          <a:latin typeface="+mn-lt"/>
                          <a:ea typeface="+mn-ea"/>
                          <a:cs typeface="+mn-cs"/>
                        </a:rPr>
                        <a:t>give</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rights</a:t>
                      </a:r>
                      <a:r>
                        <a:rPr lang="fr-FR" sz="1400" b="0" kern="1200" dirty="0">
                          <a:solidFill>
                            <a:schemeClr val="tx1"/>
                          </a:solidFill>
                          <a:latin typeface="+mn-lt"/>
                          <a:ea typeface="+mn-ea"/>
                          <a:cs typeface="+mn-cs"/>
                        </a:rPr>
                        <a:t> to GS and uses </a:t>
                      </a:r>
                      <a:r>
                        <a:rPr lang="fr-FR" sz="1400" b="0" kern="1200" dirty="0" err="1">
                          <a:solidFill>
                            <a:schemeClr val="tx1"/>
                          </a:solidFill>
                          <a:latin typeface="+mn-lt"/>
                          <a:ea typeface="+mn-ea"/>
                          <a:cs typeface="+mn-cs"/>
                        </a:rPr>
                        <a:t>special</a:t>
                      </a:r>
                      <a:r>
                        <a:rPr lang="fr-FR" sz="1400" b="0" kern="1200" dirty="0">
                          <a:solidFill>
                            <a:schemeClr val="tx1"/>
                          </a:solidFill>
                          <a:latin typeface="+mn-lt"/>
                          <a:ea typeface="+mn-ea"/>
                          <a:cs typeface="+mn-cs"/>
                        </a:rPr>
                        <a:t> service </a:t>
                      </a:r>
                      <a:r>
                        <a:rPr lang="fr-FR" sz="1400" b="0" kern="1200" dirty="0" err="1">
                          <a:solidFill>
                            <a:schemeClr val="tx1"/>
                          </a:solidFill>
                          <a:latin typeface="+mn-lt"/>
                          <a:ea typeface="+mn-ea"/>
                          <a:cs typeface="+mn-cs"/>
                        </a:rPr>
                        <a:t>accounts</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when</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you</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create</a:t>
                      </a:r>
                      <a:r>
                        <a:rPr lang="fr-FR" sz="1400" b="0" kern="1200" dirty="0">
                          <a:solidFill>
                            <a:schemeClr val="tx1"/>
                          </a:solidFill>
                          <a:latin typeface="+mn-lt"/>
                          <a:ea typeface="+mn-ea"/>
                          <a:cs typeface="+mn-cs"/>
                        </a:rPr>
                        <a:t> a new cluster.</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400" dirty="0"/>
                        <a:t>At a minimum, service accounts used with Cloud </a:t>
                      </a:r>
                      <a:r>
                        <a:rPr lang="en-US" sz="1400" dirty="0" err="1"/>
                        <a:t>Dataproc</a:t>
                      </a:r>
                      <a:r>
                        <a:rPr lang="en-US" sz="1400" dirty="0"/>
                        <a:t> need permissions to read and write to Google Cloud Storage, and to write to Google Cloud Logging.</a:t>
                      </a:r>
                      <a:endParaRPr lang="fr-FR" sz="1400" b="0" kern="1200" dirty="0">
                        <a:solidFill>
                          <a:schemeClr val="tx1"/>
                        </a:solidFill>
                        <a:latin typeface="+mn-lt"/>
                        <a:ea typeface="+mn-ea"/>
                        <a:cs typeface="+mn-cs"/>
                      </a:endParaRPr>
                    </a:p>
                  </a:txBody>
                  <a:tcPr/>
                </a:tc>
                <a:extLst>
                  <a:ext uri="{0D108BD9-81ED-4DB2-BD59-A6C34878D82A}">
                    <a16:rowId xmlns:a16="http://schemas.microsoft.com/office/drawing/2014/main" val="1506256581"/>
                  </a:ext>
                </a:extLst>
              </a:tr>
              <a:tr h="548150">
                <a:tc>
                  <a:txBody>
                    <a:bodyPr/>
                    <a:lstStyle/>
                    <a:p>
                      <a:pPr algn="ctr"/>
                      <a:r>
                        <a:rPr lang="fr-FR" dirty="0"/>
                        <a:t>Monitoring</a:t>
                      </a:r>
                      <a:endParaRPr lang="en-US" dirty="0"/>
                    </a:p>
                  </a:txBody>
                  <a:tcPr/>
                </a:tc>
                <a:tc>
                  <a:txBody>
                    <a:bodyPr/>
                    <a:lstStyle/>
                    <a:p>
                      <a:pPr marL="285750" indent="-285750">
                        <a:buFontTx/>
                        <a:buChar char="-"/>
                      </a:pPr>
                      <a:r>
                        <a:rPr lang="fr-FR" sz="1400" b="0" kern="1200" dirty="0" err="1">
                          <a:solidFill>
                            <a:schemeClr val="tx1"/>
                          </a:solidFill>
                          <a:latin typeface="+mn-lt"/>
                          <a:ea typeface="+mn-ea"/>
                          <a:cs typeface="+mn-cs"/>
                        </a:rPr>
                        <a:t>Dataproc</a:t>
                      </a:r>
                      <a:r>
                        <a:rPr lang="fr-FR" sz="1400" b="0" kern="1200" dirty="0">
                          <a:solidFill>
                            <a:schemeClr val="tx1"/>
                          </a:solidFill>
                          <a:latin typeface="+mn-lt"/>
                          <a:ea typeface="+mn-ea"/>
                          <a:cs typeface="+mn-cs"/>
                        </a:rPr>
                        <a:t> console or </a:t>
                      </a:r>
                      <a:r>
                        <a:rPr lang="fr-FR" sz="1400" b="0" kern="1200" dirty="0" err="1">
                          <a:solidFill>
                            <a:schemeClr val="tx1"/>
                          </a:solidFill>
                          <a:latin typeface="+mn-lt"/>
                          <a:ea typeface="+mn-ea"/>
                          <a:cs typeface="+mn-cs"/>
                        </a:rPr>
                        <a:t>Stackdriver</a:t>
                      </a:r>
                      <a:r>
                        <a:rPr lang="fr-FR" sz="1400" b="0" kern="1200" dirty="0">
                          <a:solidFill>
                            <a:schemeClr val="tx1"/>
                          </a:solidFill>
                          <a:latin typeface="+mn-lt"/>
                          <a:ea typeface="+mn-ea"/>
                          <a:cs typeface="+mn-cs"/>
                        </a:rPr>
                        <a:t> monitoring.</a:t>
                      </a:r>
                    </a:p>
                    <a:p>
                      <a:pPr marL="285750" indent="-285750">
                        <a:buFontTx/>
                        <a:buChar char="-"/>
                      </a:pPr>
                      <a:r>
                        <a:rPr lang="fr-FR" sz="1400" b="0" kern="1200" dirty="0" err="1">
                          <a:solidFill>
                            <a:schemeClr val="tx1"/>
                          </a:solidFill>
                          <a:latin typeface="+mn-lt"/>
                          <a:ea typeface="+mn-ea"/>
                          <a:cs typeface="+mn-cs"/>
                        </a:rPr>
                        <a:t>Stackdriver</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logging</a:t>
                      </a:r>
                      <a:r>
                        <a:rPr lang="fr-FR" sz="1400" b="0" kern="1200" dirty="0">
                          <a:solidFill>
                            <a:schemeClr val="tx1"/>
                          </a:solidFill>
                          <a:latin typeface="+mn-lt"/>
                          <a:ea typeface="+mn-ea"/>
                          <a:cs typeface="+mn-cs"/>
                        </a:rPr>
                        <a:t> for </a:t>
                      </a:r>
                      <a:r>
                        <a:rPr lang="fr-FR" sz="1400" b="0" kern="1200" dirty="0" err="1">
                          <a:solidFill>
                            <a:schemeClr val="tx1"/>
                          </a:solidFill>
                          <a:latin typeface="+mn-lt"/>
                          <a:ea typeface="+mn-ea"/>
                          <a:cs typeface="+mn-cs"/>
                        </a:rPr>
                        <a:t>dataproc</a:t>
                      </a:r>
                      <a:r>
                        <a:rPr lang="fr-FR" sz="1400" b="0" kern="1200" dirty="0">
                          <a:solidFill>
                            <a:schemeClr val="tx1"/>
                          </a:solidFill>
                          <a:latin typeface="+mn-lt"/>
                          <a:ea typeface="+mn-ea"/>
                          <a:cs typeface="+mn-cs"/>
                        </a:rPr>
                        <a:t> audit logs and messages </a:t>
                      </a:r>
                      <a:r>
                        <a:rPr lang="fr-FR" sz="1400" b="0" kern="1200" dirty="0" err="1">
                          <a:solidFill>
                            <a:schemeClr val="tx1"/>
                          </a:solidFill>
                          <a:latin typeface="+mn-lt"/>
                          <a:ea typeface="+mn-ea"/>
                          <a:cs typeface="+mn-cs"/>
                        </a:rPr>
                        <a:t>from</a:t>
                      </a:r>
                      <a:r>
                        <a:rPr lang="fr-FR" sz="1400" b="0" kern="1200" dirty="0">
                          <a:solidFill>
                            <a:schemeClr val="tx1"/>
                          </a:solidFill>
                          <a:latin typeface="+mn-lt"/>
                          <a:ea typeface="+mn-ea"/>
                          <a:cs typeface="+mn-cs"/>
                        </a:rPr>
                        <a:t> Hadoop.</a:t>
                      </a:r>
                    </a:p>
                  </a:txBody>
                  <a:tcPr/>
                </a:tc>
                <a:extLst>
                  <a:ext uri="{0D108BD9-81ED-4DB2-BD59-A6C34878D82A}">
                    <a16:rowId xmlns:a16="http://schemas.microsoft.com/office/drawing/2014/main" val="1900285549"/>
                  </a:ext>
                </a:extLst>
              </a:tr>
              <a:tr h="999569">
                <a:tc>
                  <a:txBody>
                    <a:bodyPr/>
                    <a:lstStyle/>
                    <a:p>
                      <a:pPr algn="ctr"/>
                      <a:r>
                        <a:rPr lang="en-US" dirty="0"/>
                        <a:t>Upgrading</a:t>
                      </a:r>
                    </a:p>
                  </a:txBody>
                  <a:tcPr/>
                </a:tc>
                <a:tc>
                  <a:txBody>
                    <a:bodyPr/>
                    <a:lstStyle/>
                    <a:p>
                      <a:pPr marL="285750" indent="-285750">
                        <a:buFontTx/>
                        <a:buChar char="-"/>
                      </a:pPr>
                      <a:r>
                        <a:rPr lang="en-US" sz="1400" b="0" kern="1200" dirty="0">
                          <a:solidFill>
                            <a:schemeClr val="tx1"/>
                          </a:solidFill>
                          <a:latin typeface="+mn-lt"/>
                          <a:ea typeface="+mn-ea"/>
                          <a:cs typeface="+mn-cs"/>
                        </a:rPr>
                        <a:t>Can only change #Workers/preemptible VM’s/labels/toggle </a:t>
                      </a:r>
                    </a:p>
                    <a:p>
                      <a:pPr marL="285750" indent="-285750">
                        <a:buFontTx/>
                        <a:buChar char="-"/>
                      </a:pPr>
                      <a:r>
                        <a:rPr lang="en-US" sz="1400" b="0" kern="1200" dirty="0">
                          <a:solidFill>
                            <a:schemeClr val="tx1"/>
                          </a:solidFill>
                          <a:latin typeface="+mn-lt"/>
                          <a:ea typeface="+mn-ea"/>
                          <a:cs typeface="+mn-cs"/>
                        </a:rPr>
                        <a:t>graceful decommissioning (to finish work in progress on a worker before it is removed)</a:t>
                      </a:r>
                    </a:p>
                    <a:p>
                      <a:pPr marL="285750" indent="-285750">
                        <a:buFontTx/>
                        <a:buChar char="-"/>
                      </a:pPr>
                      <a:r>
                        <a:rPr lang="en-US" sz="1400" b="0" kern="1200" dirty="0">
                          <a:solidFill>
                            <a:schemeClr val="tx1"/>
                          </a:solidFill>
                          <a:latin typeface="+mn-lt"/>
                          <a:ea typeface="+mn-ea"/>
                          <a:cs typeface="+mn-cs"/>
                        </a:rPr>
                        <a:t>Automatically </a:t>
                      </a:r>
                      <a:r>
                        <a:rPr lang="en-US" sz="1400" b="0" kern="1200" dirty="0" err="1">
                          <a:solidFill>
                            <a:schemeClr val="tx1"/>
                          </a:solidFill>
                          <a:latin typeface="+mn-lt"/>
                          <a:ea typeface="+mn-ea"/>
                          <a:cs typeface="+mn-cs"/>
                        </a:rPr>
                        <a:t>reshards</a:t>
                      </a:r>
                      <a:r>
                        <a:rPr lang="en-US" sz="1400" b="0" kern="1200" dirty="0">
                          <a:solidFill>
                            <a:schemeClr val="tx1"/>
                          </a:solidFill>
                          <a:latin typeface="+mn-lt"/>
                          <a:ea typeface="+mn-ea"/>
                          <a:cs typeface="+mn-cs"/>
                        </a:rPr>
                        <a:t> data for you</a:t>
                      </a:r>
                    </a:p>
                    <a:p>
                      <a:pPr marL="285750" indent="-285750">
                        <a:buFontTx/>
                        <a:buChar char="-"/>
                      </a:pPr>
                      <a:r>
                        <a:rPr lang="en-US" sz="1400" b="0" kern="1200" dirty="0" err="1">
                          <a:solidFill>
                            <a:schemeClr val="tx1"/>
                          </a:solidFill>
                          <a:latin typeface="+mn-lt"/>
                          <a:ea typeface="+mn-ea"/>
                          <a:cs typeface="+mn-cs"/>
                        </a:rPr>
                        <a:t>Gcloud</a:t>
                      </a:r>
                      <a:r>
                        <a:rPr lang="en-US" sz="1400" b="0" kern="1200" dirty="0">
                          <a:solidFill>
                            <a:schemeClr val="tx1"/>
                          </a:solidFill>
                          <a:latin typeface="+mn-lt"/>
                          <a:ea typeface="+mn-ea"/>
                          <a:cs typeface="+mn-cs"/>
                        </a:rPr>
                        <a:t> </a:t>
                      </a:r>
                      <a:r>
                        <a:rPr lang="en-US" sz="1400" b="0" kern="1200" dirty="0" err="1">
                          <a:solidFill>
                            <a:schemeClr val="tx1"/>
                          </a:solidFill>
                          <a:latin typeface="+mn-lt"/>
                          <a:ea typeface="+mn-ea"/>
                          <a:cs typeface="+mn-cs"/>
                        </a:rPr>
                        <a:t>dataproc</a:t>
                      </a:r>
                      <a:r>
                        <a:rPr lang="en-US" sz="1400" b="0" kern="1200" dirty="0">
                          <a:solidFill>
                            <a:schemeClr val="tx1"/>
                          </a:solidFill>
                          <a:latin typeface="+mn-lt"/>
                          <a:ea typeface="+mn-ea"/>
                          <a:cs typeface="+mn-cs"/>
                        </a:rPr>
                        <a:t> clusters update [</a:t>
                      </a:r>
                      <a:r>
                        <a:rPr lang="en-US" sz="1400" b="0" kern="1200" dirty="0" err="1">
                          <a:solidFill>
                            <a:schemeClr val="tx1"/>
                          </a:solidFill>
                          <a:latin typeface="+mn-lt"/>
                          <a:ea typeface="+mn-ea"/>
                          <a:cs typeface="+mn-cs"/>
                        </a:rPr>
                        <a:t>cluster_name</a:t>
                      </a:r>
                      <a:r>
                        <a:rPr lang="en-US" sz="1400" b="0" kern="1200" dirty="0">
                          <a:solidFill>
                            <a:schemeClr val="tx1"/>
                          </a:solidFill>
                          <a:latin typeface="+mn-lt"/>
                          <a:ea typeface="+mn-ea"/>
                          <a:cs typeface="+mn-cs"/>
                        </a:rPr>
                        <a:t>] –num-workers [#] –num-preemptible-workers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err="1">
                          <a:solidFill>
                            <a:schemeClr val="tx1"/>
                          </a:solidFill>
                          <a:latin typeface="+mn-lt"/>
                          <a:ea typeface="+mn-ea"/>
                          <a:cs typeface="+mn-cs"/>
                        </a:rPr>
                        <a:t>Scaling</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even</a:t>
                      </a:r>
                      <a:r>
                        <a:rPr lang="fr-FR" sz="1400" b="0" kern="1200" dirty="0">
                          <a:solidFill>
                            <a:schemeClr val="tx1"/>
                          </a:solidFill>
                          <a:latin typeface="+mn-lt"/>
                          <a:ea typeface="+mn-ea"/>
                          <a:cs typeface="+mn-cs"/>
                        </a:rPr>
                        <a:t> jobs are running : </a:t>
                      </a:r>
                      <a:r>
                        <a:rPr lang="fr-FR" sz="1400" b="0" kern="1200" dirty="0" err="1">
                          <a:solidFill>
                            <a:schemeClr val="tx1"/>
                          </a:solidFill>
                          <a:latin typeface="+mn-lt"/>
                          <a:ea typeface="+mn-ea"/>
                          <a:cs typeface="+mn-cs"/>
                        </a:rPr>
                        <a:t>Add</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workers</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Remove</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workers</a:t>
                      </a:r>
                      <a:r>
                        <a:rPr lang="fr-FR" sz="1400" b="0" kern="1200" dirty="0">
                          <a:solidFill>
                            <a:schemeClr val="tx1"/>
                          </a:solidFill>
                          <a:latin typeface="+mn-lt"/>
                          <a:ea typeface="+mn-ea"/>
                          <a:cs typeface="+mn-cs"/>
                        </a:rPr>
                        <a:t> and </a:t>
                      </a:r>
                      <a:r>
                        <a:rPr lang="fr-FR" sz="1400" b="0" kern="1200" dirty="0" err="1">
                          <a:solidFill>
                            <a:schemeClr val="tx1"/>
                          </a:solidFill>
                          <a:latin typeface="+mn-lt"/>
                          <a:ea typeface="+mn-ea"/>
                          <a:cs typeface="+mn-cs"/>
                        </a:rPr>
                        <a:t>Add</a:t>
                      </a:r>
                      <a:r>
                        <a:rPr lang="fr-FR" sz="1400" b="0" kern="1200" dirty="0">
                          <a:solidFill>
                            <a:schemeClr val="tx1"/>
                          </a:solidFill>
                          <a:latin typeface="+mn-lt"/>
                          <a:ea typeface="+mn-ea"/>
                          <a:cs typeface="+mn-cs"/>
                        </a:rPr>
                        <a:t> HDFS </a:t>
                      </a:r>
                      <a:r>
                        <a:rPr lang="fr-FR" sz="1400" b="0" kern="1200" dirty="0" err="1">
                          <a:solidFill>
                            <a:schemeClr val="tx1"/>
                          </a:solidFill>
                          <a:latin typeface="+mn-lt"/>
                          <a:ea typeface="+mn-ea"/>
                          <a:cs typeface="+mn-cs"/>
                        </a:rPr>
                        <a:t>storage</a:t>
                      </a:r>
                      <a:endParaRPr lang="fr-FR" sz="1400" b="0" kern="1200" dirty="0">
                        <a:solidFill>
                          <a:schemeClr val="tx1"/>
                        </a:solidFill>
                        <a:latin typeface="+mn-lt"/>
                        <a:ea typeface="+mn-ea"/>
                        <a:cs typeface="+mn-cs"/>
                      </a:endParaRPr>
                    </a:p>
                  </a:txBody>
                  <a:tcPr/>
                </a:tc>
                <a:extLst>
                  <a:ext uri="{0D108BD9-81ED-4DB2-BD59-A6C34878D82A}">
                    <a16:rowId xmlns:a16="http://schemas.microsoft.com/office/drawing/2014/main" val="443569402"/>
                  </a:ext>
                </a:extLst>
              </a:tr>
              <a:tr h="1173201">
                <a:tc>
                  <a:txBody>
                    <a:bodyPr/>
                    <a:lstStyle/>
                    <a:p>
                      <a:pPr algn="ctr"/>
                      <a:r>
                        <a:rPr lang="en-US" dirty="0"/>
                        <a:t>Migration from on-premise</a:t>
                      </a:r>
                    </a:p>
                  </a:txBody>
                  <a:tcPr/>
                </a:tc>
                <a:tc>
                  <a:txBody>
                    <a:bodyPr/>
                    <a:lstStyle/>
                    <a:p>
                      <a:pPr marL="285750" indent="-285750">
                        <a:buFontTx/>
                        <a:buChar char="-"/>
                      </a:pPr>
                      <a:r>
                        <a:rPr lang="en-US" sz="1400" b="0" kern="1200" dirty="0">
                          <a:solidFill>
                            <a:schemeClr val="tx1"/>
                          </a:solidFill>
                          <a:latin typeface="+mn-lt"/>
                          <a:ea typeface="+mn-ea"/>
                          <a:cs typeface="+mn-cs"/>
                        </a:rPr>
                        <a:t>Move data first to GSC with connectors.</a:t>
                      </a:r>
                    </a:p>
                    <a:p>
                      <a:pPr marL="285750" indent="-285750">
                        <a:buFontTx/>
                        <a:buChar char="-"/>
                      </a:pPr>
                      <a:r>
                        <a:rPr lang="en-US" sz="1400" b="1" kern="1200" dirty="0" err="1">
                          <a:solidFill>
                            <a:schemeClr val="tx1"/>
                          </a:solidFill>
                          <a:latin typeface="+mn-lt"/>
                          <a:ea typeface="+mn-ea"/>
                          <a:cs typeface="+mn-cs"/>
                        </a:rPr>
                        <a:t>Hbase</a:t>
                      </a:r>
                      <a:r>
                        <a:rPr lang="en-US" sz="1400" b="1" kern="1200" dirty="0">
                          <a:solidFill>
                            <a:schemeClr val="tx1"/>
                          </a:solidFill>
                          <a:latin typeface="+mn-lt"/>
                          <a:ea typeface="+mn-ea"/>
                          <a:cs typeface="+mn-cs"/>
                        </a:rPr>
                        <a:t> to </a:t>
                      </a:r>
                      <a:r>
                        <a:rPr lang="en-US" sz="1400" b="1" kern="1200" dirty="0" err="1">
                          <a:solidFill>
                            <a:schemeClr val="tx1"/>
                          </a:solidFill>
                          <a:latin typeface="+mn-lt"/>
                          <a:ea typeface="+mn-ea"/>
                          <a:cs typeface="+mn-cs"/>
                        </a:rPr>
                        <a:t>BigTable</a:t>
                      </a:r>
                      <a:r>
                        <a:rPr lang="en-US" sz="1400" b="0" kern="1200" dirty="0">
                          <a:solidFill>
                            <a:schemeClr val="tx1"/>
                          </a:solidFill>
                          <a:latin typeface="+mn-lt"/>
                          <a:ea typeface="+mn-ea"/>
                          <a:cs typeface="+mn-cs"/>
                        </a:rPr>
                        <a:t>, </a:t>
                      </a:r>
                      <a:r>
                        <a:rPr lang="en-US" sz="1400" b="1" kern="1200" dirty="0">
                          <a:solidFill>
                            <a:schemeClr val="tx1"/>
                          </a:solidFill>
                          <a:latin typeface="+mn-lt"/>
                          <a:ea typeface="+mn-ea"/>
                          <a:cs typeface="+mn-cs"/>
                        </a:rPr>
                        <a:t>Impala to BQ </a:t>
                      </a:r>
                      <a:r>
                        <a:rPr lang="en-US" sz="1400" b="0" kern="1200" dirty="0">
                          <a:solidFill>
                            <a:schemeClr val="tx1"/>
                          </a:solidFill>
                          <a:latin typeface="+mn-lt"/>
                          <a:ea typeface="+mn-ea"/>
                          <a:cs typeface="+mn-cs"/>
                        </a:rPr>
                        <a:t>or move this in GCS if no features needed.</a:t>
                      </a:r>
                    </a:p>
                    <a:p>
                      <a:pPr marL="285750" indent="-285750">
                        <a:buFontTx/>
                        <a:buChar char="-"/>
                      </a:pPr>
                      <a:r>
                        <a:rPr lang="en-US" sz="1400" b="0" kern="1200" dirty="0">
                          <a:solidFill>
                            <a:schemeClr val="tx1"/>
                          </a:solidFill>
                          <a:latin typeface="+mn-lt"/>
                          <a:ea typeface="+mn-ea"/>
                          <a:cs typeface="+mn-cs"/>
                        </a:rPr>
                        <a:t>Test a little sample for POC.</a:t>
                      </a:r>
                    </a:p>
                    <a:p>
                      <a:pPr marL="285750" indent="-285750">
                        <a:buFontTx/>
                        <a:buChar char="-"/>
                      </a:pPr>
                      <a:r>
                        <a:rPr lang="en-US" sz="1400" b="0" kern="1200" dirty="0">
                          <a:solidFill>
                            <a:schemeClr val="tx1"/>
                          </a:solidFill>
                          <a:latin typeface="+mn-lt"/>
                          <a:ea typeface="+mn-ea"/>
                          <a:cs typeface="+mn-cs"/>
                        </a:rPr>
                        <a:t>Think as ephemeral (</a:t>
                      </a:r>
                      <a:r>
                        <a:rPr lang="en-US" sz="1400" b="1" kern="1200" dirty="0">
                          <a:solidFill>
                            <a:schemeClr val="tx1"/>
                          </a:solidFill>
                          <a:latin typeface="+mn-lt"/>
                          <a:ea typeface="+mn-ea"/>
                          <a:cs typeface="+mn-cs"/>
                        </a:rPr>
                        <a:t>decouple computing and data</a:t>
                      </a:r>
                      <a:r>
                        <a:rPr lang="en-US" sz="1400" b="0" kern="1200" dirty="0">
                          <a:solidFill>
                            <a:schemeClr val="tx1"/>
                          </a:solidFill>
                          <a:latin typeface="+mn-lt"/>
                          <a:ea typeface="+mn-ea"/>
                          <a:cs typeface="+mn-cs"/>
                        </a:rPr>
                        <a:t> </a:t>
                      </a:r>
                      <a:r>
                        <a:rPr lang="en-US" sz="1400" b="0" kern="1200" dirty="0" err="1">
                          <a:solidFill>
                            <a:schemeClr val="tx1"/>
                          </a:solidFill>
                          <a:latin typeface="+mn-lt"/>
                          <a:ea typeface="+mn-ea"/>
                          <a:cs typeface="+mn-cs"/>
                        </a:rPr>
                        <a:t>eg</a:t>
                      </a:r>
                      <a:r>
                        <a:rPr lang="en-US" sz="1400" b="0" kern="1200" dirty="0">
                          <a:solidFill>
                            <a:schemeClr val="tx1"/>
                          </a:solidFill>
                          <a:latin typeface="+mn-lt"/>
                          <a:ea typeface="+mn-ea"/>
                          <a:cs typeface="+mn-cs"/>
                        </a:rPr>
                        <a:t>: store in GCS/ Big table/ Big Query )</a:t>
                      </a:r>
                    </a:p>
                    <a:p>
                      <a:pPr marL="285750" indent="-285750">
                        <a:buFontTx/>
                        <a:buChar char="-"/>
                      </a:pPr>
                      <a:r>
                        <a:rPr lang="en-US" sz="1400" b="0" kern="1200" dirty="0">
                          <a:solidFill>
                            <a:schemeClr val="tx1"/>
                          </a:solidFill>
                          <a:latin typeface="+mn-lt"/>
                          <a:ea typeface="+mn-ea"/>
                          <a:cs typeface="+mn-cs"/>
                        </a:rPr>
                        <a:t>Shutdown clusters when not used and use preemptible VMs.</a:t>
                      </a:r>
                    </a:p>
                  </a:txBody>
                  <a:tcPr/>
                </a:tc>
                <a:extLst>
                  <a:ext uri="{0D108BD9-81ED-4DB2-BD59-A6C34878D82A}">
                    <a16:rowId xmlns:a16="http://schemas.microsoft.com/office/drawing/2014/main" val="3762092124"/>
                  </a:ext>
                </a:extLst>
              </a:tr>
            </a:tbl>
          </a:graphicData>
        </a:graphic>
      </p:graphicFrame>
    </p:spTree>
    <p:extLst>
      <p:ext uri="{BB962C8B-B14F-4D97-AF65-F5344CB8AC3E}">
        <p14:creationId xmlns:p14="http://schemas.microsoft.com/office/powerpoint/2010/main" val="16778663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ZoneTexte 3">
            <a:extLst>
              <a:ext uri="{FF2B5EF4-FFF2-40B4-BE49-F238E27FC236}">
                <a16:creationId xmlns:a16="http://schemas.microsoft.com/office/drawing/2014/main" id="{27FF3167-B533-4156-96AF-9AE49DD373BA}"/>
              </a:ext>
            </a:extLst>
          </p:cNvPr>
          <p:cNvSpPr txBox="1"/>
          <p:nvPr/>
        </p:nvSpPr>
        <p:spPr>
          <a:xfrm>
            <a:off x="3045368" y="2043663"/>
            <a:ext cx="6105194" cy="203105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kern="1200" dirty="0">
                <a:solidFill>
                  <a:srgbClr val="FFFFFF"/>
                </a:solidFill>
                <a:latin typeface="+mj-lt"/>
                <a:ea typeface="+mj-ea"/>
                <a:cs typeface="+mj-cs"/>
              </a:rPr>
              <a:t>Machine &amp; deep learning</a:t>
            </a:r>
          </a:p>
        </p:txBody>
      </p:sp>
    </p:spTree>
    <p:extLst>
      <p:ext uri="{BB962C8B-B14F-4D97-AF65-F5344CB8AC3E}">
        <p14:creationId xmlns:p14="http://schemas.microsoft.com/office/powerpoint/2010/main" val="1526030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2">
            <a:extLst>
              <a:ext uri="{FF2B5EF4-FFF2-40B4-BE49-F238E27FC236}">
                <a16:creationId xmlns:a16="http://schemas.microsoft.com/office/drawing/2014/main" id="{03575B5F-4113-4794-8556-10A458963A10}"/>
              </a:ext>
            </a:extLst>
          </p:cNvPr>
          <p:cNvGraphicFramePr>
            <a:graphicFrameLocks noGrp="1"/>
          </p:cNvGraphicFramePr>
          <p:nvPr>
            <p:extLst>
              <p:ext uri="{D42A27DB-BD31-4B8C-83A1-F6EECF244321}">
                <p14:modId xmlns:p14="http://schemas.microsoft.com/office/powerpoint/2010/main" val="1645818426"/>
              </p:ext>
            </p:extLst>
          </p:nvPr>
        </p:nvGraphicFramePr>
        <p:xfrm>
          <a:off x="0" y="393258"/>
          <a:ext cx="12197593" cy="6719035"/>
        </p:xfrm>
        <a:graphic>
          <a:graphicData uri="http://schemas.openxmlformats.org/drawingml/2006/table">
            <a:tbl>
              <a:tblPr firstRow="1" bandRow="1">
                <a:tableStyleId>{7DF18680-E054-41AD-8BC1-D1AEF772440D}</a:tableStyleId>
              </a:tblPr>
              <a:tblGrid>
                <a:gridCol w="1016000">
                  <a:extLst>
                    <a:ext uri="{9D8B030D-6E8A-4147-A177-3AD203B41FA5}">
                      <a16:colId xmlns:a16="http://schemas.microsoft.com/office/drawing/2014/main" val="4084768185"/>
                    </a:ext>
                  </a:extLst>
                </a:gridCol>
                <a:gridCol w="1264213">
                  <a:extLst>
                    <a:ext uri="{9D8B030D-6E8A-4147-A177-3AD203B41FA5}">
                      <a16:colId xmlns:a16="http://schemas.microsoft.com/office/drawing/2014/main" val="3904201549"/>
                    </a:ext>
                  </a:extLst>
                </a:gridCol>
                <a:gridCol w="3131222">
                  <a:extLst>
                    <a:ext uri="{9D8B030D-6E8A-4147-A177-3AD203B41FA5}">
                      <a16:colId xmlns:a16="http://schemas.microsoft.com/office/drawing/2014/main" val="674774592"/>
                    </a:ext>
                  </a:extLst>
                </a:gridCol>
                <a:gridCol w="3757732">
                  <a:extLst>
                    <a:ext uri="{9D8B030D-6E8A-4147-A177-3AD203B41FA5}">
                      <a16:colId xmlns:a16="http://schemas.microsoft.com/office/drawing/2014/main" val="3669606752"/>
                    </a:ext>
                  </a:extLst>
                </a:gridCol>
                <a:gridCol w="1773653">
                  <a:extLst>
                    <a:ext uri="{9D8B030D-6E8A-4147-A177-3AD203B41FA5}">
                      <a16:colId xmlns:a16="http://schemas.microsoft.com/office/drawing/2014/main" val="758501843"/>
                    </a:ext>
                  </a:extLst>
                </a:gridCol>
                <a:gridCol w="1254773">
                  <a:extLst>
                    <a:ext uri="{9D8B030D-6E8A-4147-A177-3AD203B41FA5}">
                      <a16:colId xmlns:a16="http://schemas.microsoft.com/office/drawing/2014/main" val="2942843720"/>
                    </a:ext>
                  </a:extLst>
                </a:gridCol>
              </a:tblGrid>
              <a:tr h="282220">
                <a:tc>
                  <a:txBody>
                    <a:bodyPr/>
                    <a:lstStyle/>
                    <a:p>
                      <a:r>
                        <a:rPr lang="fr-FR" sz="1600" dirty="0"/>
                        <a:t>Use</a:t>
                      </a:r>
                    </a:p>
                  </a:txBody>
                  <a:tcPr/>
                </a:tc>
                <a:tc>
                  <a:txBody>
                    <a:bodyPr/>
                    <a:lstStyle/>
                    <a:p>
                      <a:r>
                        <a:rPr lang="fr-FR" sz="1600" dirty="0" err="1"/>
                        <a:t>Srvs</a:t>
                      </a:r>
                      <a:r>
                        <a:rPr lang="fr-FR" sz="1600" dirty="0"/>
                        <a:t> Like</a:t>
                      </a:r>
                    </a:p>
                  </a:txBody>
                  <a:tcPr/>
                </a:tc>
                <a:tc>
                  <a:txBody>
                    <a:bodyPr/>
                    <a:lstStyle/>
                    <a:p>
                      <a:r>
                        <a:rPr lang="fr-FR" sz="1600" dirty="0"/>
                        <a:t>Use case</a:t>
                      </a:r>
                    </a:p>
                  </a:txBody>
                  <a:tcPr/>
                </a:tc>
                <a:tc>
                  <a:txBody>
                    <a:bodyPr/>
                    <a:lstStyle/>
                    <a:p>
                      <a:r>
                        <a:rPr lang="fr-FR" sz="1600" dirty="0"/>
                        <a:t>Structure</a:t>
                      </a:r>
                    </a:p>
                  </a:txBody>
                  <a:tcPr/>
                </a:tc>
                <a:tc>
                  <a:txBody>
                    <a:bodyPr/>
                    <a:lstStyle/>
                    <a:p>
                      <a:r>
                        <a:rPr lang="fr-FR" sz="1600" dirty="0" err="1"/>
                        <a:t>When</a:t>
                      </a:r>
                      <a:r>
                        <a:rPr lang="fr-FR" sz="1600" dirty="0"/>
                        <a:t> ?</a:t>
                      </a:r>
                    </a:p>
                  </a:txBody>
                  <a:tcPr/>
                </a:tc>
                <a:tc>
                  <a:txBody>
                    <a:bodyPr/>
                    <a:lstStyle/>
                    <a:p>
                      <a:r>
                        <a:rPr lang="fr-FR" sz="1600" dirty="0"/>
                        <a:t>IAM</a:t>
                      </a:r>
                    </a:p>
                  </a:txBody>
                  <a:tcPr/>
                </a:tc>
                <a:extLst>
                  <a:ext uri="{0D108BD9-81ED-4DB2-BD59-A6C34878D82A}">
                    <a16:rowId xmlns:a16="http://schemas.microsoft.com/office/drawing/2014/main" val="4233116986"/>
                  </a:ext>
                </a:extLst>
              </a:tr>
              <a:tr h="546800">
                <a:tc>
                  <a:txBody>
                    <a:bodyPr/>
                    <a:lstStyle/>
                    <a:p>
                      <a:pPr marL="0" algn="l" defTabSz="914400" rtl="0" eaLnBrk="1" fontAlgn="b" latinLnBrk="0" hangingPunct="1"/>
                      <a:r>
                        <a:rPr lang="fr-FR" sz="1400" b="1" kern="1200" dirty="0">
                          <a:solidFill>
                            <a:schemeClr val="tx1"/>
                          </a:solidFill>
                          <a:latin typeface="+mn-lt"/>
                          <a:ea typeface="+mn-ea"/>
                          <a:cs typeface="+mn-cs"/>
                        </a:rPr>
                        <a:t>PUB/SUB</a:t>
                      </a:r>
                    </a:p>
                  </a:txBody>
                  <a:tcPr marL="9525" marR="180000" marT="9525" marB="0" anchor="ctr">
                    <a:solidFill>
                      <a:schemeClr val="accent6">
                        <a:lumMod val="60000"/>
                        <a:lumOff val="40000"/>
                      </a:schemeClr>
                    </a:solidFill>
                  </a:tcPr>
                </a:tc>
                <a:tc>
                  <a:txBody>
                    <a:bodyPr/>
                    <a:lstStyle/>
                    <a:p>
                      <a:r>
                        <a:rPr lang="fr-FR" sz="1200" b="0" dirty="0">
                          <a:solidFill>
                            <a:schemeClr val="tx1"/>
                          </a:solidFill>
                        </a:rPr>
                        <a:t>Kafka</a:t>
                      </a:r>
                    </a:p>
                  </a:txBody>
                  <a:tcPr marR="180000" anchor="ctr">
                    <a:solidFill>
                      <a:schemeClr val="accent6">
                        <a:lumMod val="60000"/>
                        <a:lumOff val="40000"/>
                      </a:schemeClr>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200" b="0" kern="1200" dirty="0">
                          <a:solidFill>
                            <a:schemeClr val="tx1"/>
                          </a:solidFill>
                          <a:latin typeface="+mn-lt"/>
                          <a:ea typeface="+mn-ea"/>
                          <a:cs typeface="+mn-cs"/>
                        </a:rPr>
                        <a:t>Balancing </a:t>
                      </a:r>
                      <a:r>
                        <a:rPr lang="fr-FR" sz="1200" b="0" kern="1200" dirty="0" err="1">
                          <a:solidFill>
                            <a:schemeClr val="tx1"/>
                          </a:solidFill>
                          <a:latin typeface="+mn-lt"/>
                          <a:ea typeface="+mn-ea"/>
                          <a:cs typeface="+mn-cs"/>
                        </a:rPr>
                        <a:t>workloads</a:t>
                      </a:r>
                      <a:r>
                        <a:rPr lang="fr-FR" sz="1200" b="0" kern="1200" dirty="0">
                          <a:solidFill>
                            <a:schemeClr val="tx1"/>
                          </a:solidFill>
                          <a:latin typeface="+mn-lt"/>
                          <a:ea typeface="+mn-ea"/>
                          <a:cs typeface="+mn-cs"/>
                        </a:rPr>
                        <a:t> in network clusters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200" b="0" kern="1200" dirty="0" err="1">
                          <a:solidFill>
                            <a:schemeClr val="tx1"/>
                          </a:solidFill>
                          <a:latin typeface="+mn-lt"/>
                          <a:ea typeface="+mn-ea"/>
                          <a:cs typeface="+mn-cs"/>
                        </a:rPr>
                        <a:t>Asynchronous</a:t>
                      </a: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order</a:t>
                      </a: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processing</a:t>
                      </a:r>
                      <a:endParaRPr lang="fr-FR" sz="1200" b="0" kern="1200" dirty="0">
                        <a:solidFill>
                          <a:schemeClr val="tx1"/>
                        </a:solidFill>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200" b="0" kern="1200" dirty="0" err="1">
                          <a:solidFill>
                            <a:schemeClr val="tx1"/>
                          </a:solidFill>
                          <a:latin typeface="+mn-lt"/>
                          <a:ea typeface="+mn-ea"/>
                          <a:cs typeface="+mn-cs"/>
                        </a:rPr>
                        <a:t>Distributing</a:t>
                      </a: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envent</a:t>
                      </a:r>
                      <a:r>
                        <a:rPr lang="fr-FR" sz="1200" b="0" kern="1200" dirty="0">
                          <a:solidFill>
                            <a:schemeClr val="tx1"/>
                          </a:solidFill>
                          <a:latin typeface="+mn-lt"/>
                          <a:ea typeface="+mn-ea"/>
                          <a:cs typeface="+mn-cs"/>
                        </a:rPr>
                        <a:t> notifications</a:t>
                      </a:r>
                    </a:p>
                  </a:txBody>
                  <a:tcPr marL="9525" marR="180000" marT="9525" marB="0" anchor="ctr">
                    <a:solidFill>
                      <a:schemeClr val="accent6">
                        <a:lumMod val="60000"/>
                        <a:lumOff val="40000"/>
                      </a:schemeClr>
                    </a:solidFill>
                  </a:tcPr>
                </a:tc>
                <a:tc>
                  <a:txBody>
                    <a:bodyPr/>
                    <a:lstStyle/>
                    <a:p>
                      <a:r>
                        <a:rPr lang="fr-FR" sz="1400" b="1" dirty="0"/>
                        <a:t>- Message -&gt; topic (message store)-&gt; </a:t>
                      </a:r>
                      <a:r>
                        <a:rPr lang="fr-FR" sz="1400" b="1" dirty="0" err="1"/>
                        <a:t>subscription</a:t>
                      </a:r>
                      <a:r>
                        <a:rPr lang="fr-FR" sz="1400" b="1" dirty="0"/>
                        <a:t> -&gt; message to </a:t>
                      </a:r>
                      <a:r>
                        <a:rPr lang="fr-FR" sz="1400" b="1" dirty="0" err="1"/>
                        <a:t>subscriber</a:t>
                      </a:r>
                      <a:r>
                        <a:rPr lang="fr-FR" sz="1400" b="1" dirty="0"/>
                        <a:t> -&gt; </a:t>
                      </a:r>
                      <a:r>
                        <a:rPr lang="fr-FR" sz="1400" b="1" dirty="0" err="1"/>
                        <a:t>ack</a:t>
                      </a:r>
                      <a:r>
                        <a:rPr lang="fr-FR" sz="1400" b="1" dirty="0"/>
                        <a:t> to </a:t>
                      </a:r>
                      <a:r>
                        <a:rPr lang="fr-FR" sz="1400" b="1" dirty="0" err="1"/>
                        <a:t>subscription</a:t>
                      </a:r>
                      <a:endParaRPr lang="fr-FR" sz="1400" b="1" dirty="0"/>
                    </a:p>
                  </a:txBody>
                  <a:tcPr marL="9525" marR="180000" marT="9525" marB="0" anchor="ctr">
                    <a:solidFill>
                      <a:schemeClr val="accent6">
                        <a:lumMod val="60000"/>
                        <a:lumOff val="40000"/>
                      </a:schemeClr>
                    </a:solidFill>
                  </a:tcPr>
                </a:tc>
                <a:tc>
                  <a:txBody>
                    <a:bodyPr/>
                    <a:lstStyle/>
                    <a:p>
                      <a:pPr marL="0" indent="0" algn="l" defTabSz="914400" rtl="0" eaLnBrk="1" fontAlgn="b" latinLnBrk="0" hangingPunct="1">
                        <a:buFontTx/>
                        <a:buNone/>
                      </a:pPr>
                      <a:r>
                        <a:rPr lang="fr-FR" sz="1200" b="0" kern="1200" dirty="0">
                          <a:solidFill>
                            <a:schemeClr val="tx1"/>
                          </a:solidFill>
                          <a:latin typeface="+mn-lt"/>
                          <a:ea typeface="+mn-ea"/>
                          <a:cs typeface="+mn-cs"/>
                        </a:rPr>
                        <a:t>- Data ingestion and </a:t>
                      </a:r>
                      <a:r>
                        <a:rPr lang="fr-FR" sz="1200" b="0" kern="1200" dirty="0" err="1">
                          <a:solidFill>
                            <a:schemeClr val="tx1"/>
                          </a:solidFill>
                          <a:latin typeface="+mn-lt"/>
                          <a:ea typeface="+mn-ea"/>
                          <a:cs typeface="+mn-cs"/>
                        </a:rPr>
                        <a:t>event</a:t>
                      </a: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processing</a:t>
                      </a:r>
                      <a:endParaRPr lang="fr-FR" sz="1200" b="0" kern="1200" dirty="0">
                        <a:solidFill>
                          <a:schemeClr val="tx1"/>
                        </a:solidFill>
                        <a:latin typeface="+mn-lt"/>
                        <a:ea typeface="+mn-ea"/>
                        <a:cs typeface="+mn-cs"/>
                      </a:endParaRPr>
                    </a:p>
                  </a:txBody>
                  <a:tcPr marL="9525" marR="180000" marT="9525" marB="0" anchor="ctr">
                    <a:solidFill>
                      <a:schemeClr val="accent6">
                        <a:lumMod val="60000"/>
                        <a:lumOff val="4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200" b="1" kern="1200" dirty="0">
                          <a:solidFill>
                            <a:schemeClr val="tx1"/>
                          </a:solidFill>
                          <a:latin typeface="+mn-lt"/>
                          <a:ea typeface="+mn-ea"/>
                          <a:cs typeface="+mn-cs"/>
                        </a:rPr>
                        <a:t>PROJECT, TOPIC, SUBSCRIBTION</a:t>
                      </a:r>
                    </a:p>
                  </a:txBody>
                  <a:tcPr marL="9525" marR="180000" marT="9525" marB="0" anchor="ctr">
                    <a:solidFill>
                      <a:schemeClr val="accent6">
                        <a:lumMod val="60000"/>
                        <a:lumOff val="40000"/>
                      </a:schemeClr>
                    </a:solidFill>
                  </a:tcPr>
                </a:tc>
                <a:extLst>
                  <a:ext uri="{0D108BD9-81ED-4DB2-BD59-A6C34878D82A}">
                    <a16:rowId xmlns:a16="http://schemas.microsoft.com/office/drawing/2014/main" val="3307052858"/>
                  </a:ext>
                </a:extLst>
              </a:tr>
              <a:tr h="0">
                <a:tc>
                  <a:txBody>
                    <a:bodyPr/>
                    <a:lstStyle/>
                    <a:p>
                      <a:pPr marL="0" algn="l" defTabSz="914400" rtl="0" eaLnBrk="1" fontAlgn="b" latinLnBrk="0" hangingPunct="1"/>
                      <a:r>
                        <a:rPr lang="fr-FR" sz="1400" b="1" kern="1200" dirty="0" err="1">
                          <a:solidFill>
                            <a:schemeClr val="tx1"/>
                          </a:solidFill>
                          <a:latin typeface="+mn-lt"/>
                          <a:ea typeface="+mn-ea"/>
                          <a:cs typeface="+mn-cs"/>
                        </a:rPr>
                        <a:t>Dataflow</a:t>
                      </a:r>
                      <a:endParaRPr lang="fr-FR" sz="1400" b="1" kern="1200" dirty="0">
                        <a:solidFill>
                          <a:schemeClr val="tx1"/>
                        </a:solidFill>
                        <a:latin typeface="+mn-lt"/>
                        <a:ea typeface="+mn-ea"/>
                        <a:cs typeface="+mn-cs"/>
                      </a:endParaRPr>
                    </a:p>
                  </a:txBody>
                  <a:tcPr marL="9525" marR="180000" marT="9525" marB="0" anchor="ctr">
                    <a:solidFill>
                      <a:srgbClr val="A9D18E"/>
                    </a:solidFill>
                  </a:tcPr>
                </a:tc>
                <a:tc>
                  <a:txBody>
                    <a:bodyPr/>
                    <a:lstStyle/>
                    <a:p>
                      <a:r>
                        <a:rPr lang="fr-FR" sz="1200" b="0" dirty="0">
                          <a:solidFill>
                            <a:schemeClr val="tx1"/>
                          </a:solidFill>
                        </a:rPr>
                        <a:t>Beam</a:t>
                      </a:r>
                    </a:p>
                  </a:txBody>
                  <a:tcPr marR="180000" anchor="ctr">
                    <a:solidFill>
                      <a:srgbClr val="A9D18E"/>
                    </a:solidFill>
                  </a:tcPr>
                </a:tc>
                <a:tc>
                  <a:txBody>
                    <a:bodyPr/>
                    <a:lstStyle/>
                    <a:p>
                      <a:pPr marL="171450" marR="0" lvl="0" indent="-171450" algn="l" defTabSz="914400" rtl="0" eaLnBrk="1" fontAlgn="b" latinLnBrk="0" hangingPunct="1">
                        <a:lnSpc>
                          <a:spcPct val="100000"/>
                        </a:lnSpc>
                        <a:spcBef>
                          <a:spcPts val="0"/>
                        </a:spcBef>
                        <a:spcAft>
                          <a:spcPts val="0"/>
                        </a:spcAft>
                        <a:buClrTx/>
                        <a:buSzTx/>
                        <a:buFontTx/>
                        <a:buChar char="-"/>
                        <a:tabLst/>
                        <a:defRPr/>
                      </a:pPr>
                      <a:r>
                        <a:rPr lang="fr-FR" sz="1200" b="0" kern="1200" dirty="0" err="1">
                          <a:solidFill>
                            <a:schemeClr val="tx1"/>
                          </a:solidFill>
                          <a:latin typeface="+mn-lt"/>
                          <a:ea typeface="+mn-ea"/>
                          <a:cs typeface="+mn-cs"/>
                        </a:rPr>
                        <a:t>Ingest</a:t>
                      </a: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stream</a:t>
                      </a:r>
                      <a:r>
                        <a:rPr lang="fr-FR" sz="1200" b="0" kern="1200" dirty="0">
                          <a:solidFill>
                            <a:schemeClr val="tx1"/>
                          </a:solidFill>
                          <a:latin typeface="+mn-lt"/>
                          <a:ea typeface="+mn-ea"/>
                          <a:cs typeface="+mn-cs"/>
                        </a:rPr>
                        <a:t> or batch or </a:t>
                      </a:r>
                      <a:r>
                        <a:rPr lang="fr-FR" sz="1200" b="0" kern="1200" dirty="0" err="1">
                          <a:solidFill>
                            <a:schemeClr val="tx1"/>
                          </a:solidFill>
                          <a:latin typeface="+mn-lt"/>
                          <a:ea typeface="+mn-ea"/>
                          <a:cs typeface="+mn-cs"/>
                        </a:rPr>
                        <a:t>both</a:t>
                      </a:r>
                      <a:r>
                        <a:rPr lang="fr-FR" sz="1200" b="0" kern="1200" dirty="0">
                          <a:solidFill>
                            <a:schemeClr val="tx1"/>
                          </a:solidFill>
                          <a:latin typeface="+mn-lt"/>
                          <a:ea typeface="+mn-ea"/>
                          <a:cs typeface="+mn-cs"/>
                        </a:rPr>
                        <a:t> at </a:t>
                      </a:r>
                      <a:r>
                        <a:rPr lang="fr-FR" sz="1200" b="0" kern="1200" dirty="0" err="1">
                          <a:solidFill>
                            <a:schemeClr val="tx1"/>
                          </a:solidFill>
                          <a:latin typeface="+mn-lt"/>
                          <a:ea typeface="+mn-ea"/>
                          <a:cs typeface="+mn-cs"/>
                        </a:rPr>
                        <a:t>scale</a:t>
                      </a:r>
                      <a:r>
                        <a:rPr lang="fr-FR" sz="1200" b="0" kern="1200" dirty="0">
                          <a:solidFill>
                            <a:schemeClr val="tx1"/>
                          </a:solidFill>
                          <a:latin typeface="+mn-lt"/>
                          <a:ea typeface="+mn-ea"/>
                          <a:cs typeface="+mn-cs"/>
                        </a:rPr>
                        <a:t>.</a:t>
                      </a:r>
                    </a:p>
                    <a:p>
                      <a:pPr marL="171450" marR="0" lvl="0" indent="-171450" algn="l" defTabSz="914400" rtl="0" eaLnBrk="1" fontAlgn="b" latinLnBrk="0" hangingPunct="1">
                        <a:lnSpc>
                          <a:spcPct val="100000"/>
                        </a:lnSpc>
                        <a:spcBef>
                          <a:spcPts val="0"/>
                        </a:spcBef>
                        <a:spcAft>
                          <a:spcPts val="0"/>
                        </a:spcAft>
                        <a:buClrTx/>
                        <a:buSzTx/>
                        <a:buFontTx/>
                        <a:buChar char="-"/>
                        <a:tabLst/>
                        <a:defRPr/>
                      </a:pPr>
                      <a:r>
                        <a:rPr lang="fr-FR" sz="1200" b="0" kern="1200" dirty="0">
                          <a:solidFill>
                            <a:schemeClr val="tx1"/>
                          </a:solidFill>
                          <a:latin typeface="+mn-lt"/>
                          <a:ea typeface="+mn-ea"/>
                          <a:cs typeface="+mn-cs"/>
                        </a:rPr>
                        <a:t>This </a:t>
                      </a:r>
                      <a:r>
                        <a:rPr lang="fr-FR" sz="1200" b="0" kern="1200" dirty="0" err="1">
                          <a:solidFill>
                            <a:schemeClr val="tx1"/>
                          </a:solidFill>
                          <a:latin typeface="+mn-lt"/>
                          <a:ea typeface="+mn-ea"/>
                          <a:cs typeface="+mn-cs"/>
                        </a:rPr>
                        <a:t>is</a:t>
                      </a:r>
                      <a:r>
                        <a:rPr lang="fr-FR" sz="1200" b="0" kern="1200" dirty="0">
                          <a:solidFill>
                            <a:schemeClr val="tx1"/>
                          </a:solidFill>
                          <a:latin typeface="+mn-lt"/>
                          <a:ea typeface="+mn-ea"/>
                          <a:cs typeface="+mn-cs"/>
                        </a:rPr>
                        <a:t> the glue.</a:t>
                      </a:r>
                    </a:p>
                    <a:p>
                      <a:pPr marL="171450" marR="0" lvl="0" indent="-171450" algn="l" defTabSz="914400" rtl="0" eaLnBrk="1" fontAlgn="b" latinLnBrk="0" hangingPunct="1">
                        <a:lnSpc>
                          <a:spcPct val="100000"/>
                        </a:lnSpc>
                        <a:spcBef>
                          <a:spcPts val="0"/>
                        </a:spcBef>
                        <a:spcAft>
                          <a:spcPts val="0"/>
                        </a:spcAft>
                        <a:buClrTx/>
                        <a:buSzTx/>
                        <a:buFontTx/>
                        <a:buChar char="-"/>
                        <a:tabLst/>
                        <a:defRPr/>
                      </a:pPr>
                      <a:r>
                        <a:rPr lang="fr-FR" sz="1200" b="0" kern="1200" dirty="0" err="1">
                          <a:solidFill>
                            <a:schemeClr val="tx1"/>
                          </a:solidFill>
                          <a:latin typeface="+mn-lt"/>
                          <a:ea typeface="+mn-ea"/>
                          <a:cs typeface="+mn-cs"/>
                        </a:rPr>
                        <a:t>Ingest</a:t>
                      </a:r>
                      <a:r>
                        <a:rPr lang="fr-FR" sz="1200" b="0" kern="1200" dirty="0">
                          <a:solidFill>
                            <a:schemeClr val="tx1"/>
                          </a:solidFill>
                          <a:latin typeface="+mn-lt"/>
                          <a:ea typeface="+mn-ea"/>
                          <a:cs typeface="+mn-cs"/>
                        </a:rPr>
                        <a:t> at </a:t>
                      </a:r>
                      <a:r>
                        <a:rPr lang="fr-FR" sz="1200" b="0" kern="1200" dirty="0" err="1">
                          <a:solidFill>
                            <a:schemeClr val="tx1"/>
                          </a:solidFill>
                          <a:latin typeface="+mn-lt"/>
                          <a:ea typeface="+mn-ea"/>
                          <a:cs typeface="+mn-cs"/>
                        </a:rPr>
                        <a:t>scale</a:t>
                      </a:r>
                      <a:endParaRPr lang="fr-FR" sz="1200" b="0" kern="1200" dirty="0">
                        <a:solidFill>
                          <a:schemeClr val="tx1"/>
                        </a:solidFill>
                        <a:latin typeface="+mn-lt"/>
                        <a:ea typeface="+mn-ea"/>
                        <a:cs typeface="+mn-cs"/>
                      </a:endParaRPr>
                    </a:p>
                  </a:txBody>
                  <a:tcPr marL="9525" marR="180000" marT="9525" marB="0" anchor="ctr">
                    <a:solidFill>
                      <a:srgbClr val="A9D18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 Driver, </a:t>
                      </a:r>
                      <a:r>
                        <a:rPr lang="fr-FR" sz="1200" dirty="0" err="1"/>
                        <a:t>pipeline,element,transforms</a:t>
                      </a:r>
                      <a:r>
                        <a:rPr lang="fr-FR" sz="1200" dirty="0"/>
                        <a:t>(</a:t>
                      </a:r>
                      <a:r>
                        <a:rPr lang="fr-FR" sz="1200" dirty="0" err="1"/>
                        <a:t>eg</a:t>
                      </a:r>
                      <a:r>
                        <a:rPr lang="fr-FR" sz="1200" dirty="0"/>
                        <a:t>: </a:t>
                      </a:r>
                      <a:r>
                        <a:rPr lang="fr-FR" sz="1200" dirty="0" err="1"/>
                        <a:t>pardo</a:t>
                      </a:r>
                      <a:r>
                        <a:rPr lang="fr-FR" sz="1200" dirty="0"/>
                        <a:t>), source and </a:t>
                      </a:r>
                      <a:r>
                        <a:rPr lang="fr-FR" sz="1200" dirty="0" err="1"/>
                        <a:t>sink</a:t>
                      </a:r>
                      <a:r>
                        <a:rPr lang="fr-FR" sz="1200" dirty="0"/>
                        <a:t>, </a:t>
                      </a:r>
                      <a:r>
                        <a:rPr lang="fr-FR" sz="1200" dirty="0" err="1"/>
                        <a:t>runner</a:t>
                      </a:r>
                      <a:endParaRPr lang="fr-FR" sz="1200" dirty="0"/>
                    </a:p>
                  </a:txBody>
                  <a:tcPr marL="9525" marR="180000" marT="9525" marB="0" anchor="ctr">
                    <a:solidFill>
                      <a:srgbClr val="A9D18E"/>
                    </a:solidFill>
                  </a:tcPr>
                </a:tc>
                <a:tc>
                  <a:txBody>
                    <a:bodyPr/>
                    <a:lstStyle/>
                    <a:p>
                      <a:pPr marL="171450" indent="-171450" algn="l" defTabSz="914400" rtl="0" eaLnBrk="1" fontAlgn="b" latinLnBrk="0" hangingPunct="1">
                        <a:buFontTx/>
                        <a:buChar char="-"/>
                      </a:pPr>
                      <a:r>
                        <a:rPr lang="fr-FR" sz="1200" b="0" kern="1200" dirty="0">
                          <a:solidFill>
                            <a:schemeClr val="tx1"/>
                          </a:solidFill>
                          <a:latin typeface="+mn-lt"/>
                          <a:ea typeface="+mn-ea"/>
                          <a:cs typeface="+mn-cs"/>
                        </a:rPr>
                        <a:t>Need to </a:t>
                      </a:r>
                      <a:r>
                        <a:rPr lang="fr-FR" sz="1200" b="0" kern="1200" dirty="0" err="1">
                          <a:solidFill>
                            <a:schemeClr val="tx1"/>
                          </a:solidFill>
                          <a:latin typeface="+mn-lt"/>
                          <a:ea typeface="+mn-ea"/>
                          <a:cs typeface="+mn-cs"/>
                        </a:rPr>
                        <a:t>bound</a:t>
                      </a:r>
                      <a:r>
                        <a:rPr lang="fr-FR" sz="1200" b="0" kern="1200" dirty="0">
                          <a:solidFill>
                            <a:schemeClr val="tx1"/>
                          </a:solidFill>
                          <a:latin typeface="+mn-lt"/>
                          <a:ea typeface="+mn-ea"/>
                          <a:cs typeface="+mn-cs"/>
                        </a:rPr>
                        <a:t> data. </a:t>
                      </a:r>
                    </a:p>
                    <a:p>
                      <a:pPr marL="0" indent="0" algn="l" defTabSz="914400" rtl="0" eaLnBrk="1" fontAlgn="b" latinLnBrk="0" hangingPunct="1">
                        <a:buFontTx/>
                        <a:buNone/>
                      </a:pPr>
                      <a:r>
                        <a:rPr lang="fr-FR" sz="1200" b="0" kern="1200" dirty="0" err="1">
                          <a:solidFill>
                            <a:schemeClr val="tx1"/>
                          </a:solidFill>
                          <a:latin typeface="+mn-lt"/>
                          <a:ea typeface="+mn-ea"/>
                          <a:cs typeface="+mn-cs"/>
                        </a:rPr>
                        <a:t>unbounded</a:t>
                      </a:r>
                      <a:r>
                        <a:rPr lang="fr-FR" sz="1200" b="0" kern="1200" dirty="0">
                          <a:solidFill>
                            <a:schemeClr val="tx1"/>
                          </a:solidFill>
                          <a:latin typeface="+mn-lt"/>
                          <a:ea typeface="+mn-ea"/>
                          <a:cs typeface="+mn-cs"/>
                        </a:rPr>
                        <a:t> data. </a:t>
                      </a:r>
                    </a:p>
                    <a:p>
                      <a:pPr marL="0" indent="0" algn="l" defTabSz="914400" rtl="0" eaLnBrk="1" fontAlgn="b" latinLnBrk="0" hangingPunct="1">
                        <a:buFontTx/>
                        <a:buNone/>
                      </a:pP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When</a:t>
                      </a:r>
                      <a:r>
                        <a:rPr lang="fr-FR" sz="1200" b="0" kern="1200" dirty="0">
                          <a:solidFill>
                            <a:schemeClr val="tx1"/>
                          </a:solidFill>
                          <a:latin typeface="+mn-lt"/>
                          <a:ea typeface="+mn-ea"/>
                          <a:cs typeface="+mn-cs"/>
                        </a:rPr>
                        <a:t> new </a:t>
                      </a:r>
                      <a:r>
                        <a:rPr lang="fr-FR" sz="1200" b="0" kern="1200" dirty="0" err="1">
                          <a:solidFill>
                            <a:schemeClr val="tx1"/>
                          </a:solidFill>
                          <a:latin typeface="+mn-lt"/>
                          <a:ea typeface="+mn-ea"/>
                          <a:cs typeface="+mn-cs"/>
                        </a:rPr>
                        <a:t>hadoop</a:t>
                      </a: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is</a:t>
                      </a: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needed</a:t>
                      </a:r>
                      <a:r>
                        <a:rPr lang="fr-FR" sz="1200" b="0" kern="1200" dirty="0">
                          <a:solidFill>
                            <a:schemeClr val="tx1"/>
                          </a:solidFill>
                          <a:latin typeface="+mn-lt"/>
                          <a:ea typeface="+mn-ea"/>
                          <a:cs typeface="+mn-cs"/>
                        </a:rPr>
                        <a:t>.</a:t>
                      </a:r>
                    </a:p>
                  </a:txBody>
                  <a:tcPr marL="9525" marR="180000" marT="9525" marB="0" anchor="ctr">
                    <a:solidFill>
                      <a:srgbClr val="A9D18E"/>
                    </a:solidFill>
                  </a:tcPr>
                </a:tc>
                <a:tc>
                  <a:txBody>
                    <a:bodyPr/>
                    <a:lstStyle/>
                    <a:p>
                      <a:pPr marL="0" indent="0" algn="l" defTabSz="914400" rtl="0" eaLnBrk="1" fontAlgn="b" latinLnBrk="0" hangingPunct="1">
                        <a:buFontTx/>
                        <a:buNone/>
                      </a:pPr>
                      <a:r>
                        <a:rPr lang="fr-FR" sz="1200" b="1" kern="1200" dirty="0">
                          <a:solidFill>
                            <a:schemeClr val="tx1"/>
                          </a:solidFill>
                          <a:latin typeface="+mn-lt"/>
                          <a:ea typeface="+mn-ea"/>
                          <a:cs typeface="+mn-cs"/>
                        </a:rPr>
                        <a:t>Project </a:t>
                      </a:r>
                      <a:r>
                        <a:rPr lang="fr-FR" sz="1200" b="1" kern="1200" dirty="0" err="1">
                          <a:solidFill>
                            <a:schemeClr val="tx1"/>
                          </a:solidFill>
                          <a:latin typeface="+mn-lt"/>
                          <a:ea typeface="+mn-ea"/>
                          <a:cs typeface="+mn-cs"/>
                        </a:rPr>
                        <a:t>level</a:t>
                      </a:r>
                      <a:r>
                        <a:rPr lang="fr-FR" sz="1200" b="1" kern="1200" dirty="0">
                          <a:solidFill>
                            <a:schemeClr val="tx1"/>
                          </a:solidFill>
                          <a:latin typeface="+mn-lt"/>
                          <a:ea typeface="+mn-ea"/>
                          <a:cs typeface="+mn-cs"/>
                        </a:rPr>
                        <a:t> </a:t>
                      </a:r>
                      <a:r>
                        <a:rPr lang="fr-FR" sz="1200" b="1" kern="1200" dirty="0" err="1">
                          <a:solidFill>
                            <a:schemeClr val="tx1"/>
                          </a:solidFill>
                          <a:latin typeface="+mn-lt"/>
                          <a:ea typeface="+mn-ea"/>
                          <a:cs typeface="+mn-cs"/>
                        </a:rPr>
                        <a:t>only</a:t>
                      </a:r>
                      <a:r>
                        <a:rPr lang="fr-FR" sz="1200" b="1" kern="1200" dirty="0">
                          <a:solidFill>
                            <a:schemeClr val="tx1"/>
                          </a:solidFill>
                          <a:latin typeface="+mn-lt"/>
                          <a:ea typeface="+mn-ea"/>
                          <a:cs typeface="+mn-cs"/>
                        </a:rPr>
                        <a:t> </a:t>
                      </a:r>
                    </a:p>
                    <a:p>
                      <a:pPr marL="0" indent="0" algn="l" defTabSz="914400" rtl="0" eaLnBrk="1" fontAlgn="b" latinLnBrk="0" hangingPunct="1">
                        <a:buFontTx/>
                        <a:buNone/>
                      </a:pPr>
                      <a:r>
                        <a:rPr lang="fr-FR" sz="1200" b="1" kern="1200" dirty="0">
                          <a:solidFill>
                            <a:schemeClr val="tx1"/>
                          </a:solidFill>
                          <a:latin typeface="+mn-lt"/>
                          <a:ea typeface="+mn-ea"/>
                          <a:cs typeface="+mn-cs"/>
                        </a:rPr>
                        <a:t>Pipeline data &amp; </a:t>
                      </a:r>
                      <a:r>
                        <a:rPr lang="fr-FR" sz="1200" b="1" kern="1200" dirty="0" err="1">
                          <a:solidFill>
                            <a:schemeClr val="tx1"/>
                          </a:solidFill>
                          <a:latin typeface="+mn-lt"/>
                          <a:ea typeface="+mn-ea"/>
                          <a:cs typeface="+mn-cs"/>
                        </a:rPr>
                        <a:t>access</a:t>
                      </a:r>
                      <a:endParaRPr lang="fr-FR" sz="1200" b="1" kern="1200" dirty="0">
                        <a:solidFill>
                          <a:schemeClr val="tx1"/>
                        </a:solidFill>
                        <a:latin typeface="+mn-lt"/>
                        <a:ea typeface="+mn-ea"/>
                        <a:cs typeface="+mn-cs"/>
                      </a:endParaRPr>
                    </a:p>
                  </a:txBody>
                  <a:tcPr marL="9525" marR="180000" marT="9525" marB="0" anchor="ctr">
                    <a:solidFill>
                      <a:srgbClr val="A9D18E"/>
                    </a:solidFill>
                  </a:tcPr>
                </a:tc>
                <a:extLst>
                  <a:ext uri="{0D108BD9-81ED-4DB2-BD59-A6C34878D82A}">
                    <a16:rowId xmlns:a16="http://schemas.microsoft.com/office/drawing/2014/main" val="647981460"/>
                  </a:ext>
                </a:extLst>
              </a:tr>
              <a:tr h="0">
                <a:tc>
                  <a:txBody>
                    <a:bodyPr/>
                    <a:lstStyle/>
                    <a:p>
                      <a:pPr marL="0" algn="l" defTabSz="914400" rtl="0" eaLnBrk="1" fontAlgn="b" latinLnBrk="0" hangingPunct="1"/>
                      <a:r>
                        <a:rPr lang="fr-FR" sz="1400" b="1" kern="1200" dirty="0" err="1">
                          <a:solidFill>
                            <a:schemeClr val="tx1"/>
                          </a:solidFill>
                          <a:latin typeface="+mn-lt"/>
                          <a:ea typeface="+mn-ea"/>
                          <a:cs typeface="+mn-cs"/>
                        </a:rPr>
                        <a:t>Dataproc</a:t>
                      </a:r>
                      <a:endParaRPr lang="fr-FR" sz="1400" b="1" kern="1200" dirty="0">
                        <a:solidFill>
                          <a:schemeClr val="tx1"/>
                        </a:solidFill>
                        <a:latin typeface="+mn-lt"/>
                        <a:ea typeface="+mn-ea"/>
                        <a:cs typeface="+mn-cs"/>
                      </a:endParaRPr>
                    </a:p>
                  </a:txBody>
                  <a:tcPr marL="9525" marR="180000" marT="9525" marB="0" anchor="ctr">
                    <a:solidFill>
                      <a:srgbClr val="A9D18E"/>
                    </a:solidFill>
                  </a:tcPr>
                </a:tc>
                <a:tc>
                  <a:txBody>
                    <a:bodyPr/>
                    <a:lstStyle/>
                    <a:p>
                      <a:r>
                        <a:rPr lang="fr-FR" sz="1200" b="0" dirty="0">
                          <a:solidFill>
                            <a:schemeClr val="tx1"/>
                          </a:solidFill>
                        </a:rPr>
                        <a:t>Hadoop, </a:t>
                      </a:r>
                      <a:r>
                        <a:rPr lang="fr-FR" sz="1200" b="0" dirty="0" err="1">
                          <a:solidFill>
                            <a:schemeClr val="tx1"/>
                          </a:solidFill>
                        </a:rPr>
                        <a:t>cloudera</a:t>
                      </a:r>
                      <a:r>
                        <a:rPr lang="fr-FR" sz="1200" b="0" dirty="0">
                          <a:solidFill>
                            <a:schemeClr val="tx1"/>
                          </a:solidFill>
                        </a:rPr>
                        <a:t>, </a:t>
                      </a:r>
                      <a:r>
                        <a:rPr lang="fr-FR" sz="1200" b="0" dirty="0" err="1">
                          <a:solidFill>
                            <a:schemeClr val="tx1"/>
                          </a:solidFill>
                        </a:rPr>
                        <a:t>hortonwork</a:t>
                      </a:r>
                      <a:endParaRPr lang="fr-FR" sz="1200" b="0" dirty="0">
                        <a:solidFill>
                          <a:schemeClr val="tx1"/>
                        </a:solidFill>
                      </a:endParaRPr>
                    </a:p>
                  </a:txBody>
                  <a:tcPr marR="180000" anchor="ctr">
                    <a:solidFill>
                      <a:srgbClr val="A9D18E"/>
                    </a:solidFill>
                  </a:tcPr>
                </a:tc>
                <a:tc>
                  <a:txBody>
                    <a:bodyPr/>
                    <a:lstStyle/>
                    <a:p>
                      <a:pPr marL="171450" marR="0" lvl="0" indent="-171450" algn="l" defTabSz="914400" rtl="0" eaLnBrk="1" fontAlgn="b" latinLnBrk="0" hangingPunct="1">
                        <a:lnSpc>
                          <a:spcPct val="100000"/>
                        </a:lnSpc>
                        <a:spcBef>
                          <a:spcPts val="0"/>
                        </a:spcBef>
                        <a:spcAft>
                          <a:spcPts val="0"/>
                        </a:spcAft>
                        <a:buClrTx/>
                        <a:buSzTx/>
                        <a:buFontTx/>
                        <a:buChar char="-"/>
                        <a:tabLst/>
                        <a:defRPr/>
                      </a:pPr>
                      <a:r>
                        <a:rPr lang="fr-FR" sz="1200" b="0" kern="1200" dirty="0">
                          <a:solidFill>
                            <a:schemeClr val="tx1"/>
                          </a:solidFill>
                          <a:latin typeface="+mn-lt"/>
                          <a:ea typeface="+mn-ea"/>
                          <a:cs typeface="+mn-cs"/>
                        </a:rPr>
                        <a:t>Hadoop on </a:t>
                      </a:r>
                      <a:r>
                        <a:rPr lang="fr-FR" sz="1200" b="0" kern="1200" dirty="0" err="1">
                          <a:solidFill>
                            <a:schemeClr val="tx1"/>
                          </a:solidFill>
                          <a:latin typeface="+mn-lt"/>
                          <a:ea typeface="+mn-ea"/>
                          <a:cs typeface="+mn-cs"/>
                        </a:rPr>
                        <a:t>prem</a:t>
                      </a:r>
                      <a:endParaRPr lang="fr-FR" sz="1200" b="0" kern="1200" dirty="0">
                        <a:solidFill>
                          <a:schemeClr val="tx1"/>
                        </a:solidFill>
                        <a:latin typeface="+mn-lt"/>
                        <a:ea typeface="+mn-ea"/>
                        <a:cs typeface="+mn-cs"/>
                      </a:endParaRPr>
                    </a:p>
                    <a:p>
                      <a:pPr marL="171450" marR="0" lvl="0" indent="-171450" algn="l" defTabSz="914400" rtl="0" eaLnBrk="1" fontAlgn="b" latinLnBrk="0" hangingPunct="1">
                        <a:lnSpc>
                          <a:spcPct val="100000"/>
                        </a:lnSpc>
                        <a:spcBef>
                          <a:spcPts val="0"/>
                        </a:spcBef>
                        <a:spcAft>
                          <a:spcPts val="0"/>
                        </a:spcAft>
                        <a:buClrTx/>
                        <a:buSzTx/>
                        <a:buFontTx/>
                        <a:buChar char="-"/>
                        <a:tabLst/>
                        <a:defRPr/>
                      </a:pPr>
                      <a:r>
                        <a:rPr lang="fr-FR" sz="1200" b="0" kern="1200" dirty="0">
                          <a:solidFill>
                            <a:schemeClr val="tx1"/>
                          </a:solidFill>
                          <a:latin typeface="+mn-lt"/>
                          <a:ea typeface="+mn-ea"/>
                          <a:cs typeface="+mn-cs"/>
                        </a:rPr>
                        <a:t>Use </a:t>
                      </a:r>
                      <a:r>
                        <a:rPr lang="fr-FR" sz="1200" b="0" dirty="0">
                          <a:solidFill>
                            <a:schemeClr val="tx1"/>
                          </a:solidFill>
                          <a:latin typeface="+mn-lt"/>
                        </a:rPr>
                        <a:t>Hadoop (</a:t>
                      </a:r>
                      <a:r>
                        <a:rPr lang="fr-FR" sz="1200" b="0" dirty="0" err="1">
                          <a:solidFill>
                            <a:schemeClr val="tx1"/>
                          </a:solidFill>
                          <a:latin typeface="+mn-lt"/>
                        </a:rPr>
                        <a:t>MapReduce,YARN,HDFS</a:t>
                      </a:r>
                      <a:r>
                        <a:rPr lang="fr-FR" sz="1200" b="0" dirty="0">
                          <a:solidFill>
                            <a:schemeClr val="tx1"/>
                          </a:solidFill>
                          <a:latin typeface="+mn-lt"/>
                        </a:rPr>
                        <a:t>), Spark, </a:t>
                      </a:r>
                      <a:r>
                        <a:rPr lang="fr-FR" sz="1200" b="0" dirty="0" err="1">
                          <a:solidFill>
                            <a:schemeClr val="tx1"/>
                          </a:solidFill>
                          <a:latin typeface="+mn-lt"/>
                        </a:rPr>
                        <a:t>Hive</a:t>
                      </a:r>
                      <a:r>
                        <a:rPr lang="fr-FR" sz="1200" b="0" dirty="0">
                          <a:solidFill>
                            <a:schemeClr val="tx1"/>
                          </a:solidFill>
                          <a:latin typeface="+mn-lt"/>
                        </a:rPr>
                        <a:t> and </a:t>
                      </a:r>
                      <a:r>
                        <a:rPr lang="fr-FR" sz="1200" b="0" dirty="0" err="1">
                          <a:solidFill>
                            <a:schemeClr val="tx1"/>
                          </a:solidFill>
                          <a:latin typeface="+mn-lt"/>
                        </a:rPr>
                        <a:t>Pig</a:t>
                      </a:r>
                      <a:endParaRPr lang="fr-FR" sz="1200" b="0" kern="1200" dirty="0">
                        <a:solidFill>
                          <a:schemeClr val="tx1"/>
                        </a:solidFill>
                        <a:latin typeface="+mn-lt"/>
                        <a:ea typeface="+mn-ea"/>
                        <a:cs typeface="+mn-cs"/>
                      </a:endParaRPr>
                    </a:p>
                  </a:txBody>
                  <a:tcPr marL="9525" marR="180000" marT="9525" marB="0" anchor="ctr">
                    <a:solidFill>
                      <a:srgbClr val="A9D18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 Process data and </a:t>
                      </a:r>
                      <a:r>
                        <a:rPr lang="fr-FR" sz="1200" dirty="0" err="1"/>
                        <a:t>extract</a:t>
                      </a:r>
                      <a:r>
                        <a:rPr lang="fr-FR" sz="1200" dirty="0"/>
                        <a:t> </a:t>
                      </a:r>
                      <a:r>
                        <a:rPr lang="fr-FR" sz="1200" dirty="0" err="1"/>
                        <a:t>it</a:t>
                      </a:r>
                      <a:r>
                        <a:rPr lang="fr-FR" sz="1200" dirty="0"/>
                        <a:t>.(GCS </a:t>
                      </a:r>
                      <a:r>
                        <a:rPr lang="fr-FR" sz="1200" dirty="0" err="1"/>
                        <a:t>is</a:t>
                      </a:r>
                      <a:r>
                        <a:rPr lang="fr-FR" sz="1200" dirty="0"/>
                        <a:t> </a:t>
                      </a:r>
                      <a:r>
                        <a:rPr lang="fr-FR" sz="1200" dirty="0" err="1"/>
                        <a:t>prefered</a:t>
                      </a:r>
                      <a:r>
                        <a:rPr lang="fr-FR" sz="1200" dirty="0"/>
                        <a:t> </a:t>
                      </a:r>
                      <a:r>
                        <a:rPr lang="fr-FR" sz="1200" dirty="0" err="1"/>
                        <a:t>with</a:t>
                      </a:r>
                      <a:r>
                        <a:rPr lang="fr-FR" sz="1200" dirty="0"/>
                        <a:t> </a:t>
                      </a:r>
                      <a:r>
                        <a:rPr lang="fr-FR" sz="1200" dirty="0" err="1"/>
                        <a:t>preemptible</a:t>
                      </a:r>
                      <a:r>
                        <a:rPr lang="fr-FR" sz="1200" dirty="0"/>
                        <a:t> process </a:t>
                      </a:r>
                      <a:r>
                        <a:rPr lang="fr-FR" sz="1200" dirty="0" err="1"/>
                        <a:t>only</a:t>
                      </a:r>
                      <a:r>
                        <a:rPr lang="fr-FR" sz="1200" dirty="0"/>
                        <a:t> </a:t>
                      </a:r>
                      <a:r>
                        <a:rPr lang="fr-FR" sz="1200" dirty="0" err="1"/>
                        <a:t>nodes</a:t>
                      </a:r>
                      <a:r>
                        <a:rPr lang="fr-FR" sz="1200" dirty="0"/>
                        <a:t> if possible)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 GCE at least 1 master and 2 </a:t>
                      </a:r>
                      <a:r>
                        <a:rPr lang="fr-FR" sz="1200" dirty="0" err="1"/>
                        <a:t>workers</a:t>
                      </a:r>
                      <a:endParaRPr lang="fr-F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mn-lt"/>
                          <a:ea typeface="+mn-ea"/>
                          <a:cs typeface="+mn-cs"/>
                        </a:rPr>
                        <a:t>- Can only change #Workers/preemptible VM’s/labels/toggle </a:t>
                      </a:r>
                    </a:p>
                  </a:txBody>
                  <a:tcPr marL="9525" marR="180000" marT="9525" marB="0" anchor="ctr">
                    <a:solidFill>
                      <a:srgbClr val="A9D18E"/>
                    </a:solidFill>
                  </a:tcPr>
                </a:tc>
                <a:tc>
                  <a:txBody>
                    <a:bodyPr/>
                    <a:lstStyle/>
                    <a:p>
                      <a:pPr marL="0" indent="0" algn="l" defTabSz="914400" rtl="0" eaLnBrk="1" fontAlgn="b" latinLnBrk="0" hangingPunct="1">
                        <a:buFontTx/>
                        <a:buNone/>
                      </a:pPr>
                      <a:r>
                        <a:rPr lang="fr-FR" sz="1200" b="0" kern="1200" dirty="0">
                          <a:solidFill>
                            <a:schemeClr val="tx1"/>
                          </a:solidFill>
                          <a:latin typeface="+mn-lt"/>
                          <a:ea typeface="+mn-ea"/>
                          <a:cs typeface="+mn-cs"/>
                        </a:rPr>
                        <a:t>- Need efficient </a:t>
                      </a:r>
                      <a:r>
                        <a:rPr lang="fr-FR" sz="1200" b="0" kern="1200" dirty="0" err="1">
                          <a:solidFill>
                            <a:schemeClr val="tx1"/>
                          </a:solidFill>
                          <a:latin typeface="+mn-lt"/>
                          <a:ea typeface="+mn-ea"/>
                          <a:cs typeface="+mn-cs"/>
                        </a:rPr>
                        <a:t>low</a:t>
                      </a: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cost</a:t>
                      </a:r>
                      <a:r>
                        <a:rPr lang="fr-FR" sz="1200" b="0" kern="1200" dirty="0">
                          <a:solidFill>
                            <a:schemeClr val="tx1"/>
                          </a:solidFill>
                          <a:latin typeface="+mn-lt"/>
                          <a:ea typeface="+mn-ea"/>
                          <a:cs typeface="+mn-cs"/>
                        </a:rPr>
                        <a:t> big data </a:t>
                      </a:r>
                      <a:r>
                        <a:rPr lang="fr-FR" sz="1200" b="0" kern="1200" dirty="0" err="1">
                          <a:solidFill>
                            <a:schemeClr val="tx1"/>
                          </a:solidFill>
                          <a:latin typeface="+mn-lt"/>
                          <a:ea typeface="+mn-ea"/>
                          <a:cs typeface="+mn-cs"/>
                        </a:rPr>
                        <a:t>computing</a:t>
                      </a:r>
                      <a:endParaRPr lang="fr-FR" sz="1200" b="0" kern="1200" dirty="0">
                        <a:solidFill>
                          <a:schemeClr val="tx1"/>
                        </a:solidFill>
                        <a:latin typeface="+mn-lt"/>
                        <a:ea typeface="+mn-ea"/>
                        <a:cs typeface="+mn-cs"/>
                      </a:endParaRPr>
                    </a:p>
                  </a:txBody>
                  <a:tcPr marL="9525" marR="180000" marT="9525" marB="0" anchor="ctr">
                    <a:solidFill>
                      <a:srgbClr val="A9D18E"/>
                    </a:solidFill>
                  </a:tcPr>
                </a:tc>
                <a:tc>
                  <a:txBody>
                    <a:bodyPr/>
                    <a:lstStyle/>
                    <a:p>
                      <a:pPr marL="0" indent="0" algn="l" defTabSz="914400" rtl="0" eaLnBrk="1" fontAlgn="b" latinLnBrk="0" hangingPunct="1">
                        <a:buFontTx/>
                        <a:buNone/>
                      </a:pPr>
                      <a:r>
                        <a:rPr lang="fr-FR" sz="1200" b="1" kern="1200" dirty="0">
                          <a:solidFill>
                            <a:schemeClr val="tx1"/>
                          </a:solidFill>
                          <a:latin typeface="+mn-lt"/>
                          <a:ea typeface="+mn-ea"/>
                          <a:cs typeface="+mn-cs"/>
                        </a:rPr>
                        <a:t>clusters and jobs</a:t>
                      </a:r>
                    </a:p>
                  </a:txBody>
                  <a:tcPr marL="9525" marR="180000" marT="9525" marB="0" anchor="ctr">
                    <a:solidFill>
                      <a:srgbClr val="A9D18E"/>
                    </a:solidFill>
                  </a:tcPr>
                </a:tc>
                <a:extLst>
                  <a:ext uri="{0D108BD9-81ED-4DB2-BD59-A6C34878D82A}">
                    <a16:rowId xmlns:a16="http://schemas.microsoft.com/office/drawing/2014/main" val="2915762419"/>
                  </a:ext>
                </a:extLst>
              </a:tr>
              <a:tr h="931645">
                <a:tc>
                  <a:txBody>
                    <a:bodyPr/>
                    <a:lstStyle/>
                    <a:p>
                      <a:pPr marL="0" algn="l" defTabSz="914400" rtl="0" eaLnBrk="1" fontAlgn="b" latinLnBrk="0" hangingPunct="1"/>
                      <a:r>
                        <a:rPr lang="fr-FR" sz="1400" b="1" kern="1200" dirty="0">
                          <a:solidFill>
                            <a:schemeClr val="tx1"/>
                          </a:solidFill>
                          <a:latin typeface="+mn-lt"/>
                          <a:ea typeface="+mn-ea"/>
                          <a:cs typeface="+mn-cs"/>
                        </a:rPr>
                        <a:t>Cloud ML</a:t>
                      </a:r>
                    </a:p>
                  </a:txBody>
                  <a:tcPr marL="9525" marR="180000" marT="9525" marB="0" anchor="ct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err="1"/>
                        <a:t>Tensorflow</a:t>
                      </a:r>
                      <a:r>
                        <a:rPr lang="fr-FR" sz="1200" dirty="0"/>
                        <a:t> (</a:t>
                      </a:r>
                      <a:r>
                        <a:rPr lang="fr-FR" sz="1200" dirty="0" err="1"/>
                        <a:t>distributed</a:t>
                      </a:r>
                      <a:r>
                        <a:rPr lang="fr-FR" sz="1200" dirty="0"/>
                        <a:t>)</a:t>
                      </a:r>
                      <a:endParaRPr lang="fr-FR" sz="1200" b="0" dirty="0">
                        <a:solidFill>
                          <a:schemeClr val="tx1"/>
                        </a:solidFill>
                      </a:endParaRPr>
                    </a:p>
                  </a:txBody>
                  <a:tcPr marR="180000" anchor="ctr">
                    <a:solidFill>
                      <a:schemeClr val="bg1">
                        <a:lumMod val="65000"/>
                      </a:schemeClr>
                    </a:solidFill>
                  </a:tcPr>
                </a:tc>
                <a:tc>
                  <a:txBody>
                    <a:bodyPr/>
                    <a:lstStyle/>
                    <a:p>
                      <a:pPr marL="171450" indent="-171450" algn="l" defTabSz="914400" rtl="0" eaLnBrk="1" fontAlgn="b" latinLnBrk="0" hangingPunct="1">
                        <a:buFontTx/>
                        <a:buChar char="-"/>
                      </a:pPr>
                      <a:r>
                        <a:rPr lang="fr-FR" sz="1200" b="0" kern="1200" dirty="0" err="1">
                          <a:solidFill>
                            <a:schemeClr val="tx1"/>
                          </a:solidFill>
                          <a:latin typeface="+mn-lt"/>
                          <a:ea typeface="+mn-ea"/>
                          <a:cs typeface="+mn-cs"/>
                        </a:rPr>
                        <a:t>Fully</a:t>
                      </a: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managed</a:t>
                      </a:r>
                      <a:r>
                        <a:rPr lang="fr-FR" sz="1200" b="0" kern="1200" dirty="0">
                          <a:solidFill>
                            <a:schemeClr val="tx1"/>
                          </a:solidFill>
                          <a:latin typeface="+mn-lt"/>
                          <a:ea typeface="+mn-ea"/>
                          <a:cs typeface="+mn-cs"/>
                        </a:rPr>
                        <a:t> TF</a:t>
                      </a:r>
                    </a:p>
                    <a:p>
                      <a:pPr marL="171450" marR="0" lvl="0" indent="-171450" algn="l" defTabSz="914400" rtl="0" eaLnBrk="1" fontAlgn="b" latinLnBrk="0" hangingPunct="1">
                        <a:lnSpc>
                          <a:spcPct val="100000"/>
                        </a:lnSpc>
                        <a:spcBef>
                          <a:spcPts val="0"/>
                        </a:spcBef>
                        <a:spcAft>
                          <a:spcPts val="0"/>
                        </a:spcAft>
                        <a:buClrTx/>
                        <a:buSzTx/>
                        <a:buFontTx/>
                        <a:buChar char="-"/>
                        <a:tabLst/>
                        <a:defRPr/>
                      </a:pPr>
                      <a:r>
                        <a:rPr lang="fr-FR" sz="1200" dirty="0"/>
                        <a:t> (supports : </a:t>
                      </a:r>
                      <a:r>
                        <a:rPr lang="fr-FR" sz="1200" dirty="0" err="1"/>
                        <a:t>Tensorflow</a:t>
                      </a:r>
                      <a:r>
                        <a:rPr lang="fr-FR" sz="1200" dirty="0"/>
                        <a:t>, </a:t>
                      </a:r>
                      <a:r>
                        <a:rPr lang="fr-FR" sz="1200" dirty="0" err="1"/>
                        <a:t>scikit-learn</a:t>
                      </a:r>
                      <a:r>
                        <a:rPr lang="fr-FR" sz="1200" dirty="0"/>
                        <a:t>, </a:t>
                      </a:r>
                      <a:r>
                        <a:rPr lang="fr-FR" sz="1200" dirty="0" err="1"/>
                        <a:t>XGBoost</a:t>
                      </a:r>
                      <a:r>
                        <a:rPr lang="fr-FR" sz="1200" dirty="0"/>
                        <a:t> </a:t>
                      </a:r>
                      <a:r>
                        <a:rPr lang="fr-FR" sz="1200" dirty="0" err="1"/>
                        <a:t>frameworks</a:t>
                      </a:r>
                      <a:r>
                        <a:rPr lang="fr-FR" sz="1200" dirty="0"/>
                        <a:t> and </a:t>
                      </a:r>
                      <a:r>
                        <a:rPr lang="fr-FR" sz="1200" dirty="0" err="1"/>
                        <a:t>Keras</a:t>
                      </a:r>
                      <a:r>
                        <a:rPr lang="fr-FR" sz="1200" dirty="0"/>
                        <a:t> in beta)</a:t>
                      </a:r>
                    </a:p>
                    <a:p>
                      <a:pPr marL="171450" marR="0" lvl="0" indent="-171450" algn="l" defTabSz="914400" rtl="0" eaLnBrk="1" fontAlgn="b" latinLnBrk="0" hangingPunct="1">
                        <a:lnSpc>
                          <a:spcPct val="100000"/>
                        </a:lnSpc>
                        <a:spcBef>
                          <a:spcPts val="0"/>
                        </a:spcBef>
                        <a:spcAft>
                          <a:spcPts val="0"/>
                        </a:spcAft>
                        <a:buClrTx/>
                        <a:buSzTx/>
                        <a:buFontTx/>
                        <a:buChar char="-"/>
                        <a:tabLst/>
                        <a:defRPr/>
                      </a:pPr>
                      <a:r>
                        <a:rPr lang="fr-FR" sz="1200" dirty="0"/>
                        <a:t>ML </a:t>
                      </a:r>
                      <a:r>
                        <a:rPr lang="fr-FR" sz="1200" dirty="0" err="1"/>
                        <a:t>Research</a:t>
                      </a:r>
                      <a:endParaRPr lang="fr-FR" sz="1200" dirty="0"/>
                    </a:p>
                  </a:txBody>
                  <a:tcPr marL="9525" marR="180000" marT="9525" marB="0" anchor="ctr">
                    <a:solidFill>
                      <a:schemeClr val="bg1">
                        <a:lumMod val="65000"/>
                      </a:schemeClr>
                    </a:solidFill>
                  </a:tcPr>
                </a:tc>
                <a:tc>
                  <a:txBody>
                    <a:bodyPr/>
                    <a:lstStyle/>
                    <a:p>
                      <a:pPr marL="171450" indent="-171450">
                        <a:buFontTx/>
                        <a:buChar char="-"/>
                      </a:pPr>
                      <a:r>
                        <a:rPr lang="fr-FR" sz="1200" b="0" i="0" kern="1200" dirty="0">
                          <a:solidFill>
                            <a:schemeClr val="dk1"/>
                          </a:solidFill>
                          <a:effectLst/>
                          <a:latin typeface="+mn-lt"/>
                          <a:ea typeface="+mn-ea"/>
                          <a:cs typeface="+mn-cs"/>
                        </a:rPr>
                        <a:t>On </a:t>
                      </a:r>
                      <a:r>
                        <a:rPr lang="fr-FR" sz="1200" b="0" i="0" kern="1200" dirty="0" err="1">
                          <a:solidFill>
                            <a:schemeClr val="dk1"/>
                          </a:solidFill>
                          <a:effectLst/>
                          <a:latin typeface="+mn-lt"/>
                          <a:ea typeface="+mn-ea"/>
                          <a:cs typeface="+mn-cs"/>
                        </a:rPr>
                        <a:t>premise</a:t>
                      </a:r>
                      <a:r>
                        <a:rPr lang="fr-FR" sz="1200" b="0" i="0" kern="1200" dirty="0">
                          <a:solidFill>
                            <a:schemeClr val="dk1"/>
                          </a:solidFill>
                          <a:effectLst/>
                          <a:latin typeface="+mn-lt"/>
                          <a:ea typeface="+mn-ea"/>
                          <a:cs typeface="+mn-cs"/>
                        </a:rPr>
                        <a:t> </a:t>
                      </a:r>
                      <a:r>
                        <a:rPr lang="fr-FR" sz="1200" b="0" i="0" kern="1200" dirty="0" err="1">
                          <a:solidFill>
                            <a:schemeClr val="dk1"/>
                          </a:solidFill>
                          <a:effectLst/>
                          <a:latin typeface="+mn-lt"/>
                          <a:ea typeface="+mn-ea"/>
                          <a:cs typeface="+mn-cs"/>
                        </a:rPr>
                        <a:t>gcloud</a:t>
                      </a:r>
                      <a:r>
                        <a:rPr lang="fr-FR" sz="1200" b="0" i="0" kern="1200" dirty="0">
                          <a:solidFill>
                            <a:schemeClr val="dk1"/>
                          </a:solidFill>
                          <a:effectLst/>
                          <a:latin typeface="+mn-lt"/>
                          <a:ea typeface="+mn-ea"/>
                          <a:cs typeface="+mn-cs"/>
                        </a:rPr>
                        <a:t> ml-engine local train</a:t>
                      </a:r>
                    </a:p>
                    <a:p>
                      <a:pPr marL="171450" indent="-171450">
                        <a:buFontTx/>
                        <a:buChar char="-"/>
                      </a:pPr>
                      <a:r>
                        <a:rPr lang="fr-FR" sz="1200" b="0" i="0" kern="1200" dirty="0">
                          <a:solidFill>
                            <a:schemeClr val="dk1"/>
                          </a:solidFill>
                          <a:effectLst/>
                          <a:latin typeface="+mn-lt"/>
                          <a:ea typeface="+mn-ea"/>
                          <a:cs typeface="+mn-cs"/>
                        </a:rPr>
                        <a:t>Train model in Cloud ML</a:t>
                      </a:r>
                    </a:p>
                    <a:p>
                      <a:pPr marL="171450" indent="-171450">
                        <a:buFontTx/>
                        <a:buChar char="-"/>
                      </a:pPr>
                      <a:r>
                        <a:rPr lang="fr-FR" sz="1200" b="0" i="0" kern="1200" dirty="0">
                          <a:solidFill>
                            <a:schemeClr val="dk1"/>
                          </a:solidFill>
                          <a:effectLst/>
                          <a:latin typeface="+mn-lt"/>
                          <a:ea typeface="+mn-ea"/>
                          <a:cs typeface="+mn-cs"/>
                        </a:rPr>
                        <a:t>Package </a:t>
                      </a:r>
                      <a:r>
                        <a:rPr lang="fr-FR" sz="1200" b="0" i="0" kern="1200" dirty="0" err="1">
                          <a:solidFill>
                            <a:schemeClr val="dk1"/>
                          </a:solidFill>
                          <a:effectLst/>
                          <a:latin typeface="+mn-lt"/>
                          <a:ea typeface="+mn-ea"/>
                          <a:cs typeface="+mn-cs"/>
                        </a:rPr>
                        <a:t>it</a:t>
                      </a:r>
                      <a:r>
                        <a:rPr lang="fr-FR" sz="1200" b="0" i="0" kern="1200" dirty="0">
                          <a:solidFill>
                            <a:schemeClr val="dk1"/>
                          </a:solidFill>
                          <a:effectLst/>
                          <a:latin typeface="+mn-lt"/>
                          <a:ea typeface="+mn-ea"/>
                          <a:cs typeface="+mn-cs"/>
                        </a:rPr>
                        <a:t> (model)</a:t>
                      </a:r>
                    </a:p>
                    <a:p>
                      <a:pPr marL="171450" indent="-171450">
                        <a:buFontTx/>
                        <a:buChar char="-"/>
                      </a:pPr>
                      <a:r>
                        <a:rPr lang="fr-FR" sz="1200" b="0" i="0" kern="1200" dirty="0" err="1">
                          <a:solidFill>
                            <a:schemeClr val="dk1"/>
                          </a:solidFill>
                          <a:effectLst/>
                          <a:latin typeface="+mn-lt"/>
                          <a:ea typeface="+mn-ea"/>
                          <a:cs typeface="+mn-cs"/>
                        </a:rPr>
                        <a:t>Make</a:t>
                      </a:r>
                      <a:r>
                        <a:rPr lang="fr-FR" sz="1200" b="0" i="0" kern="1200" dirty="0">
                          <a:solidFill>
                            <a:schemeClr val="dk1"/>
                          </a:solidFill>
                          <a:effectLst/>
                          <a:latin typeface="+mn-lt"/>
                          <a:ea typeface="+mn-ea"/>
                          <a:cs typeface="+mn-cs"/>
                        </a:rPr>
                        <a:t> online or batch </a:t>
                      </a:r>
                      <a:r>
                        <a:rPr lang="fr-FR" sz="1200" b="0" i="0" kern="1200" dirty="0" err="1">
                          <a:solidFill>
                            <a:schemeClr val="dk1"/>
                          </a:solidFill>
                          <a:effectLst/>
                          <a:latin typeface="+mn-lt"/>
                          <a:ea typeface="+mn-ea"/>
                          <a:cs typeface="+mn-cs"/>
                        </a:rPr>
                        <a:t>predictions</a:t>
                      </a:r>
                      <a:r>
                        <a:rPr lang="fr-FR" sz="1200" b="0" i="0" kern="1200" dirty="0">
                          <a:solidFill>
                            <a:schemeClr val="dk1"/>
                          </a:solidFill>
                          <a:effectLst/>
                          <a:latin typeface="+mn-lt"/>
                          <a:ea typeface="+mn-ea"/>
                          <a:cs typeface="+mn-cs"/>
                        </a:rPr>
                        <a:t> (return </a:t>
                      </a:r>
                      <a:r>
                        <a:rPr lang="fr-FR" sz="1200" b="0" i="0" kern="1200" dirty="0" err="1">
                          <a:solidFill>
                            <a:schemeClr val="dk1"/>
                          </a:solidFill>
                          <a:effectLst/>
                          <a:latin typeface="+mn-lt"/>
                          <a:ea typeface="+mn-ea"/>
                          <a:cs typeface="+mn-cs"/>
                        </a:rPr>
                        <a:t>results</a:t>
                      </a:r>
                      <a:r>
                        <a:rPr lang="fr-FR" sz="1200" b="0" i="0" kern="1200" dirty="0">
                          <a:solidFill>
                            <a:schemeClr val="dk1"/>
                          </a:solidFill>
                          <a:effectLst/>
                          <a:latin typeface="+mn-lt"/>
                          <a:ea typeface="+mn-ea"/>
                          <a:cs typeface="+mn-cs"/>
                        </a:rPr>
                        <a:t>)</a:t>
                      </a:r>
                    </a:p>
                    <a:p>
                      <a:pPr marL="171450" indent="-171450">
                        <a:buFontTx/>
                        <a:buChar char="-"/>
                      </a:pPr>
                      <a:r>
                        <a:rPr lang="fr-FR" sz="1200" b="0" i="0" kern="1200" dirty="0">
                          <a:solidFill>
                            <a:schemeClr val="dk1"/>
                          </a:solidFill>
                          <a:effectLst/>
                          <a:latin typeface="+mn-lt"/>
                          <a:ea typeface="+mn-ea"/>
                          <a:cs typeface="+mn-cs"/>
                        </a:rPr>
                        <a:t>Can use BQ or GCS for data source (training app)</a:t>
                      </a:r>
                    </a:p>
                  </a:txBody>
                  <a:tcPr marL="9525" marR="180000" marT="9525" marB="0" anchor="ctr">
                    <a:solidFill>
                      <a:schemeClr val="bg1">
                        <a:lumMod val="65000"/>
                      </a:schemeClr>
                    </a:solidFill>
                  </a:tcPr>
                </a:tc>
                <a:tc>
                  <a:txBody>
                    <a:bodyPr/>
                    <a:lstStyle/>
                    <a:p>
                      <a:pPr marL="0" indent="0" algn="l" defTabSz="914400" rtl="0" eaLnBrk="1" fontAlgn="b" latinLnBrk="0" hangingPunct="1">
                        <a:buFontTx/>
                        <a:buNone/>
                      </a:pPr>
                      <a:r>
                        <a:rPr lang="fr-FR" sz="1200" b="0" kern="1200" dirty="0">
                          <a:solidFill>
                            <a:schemeClr val="tx1"/>
                          </a:solidFill>
                          <a:latin typeface="+mn-lt"/>
                          <a:ea typeface="+mn-ea"/>
                          <a:cs typeface="+mn-cs"/>
                        </a:rPr>
                        <a:t>- Custom ML or ML not in Google APIs.</a:t>
                      </a:r>
                    </a:p>
                  </a:txBody>
                  <a:tcPr marL="9525" marR="180000" marT="9525" marB="0" anchor="ctr">
                    <a:solidFill>
                      <a:schemeClr val="bg1">
                        <a:lumMod val="65000"/>
                      </a:schemeClr>
                    </a:solidFill>
                  </a:tcPr>
                </a:tc>
                <a:tc>
                  <a:txBody>
                    <a:bodyPr/>
                    <a:lstStyle/>
                    <a:p>
                      <a:pPr marL="0" indent="0" algn="l" defTabSz="914400" rtl="0" eaLnBrk="1" fontAlgn="b" latinLnBrk="0" hangingPunct="1">
                        <a:buFontTx/>
                        <a:buNone/>
                      </a:pPr>
                      <a:r>
                        <a:rPr lang="fr-FR" sz="1200" b="1" kern="1200" dirty="0">
                          <a:solidFill>
                            <a:schemeClr val="tx1"/>
                          </a:solidFill>
                          <a:latin typeface="+mn-lt"/>
                          <a:ea typeface="+mn-ea"/>
                          <a:cs typeface="+mn-cs"/>
                        </a:rPr>
                        <a:t>Project and </a:t>
                      </a:r>
                      <a:r>
                        <a:rPr lang="fr-FR" sz="1200" b="1" kern="1200" dirty="0" err="1">
                          <a:solidFill>
                            <a:schemeClr val="tx1"/>
                          </a:solidFill>
                          <a:latin typeface="+mn-lt"/>
                          <a:ea typeface="+mn-ea"/>
                          <a:cs typeface="+mn-cs"/>
                        </a:rPr>
                        <a:t>models</a:t>
                      </a:r>
                      <a:endParaRPr lang="fr-FR" sz="1200" b="1" kern="1200" dirty="0">
                        <a:solidFill>
                          <a:schemeClr val="tx1"/>
                        </a:solidFill>
                        <a:latin typeface="+mn-lt"/>
                        <a:ea typeface="+mn-ea"/>
                        <a:cs typeface="+mn-cs"/>
                      </a:endParaRPr>
                    </a:p>
                  </a:txBody>
                  <a:tcPr marL="9525" marR="180000" marT="9525" marB="0" anchor="ctr">
                    <a:solidFill>
                      <a:schemeClr val="bg1">
                        <a:lumMod val="65000"/>
                      </a:schemeClr>
                    </a:solidFill>
                  </a:tcPr>
                </a:tc>
                <a:extLst>
                  <a:ext uri="{0D108BD9-81ED-4DB2-BD59-A6C34878D82A}">
                    <a16:rowId xmlns:a16="http://schemas.microsoft.com/office/drawing/2014/main" val="2622998659"/>
                  </a:ext>
                </a:extLst>
              </a:tr>
              <a:tr h="169288">
                <a:tc>
                  <a:txBody>
                    <a:bodyPr/>
                    <a:lstStyle/>
                    <a:p>
                      <a:pPr marL="0" algn="l" defTabSz="914400" rtl="0" eaLnBrk="1" fontAlgn="b" latinLnBrk="0" hangingPunct="1"/>
                      <a:r>
                        <a:rPr lang="fr-FR" sz="1400" b="1" kern="1200" dirty="0">
                          <a:solidFill>
                            <a:schemeClr val="tx1"/>
                          </a:solidFill>
                          <a:latin typeface="+mn-lt"/>
                          <a:ea typeface="+mn-ea"/>
                          <a:cs typeface="+mn-cs"/>
                        </a:rPr>
                        <a:t>GCP ML </a:t>
                      </a:r>
                      <a:r>
                        <a:rPr lang="fr-FR" sz="1400" b="1" kern="1200" dirty="0" err="1">
                          <a:solidFill>
                            <a:schemeClr val="tx1"/>
                          </a:solidFill>
                          <a:latin typeface="+mn-lt"/>
                          <a:ea typeface="+mn-ea"/>
                          <a:cs typeface="+mn-cs"/>
                        </a:rPr>
                        <a:t>API’s</a:t>
                      </a:r>
                      <a:endParaRPr lang="fr-FR" sz="1400" b="1" kern="1200" dirty="0">
                        <a:solidFill>
                          <a:schemeClr val="tx1"/>
                        </a:solidFill>
                        <a:latin typeface="+mn-lt"/>
                        <a:ea typeface="+mn-ea"/>
                        <a:cs typeface="+mn-cs"/>
                      </a:endParaRPr>
                    </a:p>
                  </a:txBody>
                  <a:tcPr marL="9525" marR="180000" marT="9525" marB="0" anchor="ct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kern="1200" dirty="0">
                          <a:solidFill>
                            <a:schemeClr val="dk1"/>
                          </a:solidFill>
                          <a:latin typeface="+mn-lt"/>
                          <a:ea typeface="+mn-ea"/>
                          <a:cs typeface="+mn-cs"/>
                        </a:rPr>
                        <a:t>Pre-</a:t>
                      </a:r>
                      <a:r>
                        <a:rPr lang="fr-FR" sz="1200" b="1" kern="1200" dirty="0" err="1">
                          <a:solidFill>
                            <a:schemeClr val="dk1"/>
                          </a:solidFill>
                          <a:latin typeface="+mn-lt"/>
                          <a:ea typeface="+mn-ea"/>
                          <a:cs typeface="+mn-cs"/>
                        </a:rPr>
                        <a:t>built</a:t>
                      </a:r>
                      <a:r>
                        <a:rPr lang="fr-FR" sz="1200" b="1" kern="1200" dirty="0">
                          <a:solidFill>
                            <a:schemeClr val="dk1"/>
                          </a:solidFill>
                          <a:latin typeface="+mn-lt"/>
                          <a:ea typeface="+mn-ea"/>
                          <a:cs typeface="+mn-cs"/>
                        </a:rPr>
                        <a:t> machine </a:t>
                      </a:r>
                      <a:r>
                        <a:rPr lang="fr-FR" sz="1200" b="1" kern="1200" dirty="0" err="1">
                          <a:solidFill>
                            <a:schemeClr val="dk1"/>
                          </a:solidFill>
                          <a:latin typeface="+mn-lt"/>
                          <a:ea typeface="+mn-ea"/>
                          <a:cs typeface="+mn-cs"/>
                        </a:rPr>
                        <a:t>learning</a:t>
                      </a:r>
                      <a:r>
                        <a:rPr lang="fr-FR" sz="1200" b="1" kern="1200" dirty="0">
                          <a:solidFill>
                            <a:schemeClr val="dk1"/>
                          </a:solidFill>
                          <a:latin typeface="+mn-lt"/>
                          <a:ea typeface="+mn-ea"/>
                          <a:cs typeface="+mn-cs"/>
                        </a:rPr>
                        <a:t> </a:t>
                      </a:r>
                      <a:r>
                        <a:rPr lang="fr-FR" sz="1200" b="1" kern="1200" dirty="0" err="1">
                          <a:solidFill>
                            <a:schemeClr val="dk1"/>
                          </a:solidFill>
                          <a:latin typeface="+mn-lt"/>
                          <a:ea typeface="+mn-ea"/>
                          <a:cs typeface="+mn-cs"/>
                        </a:rPr>
                        <a:t>models</a:t>
                      </a:r>
                      <a:r>
                        <a:rPr lang="fr-FR" sz="1200" b="1" kern="1200" dirty="0">
                          <a:solidFill>
                            <a:schemeClr val="dk1"/>
                          </a:solidFill>
                          <a:latin typeface="+mn-lt"/>
                          <a:ea typeface="+mn-ea"/>
                          <a:cs typeface="+mn-cs"/>
                        </a:rPr>
                        <a:t>.</a:t>
                      </a:r>
                    </a:p>
                  </a:txBody>
                  <a:tcPr marR="180000" anchor="ctr">
                    <a:solidFill>
                      <a:schemeClr val="bg1">
                        <a:lumMod val="65000"/>
                      </a:schemeClr>
                    </a:solidFill>
                  </a:tcPr>
                </a:tc>
                <a:tc>
                  <a:txBody>
                    <a:bodyPr/>
                    <a:lstStyle/>
                    <a:p>
                      <a:pPr marL="0" indent="0" algn="l" defTabSz="914400" rtl="0" eaLnBrk="1" fontAlgn="b" latinLnBrk="0" hangingPunct="1">
                        <a:buFontTx/>
                        <a:buNone/>
                      </a:pP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Want</a:t>
                      </a:r>
                      <a:r>
                        <a:rPr lang="fr-FR" sz="1200" b="0" kern="1200" dirty="0">
                          <a:solidFill>
                            <a:schemeClr val="tx1"/>
                          </a:solidFill>
                          <a:latin typeface="+mn-lt"/>
                          <a:ea typeface="+mn-ea"/>
                          <a:cs typeface="+mn-cs"/>
                        </a:rPr>
                        <a:t> to use </a:t>
                      </a:r>
                      <a:r>
                        <a:rPr lang="fr-FR" sz="1200" b="0" kern="1200" dirty="0" err="1">
                          <a:solidFill>
                            <a:schemeClr val="tx1"/>
                          </a:solidFill>
                          <a:latin typeface="+mn-lt"/>
                          <a:ea typeface="+mn-ea"/>
                          <a:cs typeface="+mn-cs"/>
                        </a:rPr>
                        <a:t>pre</a:t>
                      </a: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fetched</a:t>
                      </a: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models</a:t>
                      </a: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without</a:t>
                      </a:r>
                      <a:r>
                        <a:rPr lang="fr-FR" sz="1200" b="0" kern="1200" dirty="0">
                          <a:solidFill>
                            <a:schemeClr val="tx1"/>
                          </a:solidFill>
                          <a:latin typeface="+mn-lt"/>
                          <a:ea typeface="+mn-ea"/>
                          <a:cs typeface="+mn-cs"/>
                        </a:rPr>
                        <a:t> the ML </a:t>
                      </a:r>
                      <a:r>
                        <a:rPr lang="fr-FR" sz="1200" b="0" kern="1200" dirty="0" err="1">
                          <a:solidFill>
                            <a:schemeClr val="tx1"/>
                          </a:solidFill>
                          <a:latin typeface="+mn-lt"/>
                          <a:ea typeface="+mn-ea"/>
                          <a:cs typeface="+mn-cs"/>
                        </a:rPr>
                        <a:t>work</a:t>
                      </a: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before</a:t>
                      </a:r>
                      <a:r>
                        <a:rPr lang="fr-FR" sz="1200" b="0" kern="1200" dirty="0">
                          <a:solidFill>
                            <a:schemeClr val="tx1"/>
                          </a:solidFill>
                          <a:latin typeface="+mn-lt"/>
                          <a:ea typeface="+mn-ea"/>
                          <a:cs typeface="+mn-cs"/>
                        </a:rPr>
                        <a:t>. (plug and </a:t>
                      </a:r>
                      <a:r>
                        <a:rPr lang="fr-FR" sz="1200" b="0" kern="1200" dirty="0" err="1">
                          <a:solidFill>
                            <a:schemeClr val="tx1"/>
                          </a:solidFill>
                          <a:latin typeface="+mn-lt"/>
                          <a:ea typeface="+mn-ea"/>
                          <a:cs typeface="+mn-cs"/>
                        </a:rPr>
                        <a:t>play</a:t>
                      </a:r>
                      <a:r>
                        <a:rPr lang="fr-FR" sz="1200" b="0" kern="1200" dirty="0">
                          <a:solidFill>
                            <a:schemeClr val="tx1"/>
                          </a:solidFill>
                          <a:latin typeface="+mn-lt"/>
                          <a:ea typeface="+mn-ea"/>
                          <a:cs typeface="+mn-cs"/>
                        </a:rPr>
                        <a:t>)</a:t>
                      </a:r>
                    </a:p>
                  </a:txBody>
                  <a:tcPr marL="9525" marR="180000" marT="9525" marB="0" anchor="ctr">
                    <a:solidFill>
                      <a:schemeClr val="bg1">
                        <a:lumMod val="65000"/>
                      </a:schemeClr>
                    </a:solidFill>
                  </a:tcPr>
                </a:tc>
                <a:tc>
                  <a:txBody>
                    <a:bodyPr/>
                    <a:lstStyle/>
                    <a:p>
                      <a:pPr marL="0" indent="0">
                        <a:buFontTx/>
                        <a:buNone/>
                      </a:pPr>
                      <a:r>
                        <a:rPr lang="fr-FR" sz="1200" b="1" i="0" kern="1200" dirty="0">
                          <a:solidFill>
                            <a:schemeClr val="dk1"/>
                          </a:solidFill>
                          <a:effectLst/>
                          <a:latin typeface="+mn-lt"/>
                          <a:ea typeface="+mn-ea"/>
                          <a:cs typeface="+mn-cs"/>
                        </a:rPr>
                        <a:t>-</a:t>
                      </a:r>
                      <a:r>
                        <a:rPr lang="fr-FR" sz="1200" b="1" i="0" kern="1200" dirty="0" err="1">
                          <a:solidFill>
                            <a:schemeClr val="dk1"/>
                          </a:solidFill>
                          <a:effectLst/>
                          <a:latin typeface="+mn-lt"/>
                          <a:ea typeface="+mn-ea"/>
                          <a:cs typeface="+mn-cs"/>
                        </a:rPr>
                        <a:t>send</a:t>
                      </a:r>
                      <a:r>
                        <a:rPr lang="fr-FR" sz="1200" b="1" i="0" kern="1200" dirty="0">
                          <a:solidFill>
                            <a:schemeClr val="dk1"/>
                          </a:solidFill>
                          <a:effectLst/>
                          <a:latin typeface="+mn-lt"/>
                          <a:ea typeface="+mn-ea"/>
                          <a:cs typeface="+mn-cs"/>
                        </a:rPr>
                        <a:t> data in </a:t>
                      </a:r>
                      <a:r>
                        <a:rPr lang="fr-FR" sz="1200" b="1" i="0" kern="1200" dirty="0" err="1">
                          <a:solidFill>
                            <a:schemeClr val="dk1"/>
                          </a:solidFill>
                          <a:effectLst/>
                          <a:latin typeface="+mn-lt"/>
                          <a:ea typeface="+mn-ea"/>
                          <a:cs typeface="+mn-cs"/>
                        </a:rPr>
                        <a:t>encoded</a:t>
                      </a:r>
                      <a:r>
                        <a:rPr lang="fr-FR" sz="1200" b="1" i="0" kern="1200" dirty="0">
                          <a:solidFill>
                            <a:schemeClr val="dk1"/>
                          </a:solidFill>
                          <a:effectLst/>
                          <a:latin typeface="+mn-lt"/>
                          <a:ea typeface="+mn-ea"/>
                          <a:cs typeface="+mn-cs"/>
                        </a:rPr>
                        <a:t> 64 bits and return a JSON file.</a:t>
                      </a:r>
                    </a:p>
                  </a:txBody>
                  <a:tcPr marL="9525" marR="180000" marT="9525" marB="0" anchor="ctr">
                    <a:solidFill>
                      <a:schemeClr val="bg1">
                        <a:lumMod val="65000"/>
                      </a:schemeClr>
                    </a:solidFill>
                  </a:tcPr>
                </a:tc>
                <a:tc>
                  <a:txBody>
                    <a:bodyPr/>
                    <a:lstStyle/>
                    <a:p>
                      <a:pPr marL="0" indent="0" algn="l" defTabSz="914400" rtl="0" eaLnBrk="1" fontAlgn="b" latinLnBrk="0" hangingPunct="1">
                        <a:buFontTx/>
                        <a:buNone/>
                      </a:pPr>
                      <a:r>
                        <a:rPr lang="en-US" sz="1200" dirty="0"/>
                        <a:t>Quick solution</a:t>
                      </a:r>
                    </a:p>
                    <a:p>
                      <a:pPr marL="0" indent="0" algn="l" defTabSz="914400" rtl="0" eaLnBrk="1" fontAlgn="b" latinLnBrk="0" hangingPunct="1">
                        <a:buFontTx/>
                        <a:buNone/>
                      </a:pPr>
                      <a:r>
                        <a:rPr lang="en-US" sz="1200" dirty="0"/>
                        <a:t>Feet my case</a:t>
                      </a:r>
                    </a:p>
                    <a:p>
                      <a:pPr marL="0" indent="0" algn="l" defTabSz="914400" rtl="0" eaLnBrk="1" fontAlgn="b" latinLnBrk="0" hangingPunct="1">
                        <a:buFontTx/>
                        <a:buNone/>
                      </a:pPr>
                      <a:r>
                        <a:rPr lang="en-US" sz="1200" dirty="0"/>
                        <a:t>Can combine several</a:t>
                      </a:r>
                    </a:p>
                  </a:txBody>
                  <a:tcPr marL="9525" marR="180000" marT="9525" marB="0" anchor="ctr">
                    <a:solidFill>
                      <a:schemeClr val="bg1">
                        <a:lumMod val="65000"/>
                      </a:schemeClr>
                    </a:solidFill>
                  </a:tcPr>
                </a:tc>
                <a:tc>
                  <a:txBody>
                    <a:bodyPr/>
                    <a:lstStyle/>
                    <a:p>
                      <a:pPr marL="0" indent="0" algn="l" defTabSz="914400" rtl="0" eaLnBrk="1" fontAlgn="b" latinLnBrk="0" hangingPunct="1">
                        <a:buFontTx/>
                        <a:buNone/>
                      </a:pPr>
                      <a:r>
                        <a:rPr lang="fr-FR" sz="1200" b="1" kern="1200" dirty="0">
                          <a:solidFill>
                            <a:schemeClr val="tx1"/>
                          </a:solidFill>
                          <a:latin typeface="+mn-lt"/>
                          <a:ea typeface="+mn-ea"/>
                          <a:cs typeface="+mn-cs"/>
                        </a:rPr>
                        <a:t>API </a:t>
                      </a:r>
                      <a:r>
                        <a:rPr lang="fr-FR" sz="1200" b="1" kern="1200" dirty="0" err="1">
                          <a:solidFill>
                            <a:schemeClr val="tx1"/>
                          </a:solidFill>
                          <a:latin typeface="+mn-lt"/>
                          <a:ea typeface="+mn-ea"/>
                          <a:cs typeface="+mn-cs"/>
                        </a:rPr>
                        <a:t>access</a:t>
                      </a:r>
                      <a:r>
                        <a:rPr lang="fr-FR" sz="1200" b="1" kern="1200" dirty="0">
                          <a:solidFill>
                            <a:schemeClr val="tx1"/>
                          </a:solidFill>
                          <a:latin typeface="+mn-lt"/>
                          <a:ea typeface="+mn-ea"/>
                          <a:cs typeface="+mn-cs"/>
                        </a:rPr>
                        <a:t> </a:t>
                      </a:r>
                      <a:r>
                        <a:rPr lang="fr-FR" sz="1200" b="1" kern="1200" dirty="0" err="1">
                          <a:solidFill>
                            <a:schemeClr val="tx1"/>
                          </a:solidFill>
                          <a:latin typeface="+mn-lt"/>
                          <a:ea typeface="+mn-ea"/>
                          <a:cs typeface="+mn-cs"/>
                        </a:rPr>
                        <a:t>with</a:t>
                      </a:r>
                      <a:r>
                        <a:rPr lang="fr-FR" sz="1200" b="1" kern="1200" dirty="0">
                          <a:solidFill>
                            <a:schemeClr val="tx1"/>
                          </a:solidFill>
                          <a:latin typeface="+mn-lt"/>
                          <a:ea typeface="+mn-ea"/>
                          <a:cs typeface="+mn-cs"/>
                        </a:rPr>
                        <a:t> key</a:t>
                      </a:r>
                    </a:p>
                  </a:txBody>
                  <a:tcPr marL="9525" marR="180000" marT="9525" marB="0" anchor="ctr">
                    <a:solidFill>
                      <a:schemeClr val="bg1">
                        <a:lumMod val="65000"/>
                      </a:schemeClr>
                    </a:solidFill>
                  </a:tcPr>
                </a:tc>
                <a:extLst>
                  <a:ext uri="{0D108BD9-81ED-4DB2-BD59-A6C34878D82A}">
                    <a16:rowId xmlns:a16="http://schemas.microsoft.com/office/drawing/2014/main" val="231182303"/>
                  </a:ext>
                </a:extLst>
              </a:tr>
              <a:tr h="38484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400" b="1" kern="1200" dirty="0" err="1">
                          <a:solidFill>
                            <a:schemeClr val="tx1"/>
                          </a:solidFill>
                          <a:latin typeface="+mn-lt"/>
                          <a:ea typeface="+mn-ea"/>
                          <a:cs typeface="+mn-cs"/>
                        </a:rPr>
                        <a:t>Tensorflow</a:t>
                      </a:r>
                      <a:endParaRPr lang="fr-FR" sz="1400" b="1" kern="1200" dirty="0">
                        <a:solidFill>
                          <a:schemeClr val="tx1"/>
                        </a:solidFill>
                        <a:latin typeface="+mn-lt"/>
                        <a:ea typeface="+mn-ea"/>
                        <a:cs typeface="+mn-cs"/>
                      </a:endParaRPr>
                    </a:p>
                    <a:p>
                      <a:pPr marL="0" algn="l" defTabSz="914400" rtl="0" eaLnBrk="1" fontAlgn="b" latinLnBrk="0" hangingPunct="1"/>
                      <a:endParaRPr lang="fr-FR" sz="1400" b="1" kern="1200" dirty="0">
                        <a:solidFill>
                          <a:schemeClr val="tx1"/>
                        </a:solidFill>
                        <a:latin typeface="+mn-lt"/>
                        <a:ea typeface="+mn-ea"/>
                        <a:cs typeface="+mn-cs"/>
                      </a:endParaRPr>
                    </a:p>
                  </a:txBody>
                  <a:tcPr marL="9525" marR="180000" marT="9525" marB="0" anchor="ctr">
                    <a:solidFill>
                      <a:schemeClr val="bg1">
                        <a:lumMod val="65000"/>
                      </a:schemeClr>
                    </a:solidFill>
                  </a:tcPr>
                </a:tc>
                <a:tc>
                  <a:txBody>
                    <a:bodyPr/>
                    <a:lstStyle/>
                    <a:p>
                      <a:r>
                        <a:rPr lang="fr-FR" sz="1200" b="0" dirty="0">
                          <a:solidFill>
                            <a:schemeClr val="tx1"/>
                          </a:solidFill>
                        </a:rPr>
                        <a:t>ML </a:t>
                      </a:r>
                      <a:r>
                        <a:rPr lang="fr-FR" sz="1200" b="0" dirty="0" err="1">
                          <a:solidFill>
                            <a:schemeClr val="tx1"/>
                          </a:solidFill>
                        </a:rPr>
                        <a:t>libary</a:t>
                      </a:r>
                      <a:r>
                        <a:rPr lang="fr-FR" sz="1200" b="0" dirty="0">
                          <a:solidFill>
                            <a:schemeClr val="tx1"/>
                          </a:solidFill>
                        </a:rPr>
                        <a:t> in python</a:t>
                      </a:r>
                    </a:p>
                  </a:txBody>
                  <a:tcPr marR="180000" anchor="ctr">
                    <a:solidFill>
                      <a:schemeClr val="bg1">
                        <a:lumMod val="65000"/>
                      </a:schemeClr>
                    </a:solidFill>
                  </a:tcPr>
                </a:tc>
                <a:tc>
                  <a:txBody>
                    <a:bodyPr/>
                    <a:lstStyle/>
                    <a:p>
                      <a:pPr marL="171450" indent="-171450" algn="l" defTabSz="914400" rtl="0" eaLnBrk="1" fontAlgn="b" latinLnBrk="0" hangingPunct="1">
                        <a:buFontTx/>
                        <a:buChar char="-"/>
                      </a:pPr>
                      <a:r>
                        <a:rPr lang="fr-FR" sz="1200" b="0" kern="1200" dirty="0">
                          <a:solidFill>
                            <a:schemeClr val="tx1"/>
                          </a:solidFill>
                          <a:latin typeface="+mn-lt"/>
                          <a:ea typeface="+mn-ea"/>
                          <a:cs typeface="+mn-cs"/>
                        </a:rPr>
                        <a:t>Train for cloud ML and </a:t>
                      </a:r>
                      <a:r>
                        <a:rPr lang="fr-FR" sz="1200" b="0" kern="1200" dirty="0" err="1">
                          <a:solidFill>
                            <a:schemeClr val="tx1"/>
                          </a:solidFill>
                          <a:latin typeface="+mn-lt"/>
                          <a:ea typeface="+mn-ea"/>
                          <a:cs typeface="+mn-cs"/>
                        </a:rPr>
                        <a:t>develop</a:t>
                      </a: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localy</a:t>
                      </a:r>
                      <a:r>
                        <a:rPr lang="fr-FR" sz="1200" b="0" kern="1200" dirty="0">
                          <a:solidFill>
                            <a:schemeClr val="tx1"/>
                          </a:solidFill>
                          <a:latin typeface="+mn-lt"/>
                          <a:ea typeface="+mn-ea"/>
                          <a:cs typeface="+mn-cs"/>
                        </a:rPr>
                        <a:t>.</a:t>
                      </a:r>
                    </a:p>
                    <a:p>
                      <a:pPr marL="171450" indent="-171450" algn="l" defTabSz="914400" rtl="0" eaLnBrk="1" fontAlgn="b" latinLnBrk="0" hangingPunct="1">
                        <a:buFontTx/>
                        <a:buChar char="-"/>
                      </a:pPr>
                      <a:r>
                        <a:rPr lang="fr-FR" sz="1200" b="0" kern="1200" dirty="0">
                          <a:solidFill>
                            <a:schemeClr val="tx1"/>
                          </a:solidFill>
                          <a:latin typeface="+mn-lt"/>
                          <a:ea typeface="+mn-ea"/>
                          <a:cs typeface="+mn-cs"/>
                        </a:rPr>
                        <a:t>ML </a:t>
                      </a:r>
                      <a:r>
                        <a:rPr lang="fr-FR" sz="1200" b="0" kern="1200" dirty="0" err="1">
                          <a:solidFill>
                            <a:schemeClr val="tx1"/>
                          </a:solidFill>
                          <a:latin typeface="+mn-lt"/>
                          <a:ea typeface="+mn-ea"/>
                          <a:cs typeface="+mn-cs"/>
                        </a:rPr>
                        <a:t>research</a:t>
                      </a:r>
                      <a:r>
                        <a:rPr lang="fr-FR" sz="1200" b="0" kern="1200" dirty="0">
                          <a:solidFill>
                            <a:schemeClr val="tx1"/>
                          </a:solidFill>
                          <a:latin typeface="+mn-lt"/>
                          <a:ea typeface="+mn-ea"/>
                          <a:cs typeface="+mn-cs"/>
                        </a:rPr>
                        <a:t> (best ML </a:t>
                      </a:r>
                      <a:r>
                        <a:rPr lang="fr-FR" sz="1200" b="0" kern="1200" dirty="0" err="1">
                          <a:solidFill>
                            <a:schemeClr val="tx1"/>
                          </a:solidFill>
                          <a:latin typeface="+mn-lt"/>
                          <a:ea typeface="+mn-ea"/>
                          <a:cs typeface="+mn-cs"/>
                        </a:rPr>
                        <a:t>libary</a:t>
                      </a:r>
                      <a:r>
                        <a:rPr lang="fr-FR" sz="1200" b="0" kern="1200" dirty="0">
                          <a:solidFill>
                            <a:schemeClr val="tx1"/>
                          </a:solidFill>
                          <a:latin typeface="+mn-lt"/>
                          <a:ea typeface="+mn-ea"/>
                          <a:cs typeface="+mn-cs"/>
                        </a:rPr>
                        <a:t>)</a:t>
                      </a:r>
                    </a:p>
                  </a:txBody>
                  <a:tcPr marL="9525" marR="180000" marT="9525" marB="0" anchor="ctr">
                    <a:solidFill>
                      <a:schemeClr val="bg1">
                        <a:lumMod val="65000"/>
                      </a:schemeClr>
                    </a:solidFill>
                  </a:tcPr>
                </a:tc>
                <a:tc>
                  <a:txBody>
                    <a:bodyPr/>
                    <a:lstStyle/>
                    <a:p>
                      <a:pPr marL="0" indent="0">
                        <a:buFontTx/>
                        <a:buNone/>
                      </a:pPr>
                      <a:r>
                        <a:rPr lang="fr-FR" sz="1200" b="1" i="0" kern="1200" dirty="0">
                          <a:solidFill>
                            <a:schemeClr val="dk1"/>
                          </a:solidFill>
                          <a:effectLst/>
                          <a:latin typeface="+mn-lt"/>
                          <a:ea typeface="+mn-ea"/>
                          <a:cs typeface="+mn-cs"/>
                        </a:rPr>
                        <a:t>- DAG</a:t>
                      </a:r>
                    </a:p>
                  </a:txBody>
                  <a:tcPr marL="9525" marR="180000" marT="9525" marB="0" anchor="ctr">
                    <a:solidFill>
                      <a:schemeClr val="bg1">
                        <a:lumMod val="65000"/>
                      </a:schemeClr>
                    </a:solidFill>
                  </a:tcPr>
                </a:tc>
                <a:tc>
                  <a:txBody>
                    <a:bodyPr/>
                    <a:lstStyle/>
                    <a:p>
                      <a:pPr marL="0" indent="0" algn="l" defTabSz="914400" rtl="0" eaLnBrk="1" fontAlgn="b" latinLnBrk="0" hangingPunct="1">
                        <a:buFontTx/>
                        <a:buNone/>
                      </a:pPr>
                      <a:r>
                        <a:rPr lang="en-US" sz="1200" dirty="0"/>
                        <a:t>- ML dev</a:t>
                      </a:r>
                    </a:p>
                  </a:txBody>
                  <a:tcPr marL="9525" marR="180000" marT="9525" marB="0" anchor="ctr">
                    <a:solidFill>
                      <a:schemeClr val="bg1">
                        <a:lumMod val="65000"/>
                      </a:schemeClr>
                    </a:solidFill>
                  </a:tcPr>
                </a:tc>
                <a:tc>
                  <a:txBody>
                    <a:bodyPr/>
                    <a:lstStyle/>
                    <a:p>
                      <a:pPr marL="0" indent="0" algn="l" defTabSz="914400" rtl="0" eaLnBrk="1" fontAlgn="b" latinLnBrk="0" hangingPunct="1">
                        <a:buFontTx/>
                        <a:buNone/>
                      </a:pPr>
                      <a:r>
                        <a:rPr lang="fr-FR" sz="1200" b="1" kern="1200" dirty="0">
                          <a:solidFill>
                            <a:schemeClr val="tx1"/>
                          </a:solidFill>
                          <a:latin typeface="+mn-lt"/>
                          <a:ea typeface="+mn-ea"/>
                          <a:cs typeface="+mn-cs"/>
                        </a:rPr>
                        <a:t>N/A</a:t>
                      </a:r>
                    </a:p>
                  </a:txBody>
                  <a:tcPr marL="9525" marR="180000" marT="9525" marB="0" anchor="ctr">
                    <a:solidFill>
                      <a:schemeClr val="bg1">
                        <a:lumMod val="65000"/>
                      </a:schemeClr>
                    </a:solidFill>
                  </a:tcPr>
                </a:tc>
                <a:extLst>
                  <a:ext uri="{0D108BD9-81ED-4DB2-BD59-A6C34878D82A}">
                    <a16:rowId xmlns:a16="http://schemas.microsoft.com/office/drawing/2014/main" val="519095135"/>
                  </a:ext>
                </a:extLst>
              </a:tr>
              <a:tr h="313331">
                <a:tc>
                  <a:txBody>
                    <a:bodyPr/>
                    <a:lstStyle/>
                    <a:p>
                      <a:pPr marL="0" algn="l" defTabSz="914400" rtl="0" eaLnBrk="1" fontAlgn="b" latinLnBrk="0" hangingPunct="1"/>
                      <a:r>
                        <a:rPr lang="fr-FR" sz="1400" b="1" kern="1200" dirty="0" err="1">
                          <a:solidFill>
                            <a:schemeClr val="tx1"/>
                          </a:solidFill>
                          <a:latin typeface="+mn-lt"/>
                          <a:ea typeface="+mn-ea"/>
                          <a:cs typeface="+mn-cs"/>
                        </a:rPr>
                        <a:t>Dataprep</a:t>
                      </a:r>
                      <a:endParaRPr lang="fr-FR" sz="1400" b="1" kern="1200" dirty="0">
                        <a:solidFill>
                          <a:schemeClr val="tx1"/>
                        </a:solidFill>
                        <a:latin typeface="+mn-lt"/>
                        <a:ea typeface="+mn-ea"/>
                        <a:cs typeface="+mn-cs"/>
                      </a:endParaRPr>
                    </a:p>
                  </a:txBody>
                  <a:tcPr marL="9525" marR="180000" marT="9525" marB="0" anchor="ctr">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dirty="0">
                          <a:solidFill>
                            <a:schemeClr val="tx1"/>
                          </a:solidFill>
                        </a:rPr>
                        <a:t>Talend</a:t>
                      </a:r>
                    </a:p>
                  </a:txBody>
                  <a:tcPr marR="180000" anchor="ctr">
                    <a:solidFill>
                      <a:schemeClr val="accent2">
                        <a:lumMod val="60000"/>
                        <a:lumOff val="40000"/>
                      </a:schemeClr>
                    </a:solidFill>
                  </a:tcPr>
                </a:tc>
                <a:tc>
                  <a:txBody>
                    <a:bodyPr/>
                    <a:lstStyle/>
                    <a:p>
                      <a:pPr marL="0" indent="0" algn="l" defTabSz="914400" rtl="0" eaLnBrk="1" fontAlgn="b" latinLnBrk="0" hangingPunct="1">
                        <a:buFontTx/>
                        <a:buNone/>
                      </a:pP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Only</a:t>
                      </a:r>
                      <a:r>
                        <a:rPr lang="fr-FR" sz="1200" b="0" kern="1200" dirty="0">
                          <a:solidFill>
                            <a:schemeClr val="tx1"/>
                          </a:solidFill>
                          <a:latin typeface="+mn-lt"/>
                          <a:ea typeface="+mn-ea"/>
                          <a:cs typeface="+mn-cs"/>
                        </a:rPr>
                        <a:t> web service to </a:t>
                      </a:r>
                      <a:r>
                        <a:rPr lang="fr-FR" sz="1200" b="0" kern="1200" dirty="0" err="1">
                          <a:solidFill>
                            <a:schemeClr val="tx1"/>
                          </a:solidFill>
                          <a:latin typeface="+mn-lt"/>
                          <a:ea typeface="+mn-ea"/>
                          <a:cs typeface="+mn-cs"/>
                        </a:rPr>
                        <a:t>prepare</a:t>
                      </a:r>
                      <a:r>
                        <a:rPr lang="fr-FR" sz="1200" b="0" kern="1200" dirty="0">
                          <a:solidFill>
                            <a:schemeClr val="tx1"/>
                          </a:solidFill>
                          <a:latin typeface="+mn-lt"/>
                          <a:ea typeface="+mn-ea"/>
                          <a:cs typeface="+mn-cs"/>
                        </a:rPr>
                        <a:t> data (</a:t>
                      </a:r>
                      <a:r>
                        <a:rPr lang="fr-FR" sz="1200" b="0" kern="1200" dirty="0" err="1">
                          <a:solidFill>
                            <a:schemeClr val="tx1"/>
                          </a:solidFill>
                          <a:latin typeface="+mn-lt"/>
                          <a:ea typeface="+mn-ea"/>
                          <a:cs typeface="+mn-cs"/>
                        </a:rPr>
                        <a:t>trifacta</a:t>
                      </a:r>
                      <a:r>
                        <a:rPr lang="fr-FR" sz="1200" b="0" kern="1200" dirty="0">
                          <a:solidFill>
                            <a:schemeClr val="tx1"/>
                          </a:solidFill>
                          <a:latin typeface="+mn-lt"/>
                          <a:ea typeface="+mn-ea"/>
                          <a:cs typeface="+mn-cs"/>
                        </a:rPr>
                        <a:t>)</a:t>
                      </a:r>
                    </a:p>
                  </a:txBody>
                  <a:tcPr marL="9525" marR="180000" marT="9525" marB="0" anchor="ctr">
                    <a:solidFill>
                      <a:schemeClr val="accent2">
                        <a:lumMod val="60000"/>
                        <a:lumOff val="40000"/>
                      </a:schemeClr>
                    </a:solidFill>
                  </a:tcPr>
                </a:tc>
                <a:tc>
                  <a:txBody>
                    <a:bodyPr/>
                    <a:lstStyle/>
                    <a:p>
                      <a:pPr marL="285750" indent="-285750">
                        <a:buFontTx/>
                        <a:buChar char="-"/>
                      </a:pPr>
                      <a:r>
                        <a:rPr lang="fr-FR" sz="1200" dirty="0" err="1"/>
                        <a:t>Cost</a:t>
                      </a:r>
                      <a:r>
                        <a:rPr lang="fr-FR" sz="1200" dirty="0"/>
                        <a:t> 1,16 * </a:t>
                      </a:r>
                      <a:r>
                        <a:rPr lang="fr-FR" sz="1200" dirty="0" err="1"/>
                        <a:t>Dataflow</a:t>
                      </a:r>
                      <a:r>
                        <a:rPr lang="fr-FR" sz="1200" dirty="0"/>
                        <a:t> jobs</a:t>
                      </a:r>
                    </a:p>
                    <a:p>
                      <a:pPr marL="285750" indent="-285750">
                        <a:buFontTx/>
                        <a:buChar char="-"/>
                      </a:pPr>
                      <a:r>
                        <a:rPr lang="fr-FR" sz="1200" dirty="0"/>
                        <a:t>Input :CSV JSON, </a:t>
                      </a:r>
                      <a:r>
                        <a:rPr lang="fr-FR" sz="1200" dirty="0" err="1"/>
                        <a:t>TXT,CSV,log,TSV</a:t>
                      </a:r>
                      <a:r>
                        <a:rPr lang="fr-FR" sz="1200" dirty="0"/>
                        <a:t> and </a:t>
                      </a:r>
                      <a:r>
                        <a:rPr lang="fr-FR" sz="1200" dirty="0" err="1"/>
                        <a:t>avro</a:t>
                      </a:r>
                      <a:r>
                        <a:rPr lang="fr-FR" sz="1200" dirty="0"/>
                        <a:t>.</a:t>
                      </a:r>
                    </a:p>
                    <a:p>
                      <a:pPr marL="285750" indent="-285750">
                        <a:buFontTx/>
                        <a:buChar char="-"/>
                      </a:pPr>
                      <a:r>
                        <a:rPr lang="fr-FR" sz="1200" dirty="0"/>
                        <a:t>Output : </a:t>
                      </a:r>
                      <a:r>
                        <a:rPr lang="fr-FR" sz="1200" dirty="0" err="1"/>
                        <a:t>CSV,JSON,Avro,BQ</a:t>
                      </a:r>
                      <a:r>
                        <a:rPr lang="fr-FR" sz="1200" dirty="0"/>
                        <a:t> table (CSV/JSON GZIP)</a:t>
                      </a:r>
                    </a:p>
                  </a:txBody>
                  <a:tcPr marL="9525" marR="180000" marT="9525" marB="0" anchor="ctr">
                    <a:solidFill>
                      <a:schemeClr val="accent2">
                        <a:lumMod val="60000"/>
                        <a:lumOff val="40000"/>
                      </a:schemeClr>
                    </a:solidFill>
                  </a:tcPr>
                </a:tc>
                <a:tc>
                  <a:txBody>
                    <a:bodyPr/>
                    <a:lstStyle/>
                    <a:p>
                      <a:pPr marL="0" indent="0" algn="l" defTabSz="914400" rtl="0" eaLnBrk="1" fontAlgn="b" latinLnBrk="0" hangingPunct="1">
                        <a:buFontTx/>
                        <a:buNone/>
                      </a:pPr>
                      <a:r>
                        <a:rPr lang="fr-FR" sz="1200" b="0" kern="1200" dirty="0">
                          <a:solidFill>
                            <a:schemeClr val="tx1"/>
                          </a:solidFill>
                          <a:latin typeface="+mn-lt"/>
                          <a:ea typeface="+mn-ea"/>
                          <a:cs typeface="+mn-cs"/>
                        </a:rPr>
                        <a:t>- Use to </a:t>
                      </a:r>
                      <a:r>
                        <a:rPr lang="fr-FR" sz="1200" b="0" kern="1200" dirty="0" err="1">
                          <a:solidFill>
                            <a:schemeClr val="tx1"/>
                          </a:solidFill>
                          <a:latin typeface="+mn-lt"/>
                          <a:ea typeface="+mn-ea"/>
                          <a:cs typeface="+mn-cs"/>
                        </a:rPr>
                        <a:t>prepare</a:t>
                      </a:r>
                      <a:r>
                        <a:rPr lang="fr-FR" sz="1200" b="0" kern="1200" dirty="0">
                          <a:solidFill>
                            <a:schemeClr val="tx1"/>
                          </a:solidFill>
                          <a:latin typeface="+mn-lt"/>
                          <a:ea typeface="+mn-ea"/>
                          <a:cs typeface="+mn-cs"/>
                        </a:rPr>
                        <a:t> data</a:t>
                      </a:r>
                    </a:p>
                  </a:txBody>
                  <a:tcPr marL="9525" marR="180000" marT="9525" marB="0" anchor="ctr">
                    <a:solidFill>
                      <a:schemeClr val="accent2">
                        <a:lumMod val="60000"/>
                        <a:lumOff val="40000"/>
                      </a:schemeClr>
                    </a:solidFill>
                  </a:tcPr>
                </a:tc>
                <a:tc>
                  <a:txBody>
                    <a:bodyPr/>
                    <a:lstStyle/>
                    <a:p>
                      <a:pPr marL="0" indent="0" algn="l" defTabSz="914400" rtl="0" eaLnBrk="1" fontAlgn="b" latinLnBrk="0" hangingPunct="1">
                        <a:buFontTx/>
                        <a:buNone/>
                      </a:pPr>
                      <a:r>
                        <a:rPr lang="fr-FR" sz="1200" b="1" kern="1200" dirty="0">
                          <a:solidFill>
                            <a:schemeClr val="tx1"/>
                          </a:solidFill>
                          <a:latin typeface="+mn-lt"/>
                          <a:ea typeface="+mn-ea"/>
                          <a:cs typeface="+mn-cs"/>
                        </a:rPr>
                        <a:t>Project </a:t>
                      </a:r>
                      <a:r>
                        <a:rPr lang="fr-FR" sz="1200" b="1" kern="1200" dirty="0" err="1">
                          <a:solidFill>
                            <a:schemeClr val="tx1"/>
                          </a:solidFill>
                          <a:latin typeface="+mn-lt"/>
                          <a:ea typeface="+mn-ea"/>
                          <a:cs typeface="+mn-cs"/>
                        </a:rPr>
                        <a:t>level</a:t>
                      </a:r>
                      <a:r>
                        <a:rPr lang="fr-FR" sz="1200" b="1" kern="1200" dirty="0">
                          <a:solidFill>
                            <a:schemeClr val="tx1"/>
                          </a:solidFill>
                          <a:latin typeface="+mn-lt"/>
                          <a:ea typeface="+mn-ea"/>
                          <a:cs typeface="+mn-cs"/>
                        </a:rPr>
                        <a:t> + </a:t>
                      </a:r>
                      <a:r>
                        <a:rPr lang="fr-FR" sz="1200" b="1" kern="1200" dirty="0" err="1">
                          <a:solidFill>
                            <a:schemeClr val="tx1"/>
                          </a:solidFill>
                          <a:latin typeface="+mn-lt"/>
                          <a:ea typeface="+mn-ea"/>
                          <a:cs typeface="+mn-cs"/>
                        </a:rPr>
                        <a:t>access</a:t>
                      </a:r>
                      <a:r>
                        <a:rPr lang="fr-FR" sz="1200" b="1" kern="1200" dirty="0">
                          <a:solidFill>
                            <a:schemeClr val="tx1"/>
                          </a:solidFill>
                          <a:latin typeface="+mn-lt"/>
                          <a:ea typeface="+mn-ea"/>
                          <a:cs typeface="+mn-cs"/>
                        </a:rPr>
                        <a:t> to </a:t>
                      </a:r>
                      <a:r>
                        <a:rPr lang="fr-FR" sz="1200" b="1" kern="1200" dirty="0" err="1">
                          <a:solidFill>
                            <a:schemeClr val="tx1"/>
                          </a:solidFill>
                          <a:latin typeface="+mn-lt"/>
                          <a:ea typeface="+mn-ea"/>
                          <a:cs typeface="+mn-cs"/>
                        </a:rPr>
                        <a:t>underlaying</a:t>
                      </a:r>
                      <a:r>
                        <a:rPr lang="fr-FR" sz="1200" b="1" kern="1200" dirty="0">
                          <a:solidFill>
                            <a:schemeClr val="tx1"/>
                          </a:solidFill>
                          <a:latin typeface="+mn-lt"/>
                          <a:ea typeface="+mn-ea"/>
                          <a:cs typeface="+mn-cs"/>
                        </a:rPr>
                        <a:t> data</a:t>
                      </a:r>
                    </a:p>
                  </a:txBody>
                  <a:tcPr marL="9525" marR="180000" marT="9525" marB="0" anchor="ctr">
                    <a:solidFill>
                      <a:schemeClr val="accent2">
                        <a:lumMod val="60000"/>
                        <a:lumOff val="40000"/>
                      </a:schemeClr>
                    </a:solidFill>
                  </a:tcPr>
                </a:tc>
                <a:extLst>
                  <a:ext uri="{0D108BD9-81ED-4DB2-BD59-A6C34878D82A}">
                    <a16:rowId xmlns:a16="http://schemas.microsoft.com/office/drawing/2014/main" val="3798204767"/>
                  </a:ext>
                </a:extLst>
              </a:tr>
              <a:tr h="313331">
                <a:tc>
                  <a:txBody>
                    <a:bodyPr/>
                    <a:lstStyle/>
                    <a:p>
                      <a:pPr marL="0" algn="l" defTabSz="914400" rtl="0" eaLnBrk="1" fontAlgn="b" latinLnBrk="0" hangingPunct="1"/>
                      <a:r>
                        <a:rPr lang="fr-FR" sz="1400" b="1" kern="1200" dirty="0" err="1">
                          <a:solidFill>
                            <a:schemeClr val="tx1"/>
                          </a:solidFill>
                          <a:latin typeface="+mn-lt"/>
                          <a:ea typeface="+mn-ea"/>
                          <a:cs typeface="+mn-cs"/>
                        </a:rPr>
                        <a:t>Datalab</a:t>
                      </a:r>
                      <a:endParaRPr lang="fr-FR" sz="1400" b="1" kern="1200" dirty="0">
                        <a:solidFill>
                          <a:schemeClr val="tx1"/>
                        </a:solidFill>
                        <a:latin typeface="+mn-lt"/>
                        <a:ea typeface="+mn-ea"/>
                        <a:cs typeface="+mn-cs"/>
                      </a:endParaRPr>
                    </a:p>
                  </a:txBody>
                  <a:tcPr marL="9525" marR="180000" marT="9525" marB="0" anchor="ctr">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dirty="0">
                          <a:solidFill>
                            <a:schemeClr val="tx1"/>
                          </a:solidFill>
                        </a:rPr>
                        <a:t>Jupiter</a:t>
                      </a:r>
                    </a:p>
                  </a:txBody>
                  <a:tcPr marR="180000" anchor="ctr">
                    <a:solidFill>
                      <a:schemeClr val="accent2">
                        <a:lumMod val="60000"/>
                        <a:lumOff val="40000"/>
                      </a:schemeClr>
                    </a:solidFill>
                  </a:tcPr>
                </a:tc>
                <a:tc>
                  <a:txBody>
                    <a:bodyPr/>
                    <a:lstStyle/>
                    <a:p>
                      <a:pPr marL="0" indent="0" algn="l" defTabSz="914400" rtl="0" eaLnBrk="1" fontAlgn="b" latinLnBrk="0" hangingPunct="1">
                        <a:buFontTx/>
                        <a:buNone/>
                      </a:pP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Jupyter</a:t>
                      </a: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hosted</a:t>
                      </a:r>
                      <a:r>
                        <a:rPr lang="fr-FR" sz="1200" b="0" kern="1200" dirty="0">
                          <a:solidFill>
                            <a:schemeClr val="tx1"/>
                          </a:solidFill>
                          <a:latin typeface="+mn-lt"/>
                          <a:ea typeface="+mn-ea"/>
                          <a:cs typeface="+mn-cs"/>
                        </a:rPr>
                        <a:t> over GCE</a:t>
                      </a:r>
                    </a:p>
                  </a:txBody>
                  <a:tcPr marL="9525" marR="180000" marT="9525" marB="0" anchor="ctr">
                    <a:solidFill>
                      <a:schemeClr val="accent2">
                        <a:lumMod val="60000"/>
                        <a:lumOff val="40000"/>
                      </a:schemeClr>
                    </a:solidFill>
                  </a:tcPr>
                </a:tc>
                <a:tc>
                  <a:txBody>
                    <a:bodyPr/>
                    <a:lstStyle/>
                    <a:p>
                      <a:pPr marL="285750" indent="-285750">
                        <a:buFontTx/>
                        <a:buChar char="-"/>
                      </a:pPr>
                      <a:r>
                        <a:rPr lang="fr-FR" sz="1200" dirty="0"/>
                        <a:t>GCE basic </a:t>
                      </a:r>
                      <a:r>
                        <a:rPr lang="fr-FR" sz="1200" dirty="0" err="1"/>
                        <a:t>is</a:t>
                      </a:r>
                      <a:r>
                        <a:rPr lang="fr-FR" sz="1200" dirty="0"/>
                        <a:t> free but </a:t>
                      </a:r>
                      <a:r>
                        <a:rPr lang="fr-FR" sz="1200" dirty="0" err="1"/>
                        <a:t>you</a:t>
                      </a:r>
                      <a:r>
                        <a:rPr lang="fr-FR" sz="1200" dirty="0"/>
                        <a:t> can </a:t>
                      </a:r>
                      <a:r>
                        <a:rPr lang="fr-FR" sz="1200" dirty="0" err="1"/>
                        <a:t>customize</a:t>
                      </a:r>
                      <a:r>
                        <a:rPr lang="fr-FR" sz="1200" dirty="0"/>
                        <a:t> </a:t>
                      </a:r>
                      <a:r>
                        <a:rPr lang="fr-FR" sz="1200" dirty="0" err="1"/>
                        <a:t>it</a:t>
                      </a:r>
                      <a:r>
                        <a:rPr lang="fr-FR" sz="1200" dirty="0"/>
                        <a:t>.</a:t>
                      </a:r>
                    </a:p>
                    <a:p>
                      <a:pPr marL="285750" indent="-285750">
                        <a:buFontTx/>
                        <a:buChar char="-"/>
                      </a:pPr>
                      <a:r>
                        <a:rPr lang="fr-FR" sz="1200" dirty="0"/>
                        <a:t>Can </a:t>
                      </a:r>
                      <a:r>
                        <a:rPr lang="fr-FR" sz="1200" dirty="0" err="1"/>
                        <a:t>create</a:t>
                      </a:r>
                      <a:r>
                        <a:rPr lang="fr-FR" sz="1200" dirty="0"/>
                        <a:t> notebooks for </a:t>
                      </a:r>
                      <a:r>
                        <a:rPr lang="fr-FR" sz="1200" dirty="0" err="1"/>
                        <a:t>users</a:t>
                      </a:r>
                      <a:r>
                        <a:rPr lang="fr-FR" sz="1200" dirty="0"/>
                        <a:t> or</a:t>
                      </a:r>
                    </a:p>
                    <a:p>
                      <a:pPr marL="285750" indent="-285750">
                        <a:buFontTx/>
                        <a:buChar char="-"/>
                      </a:pPr>
                      <a:r>
                        <a:rPr lang="fr-FR" sz="1200" dirty="0" err="1"/>
                        <a:t>Same</a:t>
                      </a:r>
                      <a:r>
                        <a:rPr lang="fr-FR" sz="1200" dirty="0"/>
                        <a:t> </a:t>
                      </a:r>
                      <a:r>
                        <a:rPr lang="fr-FR" sz="1200" dirty="0" err="1"/>
                        <a:t>shared</a:t>
                      </a:r>
                      <a:r>
                        <a:rPr lang="fr-FR" sz="1200" dirty="0"/>
                        <a:t> notebook repository (</a:t>
                      </a:r>
                      <a:r>
                        <a:rPr lang="fr-FR" sz="1200" dirty="0" err="1"/>
                        <a:t>eg</a:t>
                      </a:r>
                      <a:r>
                        <a:rPr lang="fr-FR" sz="1200" dirty="0"/>
                        <a:t>: code repository)</a:t>
                      </a:r>
                    </a:p>
                  </a:txBody>
                  <a:tcPr marL="9525" marR="180000" marT="9525" marB="0" anchor="ctr">
                    <a:solidFill>
                      <a:schemeClr val="accent2">
                        <a:lumMod val="60000"/>
                        <a:lumOff val="40000"/>
                      </a:schemeClr>
                    </a:solidFill>
                  </a:tcPr>
                </a:tc>
                <a:tc>
                  <a:txBody>
                    <a:bodyPr/>
                    <a:lstStyle/>
                    <a:p>
                      <a:pPr marL="0" indent="0" algn="l" defTabSz="914400" rtl="0" eaLnBrk="1" fontAlgn="b" latinLnBrk="0" hangingPunct="1">
                        <a:buFontTx/>
                        <a:buNone/>
                      </a:pPr>
                      <a:r>
                        <a:rPr lang="fr-FR" sz="1200" b="0" kern="1200" dirty="0">
                          <a:solidFill>
                            <a:schemeClr val="tx1"/>
                          </a:solidFill>
                          <a:latin typeface="+mn-lt"/>
                          <a:ea typeface="+mn-ea"/>
                          <a:cs typeface="+mn-cs"/>
                        </a:rPr>
                        <a:t>- Great for data engineering/ ML</a:t>
                      </a:r>
                    </a:p>
                  </a:txBody>
                  <a:tcPr marL="9525" marR="180000" marT="9525" marB="0" anchor="ctr">
                    <a:solidFill>
                      <a:schemeClr val="accent2">
                        <a:lumMod val="60000"/>
                        <a:lumOff val="40000"/>
                      </a:schemeClr>
                    </a:solidFill>
                  </a:tcPr>
                </a:tc>
                <a:tc>
                  <a:txBody>
                    <a:bodyPr/>
                    <a:lstStyle/>
                    <a:p>
                      <a:pPr marL="0" indent="0" algn="l" defTabSz="914400" rtl="0" eaLnBrk="1" fontAlgn="b" latinLnBrk="0" hangingPunct="1">
                        <a:buFontTx/>
                        <a:buNone/>
                      </a:pPr>
                      <a:r>
                        <a:rPr lang="fr-FR" sz="1200" b="1" kern="1200" dirty="0">
                          <a:solidFill>
                            <a:schemeClr val="tx1"/>
                          </a:solidFill>
                          <a:latin typeface="+mn-lt"/>
                          <a:ea typeface="+mn-ea"/>
                          <a:cs typeface="+mn-cs"/>
                        </a:rPr>
                        <a:t>GCE instance admin and Service </a:t>
                      </a:r>
                      <a:r>
                        <a:rPr lang="fr-FR" sz="1200" b="1" kern="1200" dirty="0" err="1">
                          <a:solidFill>
                            <a:schemeClr val="tx1"/>
                          </a:solidFill>
                          <a:latin typeface="+mn-lt"/>
                          <a:ea typeface="+mn-ea"/>
                          <a:cs typeface="+mn-cs"/>
                        </a:rPr>
                        <a:t>roles</a:t>
                      </a:r>
                      <a:endParaRPr lang="fr-FR" sz="1200" b="1" kern="1200" dirty="0">
                        <a:solidFill>
                          <a:schemeClr val="tx1"/>
                        </a:solidFill>
                        <a:latin typeface="+mn-lt"/>
                        <a:ea typeface="+mn-ea"/>
                        <a:cs typeface="+mn-cs"/>
                      </a:endParaRPr>
                    </a:p>
                  </a:txBody>
                  <a:tcPr marL="9525" marR="180000" marT="9525" marB="0" anchor="ctr">
                    <a:solidFill>
                      <a:schemeClr val="accent2">
                        <a:lumMod val="60000"/>
                        <a:lumOff val="40000"/>
                      </a:schemeClr>
                    </a:solidFill>
                  </a:tcPr>
                </a:tc>
                <a:extLst>
                  <a:ext uri="{0D108BD9-81ED-4DB2-BD59-A6C34878D82A}">
                    <a16:rowId xmlns:a16="http://schemas.microsoft.com/office/drawing/2014/main" val="3872426240"/>
                  </a:ext>
                </a:extLst>
              </a:tr>
              <a:tr h="313331">
                <a:tc>
                  <a:txBody>
                    <a:bodyPr/>
                    <a:lstStyle/>
                    <a:p>
                      <a:pPr marL="0" algn="l" defTabSz="914400" rtl="0" eaLnBrk="1" fontAlgn="b" latinLnBrk="0" hangingPunct="1"/>
                      <a:r>
                        <a:rPr lang="fr-FR" sz="1400" b="1" kern="1200" dirty="0" err="1">
                          <a:solidFill>
                            <a:schemeClr val="tx1"/>
                          </a:solidFill>
                          <a:latin typeface="+mn-lt"/>
                          <a:ea typeface="+mn-ea"/>
                          <a:cs typeface="+mn-cs"/>
                        </a:rPr>
                        <a:t>Datastudio</a:t>
                      </a:r>
                      <a:endParaRPr lang="fr-FR" sz="1400" b="1" kern="1200" dirty="0">
                        <a:solidFill>
                          <a:schemeClr val="tx1"/>
                        </a:solidFill>
                        <a:latin typeface="+mn-lt"/>
                        <a:ea typeface="+mn-ea"/>
                        <a:cs typeface="+mn-cs"/>
                      </a:endParaRPr>
                    </a:p>
                  </a:txBody>
                  <a:tcPr marL="9525" marR="180000" marT="9525" marB="0" anchor="ctr">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dirty="0" err="1">
                          <a:solidFill>
                            <a:schemeClr val="tx1"/>
                          </a:solidFill>
                        </a:rPr>
                        <a:t>Powerbi</a:t>
                      </a:r>
                      <a:endParaRPr lang="fr-FR" sz="1200" b="0" dirty="0">
                        <a:solidFill>
                          <a:schemeClr val="tx1"/>
                        </a:solidFill>
                      </a:endParaRPr>
                    </a:p>
                  </a:txBody>
                  <a:tcPr marR="180000" anchor="ctr">
                    <a:solidFill>
                      <a:schemeClr val="accent2">
                        <a:lumMod val="60000"/>
                        <a:lumOff val="40000"/>
                      </a:schemeClr>
                    </a:solidFill>
                  </a:tcPr>
                </a:tc>
                <a:tc>
                  <a:txBody>
                    <a:bodyPr/>
                    <a:lstStyle/>
                    <a:p>
                      <a:pPr marL="0" indent="0" algn="l" defTabSz="914400" rtl="0" eaLnBrk="1" fontAlgn="b" latinLnBrk="0" hangingPunct="1">
                        <a:buFontTx/>
                        <a:buNone/>
                      </a:pPr>
                      <a:r>
                        <a:rPr lang="fr-FR" sz="1200" b="0" kern="1200" dirty="0">
                          <a:solidFill>
                            <a:schemeClr val="tx1"/>
                          </a:solidFill>
                          <a:latin typeface="+mn-lt"/>
                          <a:ea typeface="+mn-ea"/>
                          <a:cs typeface="+mn-cs"/>
                        </a:rPr>
                        <a:t>- Visual reports/</a:t>
                      </a:r>
                      <a:r>
                        <a:rPr lang="fr-FR" sz="1200" b="0" kern="1200" dirty="0" err="1">
                          <a:solidFill>
                            <a:schemeClr val="tx1"/>
                          </a:solidFill>
                          <a:latin typeface="+mn-lt"/>
                          <a:ea typeface="+mn-ea"/>
                          <a:cs typeface="+mn-cs"/>
                        </a:rPr>
                        <a:t>dashboards</a:t>
                      </a:r>
                      <a:endParaRPr lang="fr-FR" sz="1200" b="0" kern="1200" dirty="0">
                        <a:solidFill>
                          <a:schemeClr val="tx1"/>
                        </a:solidFill>
                        <a:latin typeface="+mn-lt"/>
                        <a:ea typeface="+mn-ea"/>
                        <a:cs typeface="+mn-cs"/>
                      </a:endParaRPr>
                    </a:p>
                  </a:txBody>
                  <a:tcPr marL="9525" marR="180000" marT="9525" marB="0" anchor="ctr">
                    <a:solidFill>
                      <a:schemeClr val="accent2">
                        <a:lumMod val="60000"/>
                        <a:lumOff val="40000"/>
                      </a:schemeClr>
                    </a:solidFill>
                  </a:tcPr>
                </a:tc>
                <a:tc>
                  <a:txBody>
                    <a:bodyPr/>
                    <a:lstStyle/>
                    <a:p>
                      <a:pPr marL="285750" indent="-285750">
                        <a:buFontTx/>
                        <a:buChar char="-"/>
                      </a:pPr>
                      <a:r>
                        <a:rPr lang="fr-FR" sz="1200" dirty="0" err="1"/>
                        <a:t>Hosted</a:t>
                      </a:r>
                      <a:r>
                        <a:rPr lang="fr-FR" sz="1200" dirty="0"/>
                        <a:t> in google drive and free.</a:t>
                      </a:r>
                    </a:p>
                    <a:p>
                      <a:pPr marL="285750" indent="-285750">
                        <a:buFontTx/>
                        <a:buChar char="-"/>
                      </a:pPr>
                      <a:r>
                        <a:rPr lang="fr-FR" sz="1200" dirty="0"/>
                        <a:t>Can cash data and use </a:t>
                      </a:r>
                      <a:r>
                        <a:rPr lang="fr-FR" sz="1200" dirty="0" err="1"/>
                        <a:t>prefetch</a:t>
                      </a:r>
                      <a:r>
                        <a:rPr lang="fr-FR" sz="1200" dirty="0"/>
                        <a:t> </a:t>
                      </a:r>
                      <a:r>
                        <a:rPr lang="fr-FR" sz="1200" dirty="0" err="1"/>
                        <a:t>caching</a:t>
                      </a:r>
                      <a:endParaRPr lang="fr-FR" sz="1200" dirty="0"/>
                    </a:p>
                  </a:txBody>
                  <a:tcPr marL="9525" marR="180000" marT="9525" marB="0" anchor="ctr">
                    <a:solidFill>
                      <a:schemeClr val="accent2">
                        <a:lumMod val="60000"/>
                        <a:lumOff val="40000"/>
                      </a:schemeClr>
                    </a:solidFill>
                  </a:tcPr>
                </a:tc>
                <a:tc>
                  <a:txBody>
                    <a:bodyPr/>
                    <a:lstStyle/>
                    <a:p>
                      <a:pPr marL="0" indent="0" algn="l" defTabSz="914400" rtl="0" eaLnBrk="1" fontAlgn="b" latinLnBrk="0" hangingPunct="1">
                        <a:buFontTx/>
                        <a:buNone/>
                      </a:pPr>
                      <a:r>
                        <a:rPr lang="fr-FR" sz="1200" b="0" kern="1200" dirty="0">
                          <a:solidFill>
                            <a:schemeClr val="tx1"/>
                          </a:solidFill>
                          <a:latin typeface="+mn-lt"/>
                          <a:ea typeface="+mn-ea"/>
                          <a:cs typeface="+mn-cs"/>
                        </a:rPr>
                        <a:t>- Share </a:t>
                      </a:r>
                      <a:r>
                        <a:rPr lang="fr-FR" sz="1200" b="0" kern="1200" dirty="0" err="1">
                          <a:solidFill>
                            <a:schemeClr val="tx1"/>
                          </a:solidFill>
                          <a:latin typeface="+mn-lt"/>
                          <a:ea typeface="+mn-ea"/>
                          <a:cs typeface="+mn-cs"/>
                        </a:rPr>
                        <a:t>datavize</a:t>
                      </a:r>
                      <a:endParaRPr lang="fr-FR" sz="1200" b="0" kern="1200" dirty="0">
                        <a:solidFill>
                          <a:schemeClr val="tx1"/>
                        </a:solidFill>
                        <a:latin typeface="+mn-lt"/>
                        <a:ea typeface="+mn-ea"/>
                        <a:cs typeface="+mn-cs"/>
                      </a:endParaRPr>
                    </a:p>
                  </a:txBody>
                  <a:tcPr marL="9525" marR="180000" marT="9525" marB="0" anchor="ctr">
                    <a:solidFill>
                      <a:schemeClr val="accent2">
                        <a:lumMod val="60000"/>
                        <a:lumOff val="40000"/>
                      </a:schemeClr>
                    </a:solidFill>
                  </a:tcPr>
                </a:tc>
                <a:tc>
                  <a:txBody>
                    <a:bodyPr/>
                    <a:lstStyle/>
                    <a:p>
                      <a:pPr marL="0" indent="0" algn="l" defTabSz="914400" rtl="0" eaLnBrk="1" fontAlgn="b" latinLnBrk="0" hangingPunct="1">
                        <a:buFontTx/>
                        <a:buNone/>
                      </a:pPr>
                      <a:r>
                        <a:rPr lang="fr-FR" sz="1200" b="1" kern="1200" dirty="0">
                          <a:solidFill>
                            <a:schemeClr val="tx1"/>
                          </a:solidFill>
                          <a:latin typeface="+mn-lt"/>
                          <a:ea typeface="+mn-ea"/>
                          <a:cs typeface="+mn-cs"/>
                        </a:rPr>
                        <a:t>Share a data </a:t>
                      </a:r>
                      <a:r>
                        <a:rPr lang="fr-FR" sz="1200" b="1" kern="1200" dirty="0" err="1">
                          <a:solidFill>
                            <a:schemeClr val="tx1"/>
                          </a:solidFill>
                          <a:latin typeface="+mn-lt"/>
                          <a:ea typeface="+mn-ea"/>
                          <a:cs typeface="+mn-cs"/>
                        </a:rPr>
                        <a:t>acces</a:t>
                      </a:r>
                      <a:r>
                        <a:rPr lang="fr-FR" sz="1200" b="1" kern="1200" dirty="0">
                          <a:solidFill>
                            <a:schemeClr val="tx1"/>
                          </a:solidFill>
                          <a:latin typeface="+mn-lt"/>
                          <a:ea typeface="+mn-ea"/>
                          <a:cs typeface="+mn-cs"/>
                        </a:rPr>
                        <a:t> + report</a:t>
                      </a:r>
                    </a:p>
                  </a:txBody>
                  <a:tcPr marL="9525" marR="180000" marT="9525" marB="0" anchor="ctr">
                    <a:solidFill>
                      <a:schemeClr val="accent2">
                        <a:lumMod val="60000"/>
                        <a:lumOff val="40000"/>
                      </a:schemeClr>
                    </a:solidFill>
                  </a:tcPr>
                </a:tc>
                <a:extLst>
                  <a:ext uri="{0D108BD9-81ED-4DB2-BD59-A6C34878D82A}">
                    <a16:rowId xmlns:a16="http://schemas.microsoft.com/office/drawing/2014/main" val="2950365943"/>
                  </a:ext>
                </a:extLst>
              </a:tr>
            </a:tbl>
          </a:graphicData>
        </a:graphic>
      </p:graphicFrame>
      <p:graphicFrame>
        <p:nvGraphicFramePr>
          <p:cNvPr id="2" name="Tableau 1">
            <a:extLst>
              <a:ext uri="{FF2B5EF4-FFF2-40B4-BE49-F238E27FC236}">
                <a16:creationId xmlns:a16="http://schemas.microsoft.com/office/drawing/2014/main" id="{5172AEAB-A6EE-4395-A996-C2FA3C9B63D4}"/>
              </a:ext>
            </a:extLst>
          </p:cNvPr>
          <p:cNvGraphicFramePr>
            <a:graphicFrameLocks noGrp="1"/>
          </p:cNvGraphicFramePr>
          <p:nvPr>
            <p:extLst>
              <p:ext uri="{D42A27DB-BD31-4B8C-83A1-F6EECF244321}">
                <p14:modId xmlns:p14="http://schemas.microsoft.com/office/powerpoint/2010/main" val="1016138933"/>
              </p:ext>
            </p:extLst>
          </p:nvPr>
        </p:nvGraphicFramePr>
        <p:xfrm>
          <a:off x="0" y="22417"/>
          <a:ext cx="12192000" cy="370840"/>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1037259165"/>
                    </a:ext>
                  </a:extLst>
                </a:gridCol>
              </a:tblGrid>
              <a:tr h="370840">
                <a:tc>
                  <a:txBody>
                    <a:bodyPr/>
                    <a:lstStyle/>
                    <a:p>
                      <a:pPr algn="ctr"/>
                      <a:r>
                        <a:rPr lang="fr-FR" sz="1600" dirty="0"/>
                        <a:t>BIG data and ML</a:t>
                      </a:r>
                      <a:endParaRPr lang="en-US" sz="1600" dirty="0"/>
                    </a:p>
                  </a:txBody>
                  <a:tcPr/>
                </a:tc>
                <a:extLst>
                  <a:ext uri="{0D108BD9-81ED-4DB2-BD59-A6C34878D82A}">
                    <a16:rowId xmlns:a16="http://schemas.microsoft.com/office/drawing/2014/main" val="316642045"/>
                  </a:ext>
                </a:extLst>
              </a:tr>
            </a:tbl>
          </a:graphicData>
        </a:graphic>
      </p:graphicFrame>
    </p:spTree>
    <p:extLst>
      <p:ext uri="{BB962C8B-B14F-4D97-AF65-F5344CB8AC3E}">
        <p14:creationId xmlns:p14="http://schemas.microsoft.com/office/powerpoint/2010/main" val="35495786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a:extLst>
              <a:ext uri="{FF2B5EF4-FFF2-40B4-BE49-F238E27FC236}">
                <a16:creationId xmlns:a16="http://schemas.microsoft.com/office/drawing/2014/main" id="{546AB66B-0377-435C-822F-D1E21B88C688}"/>
              </a:ext>
            </a:extLst>
          </p:cNvPr>
          <p:cNvGraphicFramePr>
            <a:graphicFrameLocks noGrp="1"/>
          </p:cNvGraphicFramePr>
          <p:nvPr>
            <p:extLst>
              <p:ext uri="{D42A27DB-BD31-4B8C-83A1-F6EECF244321}">
                <p14:modId xmlns:p14="http://schemas.microsoft.com/office/powerpoint/2010/main" val="3796979355"/>
              </p:ext>
            </p:extLst>
          </p:nvPr>
        </p:nvGraphicFramePr>
        <p:xfrm>
          <a:off x="0" y="0"/>
          <a:ext cx="6096001" cy="6857999"/>
        </p:xfrm>
        <a:graphic>
          <a:graphicData uri="http://schemas.openxmlformats.org/drawingml/2006/table">
            <a:tbl>
              <a:tblPr firstRow="1" bandRow="1">
                <a:tableStyleId>{5C22544A-7EE6-4342-B048-85BDC9FD1C3A}</a:tableStyleId>
              </a:tblPr>
              <a:tblGrid>
                <a:gridCol w="1104900">
                  <a:extLst>
                    <a:ext uri="{9D8B030D-6E8A-4147-A177-3AD203B41FA5}">
                      <a16:colId xmlns:a16="http://schemas.microsoft.com/office/drawing/2014/main" val="1680966687"/>
                    </a:ext>
                  </a:extLst>
                </a:gridCol>
                <a:gridCol w="4991101">
                  <a:extLst>
                    <a:ext uri="{9D8B030D-6E8A-4147-A177-3AD203B41FA5}">
                      <a16:colId xmlns:a16="http://schemas.microsoft.com/office/drawing/2014/main" val="844324392"/>
                    </a:ext>
                  </a:extLst>
                </a:gridCol>
              </a:tblGrid>
              <a:tr h="597877">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800" dirty="0"/>
                        <a:t>Machine Learning</a:t>
                      </a:r>
                    </a:p>
                  </a:txBody>
                  <a:tcPr/>
                </a:tc>
                <a:tc hMerge="1">
                  <a:txBody>
                    <a:bodyPr/>
                    <a:lstStyle/>
                    <a:p>
                      <a:pPr marL="285750" indent="-285750">
                        <a:buFontTx/>
                        <a:buChar char="-"/>
                      </a:pPr>
                      <a:endParaRPr lang="fr-FR" dirty="0"/>
                    </a:p>
                  </a:txBody>
                  <a:tcPr/>
                </a:tc>
                <a:extLst>
                  <a:ext uri="{0D108BD9-81ED-4DB2-BD59-A6C34878D82A}">
                    <a16:rowId xmlns:a16="http://schemas.microsoft.com/office/drawing/2014/main" val="1920241616"/>
                  </a:ext>
                </a:extLst>
              </a:tr>
              <a:tr h="1090246">
                <a:tc>
                  <a:txBody>
                    <a:bodyPr/>
                    <a:lstStyle/>
                    <a:p>
                      <a:r>
                        <a:rPr lang="fr-FR" sz="1600" b="1" dirty="0" err="1"/>
                        <a:t>Definition</a:t>
                      </a:r>
                      <a:endParaRPr lang="fr-FR" sz="1600" b="1" dirty="0"/>
                    </a:p>
                  </a:txBody>
                  <a:tcPr/>
                </a:tc>
                <a:tc>
                  <a:txBody>
                    <a:bodyPr/>
                    <a:lstStyle/>
                    <a:p>
                      <a:pPr marL="0" indent="0">
                        <a:buFontTx/>
                        <a:buNone/>
                      </a:pPr>
                      <a:r>
                        <a:rPr lang="fr-FR" sz="1400" dirty="0"/>
                        <a:t>Process of </a:t>
                      </a:r>
                      <a:r>
                        <a:rPr lang="fr-FR" sz="1400" dirty="0" err="1"/>
                        <a:t>combining</a:t>
                      </a:r>
                      <a:r>
                        <a:rPr lang="fr-FR" sz="1400" dirty="0"/>
                        <a:t> inputs to </a:t>
                      </a:r>
                      <a:r>
                        <a:rPr lang="fr-FR" sz="1400" dirty="0" err="1"/>
                        <a:t>produce</a:t>
                      </a:r>
                      <a:r>
                        <a:rPr lang="fr-FR" sz="1400" dirty="0"/>
                        <a:t> </a:t>
                      </a:r>
                      <a:r>
                        <a:rPr lang="fr-FR" sz="1400" dirty="0" err="1"/>
                        <a:t>useful</a:t>
                      </a:r>
                      <a:r>
                        <a:rPr lang="fr-FR" sz="1400" dirty="0"/>
                        <a:t> </a:t>
                      </a:r>
                      <a:r>
                        <a:rPr lang="fr-FR" sz="1400" dirty="0" err="1"/>
                        <a:t>predictions</a:t>
                      </a:r>
                      <a:r>
                        <a:rPr lang="fr-FR" sz="1400" dirty="0"/>
                        <a:t> on </a:t>
                      </a:r>
                      <a:r>
                        <a:rPr lang="fr-FR" sz="1400" dirty="0" err="1"/>
                        <a:t>never-before-seen</a:t>
                      </a:r>
                      <a:r>
                        <a:rPr lang="fr-FR" sz="1400" dirty="0"/>
                        <a:t> data.</a:t>
                      </a:r>
                    </a:p>
                    <a:p>
                      <a:pPr marL="0" indent="0">
                        <a:buFontTx/>
                        <a:buNone/>
                      </a:pPr>
                      <a:r>
                        <a:rPr lang="fr-FR" sz="1400" dirty="0" err="1"/>
                        <a:t>Makes</a:t>
                      </a:r>
                      <a:r>
                        <a:rPr lang="fr-FR" sz="1400" dirty="0"/>
                        <a:t> a machine </a:t>
                      </a:r>
                      <a:r>
                        <a:rPr lang="fr-FR" sz="1400" dirty="0" err="1"/>
                        <a:t>learn</a:t>
                      </a:r>
                      <a:r>
                        <a:rPr lang="fr-FR" sz="1400" dirty="0"/>
                        <a:t> </a:t>
                      </a:r>
                      <a:r>
                        <a:rPr lang="fr-FR" sz="1400" dirty="0" err="1"/>
                        <a:t>from</a:t>
                      </a:r>
                      <a:r>
                        <a:rPr lang="fr-FR" sz="1400" dirty="0"/>
                        <a:t> data to </a:t>
                      </a:r>
                      <a:r>
                        <a:rPr lang="fr-FR" sz="1400" dirty="0" err="1"/>
                        <a:t>make</a:t>
                      </a:r>
                      <a:r>
                        <a:rPr lang="fr-FR" sz="1400" dirty="0"/>
                        <a:t> </a:t>
                      </a:r>
                      <a:r>
                        <a:rPr lang="fr-FR" sz="1400" dirty="0" err="1"/>
                        <a:t>predictions</a:t>
                      </a:r>
                      <a:r>
                        <a:rPr lang="fr-FR" sz="1400" dirty="0"/>
                        <a:t> on future data, </a:t>
                      </a:r>
                      <a:r>
                        <a:rPr lang="fr-FR" sz="1400" dirty="0" err="1"/>
                        <a:t>instead</a:t>
                      </a:r>
                      <a:r>
                        <a:rPr lang="fr-FR" sz="1400" dirty="0"/>
                        <a:t> of </a:t>
                      </a:r>
                      <a:r>
                        <a:rPr lang="fr-FR" sz="1400" dirty="0" err="1"/>
                        <a:t>programming</a:t>
                      </a:r>
                      <a:r>
                        <a:rPr lang="fr-FR" sz="1400" dirty="0"/>
                        <a:t> </a:t>
                      </a:r>
                      <a:r>
                        <a:rPr lang="fr-FR" sz="1400" dirty="0" err="1"/>
                        <a:t>every</a:t>
                      </a:r>
                      <a:r>
                        <a:rPr lang="fr-FR" sz="1400" dirty="0"/>
                        <a:t> scenario.</a:t>
                      </a:r>
                    </a:p>
                  </a:txBody>
                  <a:tcPr/>
                </a:tc>
                <a:extLst>
                  <a:ext uri="{0D108BD9-81ED-4DB2-BD59-A6C34878D82A}">
                    <a16:rowId xmlns:a16="http://schemas.microsoft.com/office/drawing/2014/main" val="837324007"/>
                  </a:ext>
                </a:extLst>
              </a:tr>
              <a:tr h="5169876">
                <a:tc>
                  <a:txBody>
                    <a:bodyPr/>
                    <a:lstStyle/>
                    <a:p>
                      <a:r>
                        <a:rPr lang="fr-FR" sz="1600" b="1" dirty="0"/>
                        <a:t>Learning types</a:t>
                      </a:r>
                    </a:p>
                  </a:txBody>
                  <a:tcPr>
                    <a:solidFill>
                      <a:srgbClr val="CFD5EA"/>
                    </a:solidFill>
                  </a:tcPr>
                </a:tc>
                <a:tc>
                  <a:txBody>
                    <a:bodyPr/>
                    <a:lstStyle/>
                    <a:p>
                      <a:pPr marL="285750" indent="-285750">
                        <a:buFontTx/>
                        <a:buChar char="-"/>
                      </a:pPr>
                      <a:r>
                        <a:rPr lang="fr-FR" sz="1400" b="1" kern="1200" dirty="0" err="1">
                          <a:solidFill>
                            <a:schemeClr val="dk1"/>
                          </a:solidFill>
                          <a:latin typeface="+mn-lt"/>
                          <a:ea typeface="+mn-ea"/>
                          <a:cs typeface="+mn-cs"/>
                        </a:rPr>
                        <a:t>Supervised</a:t>
                      </a:r>
                      <a:r>
                        <a:rPr lang="fr-FR" sz="1400" b="1" kern="1200" dirty="0">
                          <a:solidFill>
                            <a:schemeClr val="dk1"/>
                          </a:solidFill>
                          <a:latin typeface="+mn-lt"/>
                          <a:ea typeface="+mn-ea"/>
                          <a:cs typeface="+mn-cs"/>
                        </a:rPr>
                        <a:t> </a:t>
                      </a:r>
                      <a:r>
                        <a:rPr lang="fr-FR" sz="1400" b="1" kern="1200" dirty="0" err="1">
                          <a:solidFill>
                            <a:schemeClr val="dk1"/>
                          </a:solidFill>
                          <a:latin typeface="+mn-lt"/>
                          <a:ea typeface="+mn-ea"/>
                          <a:cs typeface="+mn-cs"/>
                        </a:rPr>
                        <a:t>learning</a:t>
                      </a:r>
                      <a:r>
                        <a:rPr lang="fr-FR" sz="1400" b="1" kern="1200" dirty="0">
                          <a:solidFill>
                            <a:schemeClr val="dk1"/>
                          </a:solidFill>
                          <a:latin typeface="+mn-lt"/>
                          <a:ea typeface="+mn-ea"/>
                          <a:cs typeface="+mn-cs"/>
                        </a:rPr>
                        <a:t> (labels) :</a:t>
                      </a:r>
                    </a:p>
                    <a:p>
                      <a:pPr marL="742950" lvl="1" indent="-285750">
                        <a:buFontTx/>
                        <a:buChar char="-"/>
                      </a:pPr>
                      <a:r>
                        <a:rPr lang="fr-FR" sz="1400" b="1" kern="1200" dirty="0">
                          <a:solidFill>
                            <a:schemeClr val="dk1"/>
                          </a:solidFill>
                          <a:latin typeface="+mn-lt"/>
                          <a:ea typeface="+mn-ea"/>
                          <a:cs typeface="+mn-cs"/>
                        </a:rPr>
                        <a:t>Apply labels to data </a:t>
                      </a:r>
                      <a:r>
                        <a:rPr lang="fr-FR" sz="1400" kern="1200" dirty="0">
                          <a:solidFill>
                            <a:schemeClr val="dk1"/>
                          </a:solidFill>
                          <a:latin typeface="+mn-lt"/>
                          <a:ea typeface="+mn-ea"/>
                          <a:cs typeface="+mn-cs"/>
                        </a:rPr>
                        <a:t>(« cat », « spam » )</a:t>
                      </a:r>
                    </a:p>
                    <a:p>
                      <a:pPr marL="742950" lvl="1" indent="-285750">
                        <a:buFontTx/>
                        <a:buChar char="-"/>
                      </a:pPr>
                      <a:r>
                        <a:rPr lang="fr-FR" sz="1400" b="1" kern="1200" dirty="0" err="1">
                          <a:solidFill>
                            <a:schemeClr val="dk1"/>
                          </a:solidFill>
                          <a:latin typeface="+mn-lt"/>
                          <a:ea typeface="+mn-ea"/>
                          <a:cs typeface="+mn-cs"/>
                        </a:rPr>
                        <a:t>Regression</a:t>
                      </a:r>
                      <a:r>
                        <a:rPr lang="fr-FR" sz="1400" kern="1200" dirty="0">
                          <a:solidFill>
                            <a:schemeClr val="dk1"/>
                          </a:solidFill>
                          <a:latin typeface="+mn-lt"/>
                          <a:ea typeface="+mn-ea"/>
                          <a:cs typeface="+mn-cs"/>
                        </a:rPr>
                        <a:t> – </a:t>
                      </a:r>
                      <a:r>
                        <a:rPr lang="fr-FR" sz="1400" b="1" kern="1200" dirty="0" err="1">
                          <a:solidFill>
                            <a:schemeClr val="dk1"/>
                          </a:solidFill>
                          <a:latin typeface="+mn-lt"/>
                          <a:ea typeface="+mn-ea"/>
                          <a:cs typeface="+mn-cs"/>
                        </a:rPr>
                        <a:t>continous</a:t>
                      </a:r>
                      <a:r>
                        <a:rPr lang="fr-FR" sz="1400" b="1" kern="1200" dirty="0">
                          <a:solidFill>
                            <a:schemeClr val="dk1"/>
                          </a:solidFill>
                          <a:latin typeface="+mn-lt"/>
                          <a:ea typeface="+mn-ea"/>
                          <a:cs typeface="+mn-cs"/>
                        </a:rPr>
                        <a:t>, </a:t>
                      </a:r>
                      <a:r>
                        <a:rPr lang="fr-FR" sz="1400" b="1" kern="1200" dirty="0" err="1">
                          <a:solidFill>
                            <a:schemeClr val="dk1"/>
                          </a:solidFill>
                          <a:latin typeface="+mn-lt"/>
                          <a:ea typeface="+mn-ea"/>
                          <a:cs typeface="+mn-cs"/>
                        </a:rPr>
                        <a:t>numeric</a:t>
                      </a:r>
                      <a:r>
                        <a:rPr lang="fr-FR" sz="1400" b="1" kern="1200" dirty="0">
                          <a:solidFill>
                            <a:schemeClr val="dk1"/>
                          </a:solidFill>
                          <a:latin typeface="+mn-lt"/>
                          <a:ea typeface="+mn-ea"/>
                          <a:cs typeface="+mn-cs"/>
                        </a:rPr>
                        <a:t> variables</a:t>
                      </a:r>
                      <a:r>
                        <a:rPr lang="fr-FR" sz="1400" kern="1200" dirty="0">
                          <a:solidFill>
                            <a:schemeClr val="dk1"/>
                          </a:solidFill>
                          <a:latin typeface="+mn-lt"/>
                          <a:ea typeface="+mn-ea"/>
                          <a:cs typeface="+mn-cs"/>
                        </a:rPr>
                        <a:t>:</a:t>
                      </a:r>
                    </a:p>
                    <a:p>
                      <a:pPr marL="1200150" lvl="2" indent="-285750">
                        <a:buFontTx/>
                        <a:buChar char="-"/>
                      </a:pPr>
                      <a:r>
                        <a:rPr lang="fr-FR" sz="1400" kern="1200" dirty="0" err="1">
                          <a:solidFill>
                            <a:schemeClr val="dk1"/>
                          </a:solidFill>
                          <a:latin typeface="+mn-lt"/>
                          <a:ea typeface="+mn-ea"/>
                          <a:cs typeface="+mn-cs"/>
                        </a:rPr>
                        <a:t>Predict</a:t>
                      </a:r>
                      <a:r>
                        <a:rPr lang="fr-FR" sz="1400" kern="1200" dirty="0">
                          <a:solidFill>
                            <a:schemeClr val="dk1"/>
                          </a:solidFill>
                          <a:latin typeface="+mn-lt"/>
                          <a:ea typeface="+mn-ea"/>
                          <a:cs typeface="+mn-cs"/>
                        </a:rPr>
                        <a:t> stock </a:t>
                      </a:r>
                      <a:r>
                        <a:rPr lang="fr-FR" sz="1400" kern="1200" dirty="0" err="1">
                          <a:solidFill>
                            <a:schemeClr val="dk1"/>
                          </a:solidFill>
                          <a:latin typeface="+mn-lt"/>
                          <a:ea typeface="+mn-ea"/>
                          <a:cs typeface="+mn-cs"/>
                        </a:rPr>
                        <a:t>price</a:t>
                      </a:r>
                      <a:r>
                        <a:rPr lang="fr-FR" sz="1400" kern="1200" dirty="0">
                          <a:solidFill>
                            <a:schemeClr val="dk1"/>
                          </a:solidFill>
                          <a:latin typeface="+mn-lt"/>
                          <a:ea typeface="+mn-ea"/>
                          <a:cs typeface="+mn-cs"/>
                        </a:rPr>
                        <a:t>, </a:t>
                      </a:r>
                      <a:r>
                        <a:rPr lang="fr-FR" sz="1400" kern="1200" dirty="0" err="1">
                          <a:solidFill>
                            <a:schemeClr val="dk1"/>
                          </a:solidFill>
                          <a:latin typeface="+mn-lt"/>
                          <a:ea typeface="+mn-ea"/>
                          <a:cs typeface="+mn-cs"/>
                        </a:rPr>
                        <a:t>student</a:t>
                      </a:r>
                      <a:r>
                        <a:rPr lang="fr-FR" sz="1400" kern="1200" dirty="0">
                          <a:solidFill>
                            <a:schemeClr val="dk1"/>
                          </a:solidFill>
                          <a:latin typeface="+mn-lt"/>
                          <a:ea typeface="+mn-ea"/>
                          <a:cs typeface="+mn-cs"/>
                        </a:rPr>
                        <a:t> test scores</a:t>
                      </a:r>
                    </a:p>
                    <a:p>
                      <a:pPr marL="742950" lvl="1" indent="-285750">
                        <a:buFontTx/>
                        <a:buChar char="-"/>
                      </a:pPr>
                      <a:r>
                        <a:rPr lang="fr-FR" sz="1400" b="1" kern="1200" dirty="0">
                          <a:solidFill>
                            <a:schemeClr val="dk1"/>
                          </a:solidFill>
                          <a:latin typeface="+mn-lt"/>
                          <a:ea typeface="+mn-ea"/>
                          <a:cs typeface="+mn-cs"/>
                        </a:rPr>
                        <a:t>Classification – </a:t>
                      </a:r>
                      <a:r>
                        <a:rPr lang="fr-FR" sz="1400" b="1" kern="1200" dirty="0" err="1">
                          <a:solidFill>
                            <a:schemeClr val="dk1"/>
                          </a:solidFill>
                          <a:latin typeface="+mn-lt"/>
                          <a:ea typeface="+mn-ea"/>
                          <a:cs typeface="+mn-cs"/>
                        </a:rPr>
                        <a:t>categorical</a:t>
                      </a:r>
                      <a:r>
                        <a:rPr lang="fr-FR" sz="1400" b="1" kern="1200" dirty="0">
                          <a:solidFill>
                            <a:schemeClr val="dk1"/>
                          </a:solidFill>
                          <a:latin typeface="+mn-lt"/>
                          <a:ea typeface="+mn-ea"/>
                          <a:cs typeface="+mn-cs"/>
                        </a:rPr>
                        <a:t> variables</a:t>
                      </a:r>
                      <a:r>
                        <a:rPr lang="fr-FR" sz="1400" kern="1200" dirty="0">
                          <a:solidFill>
                            <a:schemeClr val="dk1"/>
                          </a:solidFill>
                          <a:latin typeface="+mn-lt"/>
                          <a:ea typeface="+mn-ea"/>
                          <a:cs typeface="+mn-cs"/>
                        </a:rPr>
                        <a:t>:</a:t>
                      </a:r>
                    </a:p>
                    <a:p>
                      <a:pPr marL="1200150" lvl="2" indent="-285750">
                        <a:buFontTx/>
                        <a:buChar char="-"/>
                      </a:pPr>
                      <a:r>
                        <a:rPr lang="fr-FR" sz="1400" kern="1200" dirty="0">
                          <a:solidFill>
                            <a:schemeClr val="dk1"/>
                          </a:solidFill>
                          <a:latin typeface="+mn-lt"/>
                          <a:ea typeface="+mn-ea"/>
                          <a:cs typeface="+mn-cs"/>
                        </a:rPr>
                        <a:t>Yes/no, </a:t>
                      </a:r>
                      <a:r>
                        <a:rPr lang="fr-FR" sz="1400" kern="1200" dirty="0" err="1">
                          <a:solidFill>
                            <a:schemeClr val="dk1"/>
                          </a:solidFill>
                          <a:latin typeface="+mn-lt"/>
                          <a:ea typeface="+mn-ea"/>
                          <a:cs typeface="+mn-cs"/>
                        </a:rPr>
                        <a:t>decision</a:t>
                      </a:r>
                      <a:r>
                        <a:rPr lang="fr-FR" sz="1400" kern="1200" dirty="0">
                          <a:solidFill>
                            <a:schemeClr val="dk1"/>
                          </a:solidFill>
                          <a:latin typeface="+mn-lt"/>
                          <a:ea typeface="+mn-ea"/>
                          <a:cs typeface="+mn-cs"/>
                        </a:rPr>
                        <a:t> </a:t>
                      </a:r>
                      <a:r>
                        <a:rPr lang="fr-FR" sz="1400" kern="1200" dirty="0" err="1">
                          <a:solidFill>
                            <a:schemeClr val="dk1"/>
                          </a:solidFill>
                          <a:latin typeface="+mn-lt"/>
                          <a:ea typeface="+mn-ea"/>
                          <a:cs typeface="+mn-cs"/>
                        </a:rPr>
                        <a:t>tree</a:t>
                      </a:r>
                      <a:endParaRPr lang="fr-FR" sz="1400" kern="1200" dirty="0">
                        <a:solidFill>
                          <a:schemeClr val="dk1"/>
                        </a:solidFill>
                        <a:latin typeface="+mn-lt"/>
                        <a:ea typeface="+mn-ea"/>
                        <a:cs typeface="+mn-cs"/>
                      </a:endParaRPr>
                    </a:p>
                    <a:p>
                      <a:pPr marL="1200150" lvl="2" indent="-285750">
                        <a:buFontTx/>
                        <a:buChar char="-"/>
                      </a:pPr>
                      <a:r>
                        <a:rPr lang="fr-FR" sz="1400" kern="1200" dirty="0">
                          <a:solidFill>
                            <a:schemeClr val="dk1"/>
                          </a:solidFill>
                          <a:latin typeface="+mn-lt"/>
                          <a:ea typeface="+mn-ea"/>
                          <a:cs typeface="+mn-cs"/>
                        </a:rPr>
                        <a:t>« </a:t>
                      </a:r>
                      <a:r>
                        <a:rPr lang="fr-FR" sz="1400" kern="1200" dirty="0" err="1">
                          <a:solidFill>
                            <a:schemeClr val="dk1"/>
                          </a:solidFill>
                          <a:latin typeface="+mn-lt"/>
                          <a:ea typeface="+mn-ea"/>
                          <a:cs typeface="+mn-cs"/>
                        </a:rPr>
                        <a:t>is</a:t>
                      </a:r>
                      <a:r>
                        <a:rPr lang="fr-FR" sz="1400" kern="1200" dirty="0">
                          <a:solidFill>
                            <a:schemeClr val="dk1"/>
                          </a:solidFill>
                          <a:latin typeface="+mn-lt"/>
                          <a:ea typeface="+mn-ea"/>
                          <a:cs typeface="+mn-cs"/>
                        </a:rPr>
                        <a:t> </a:t>
                      </a:r>
                      <a:r>
                        <a:rPr lang="fr-FR" sz="1400" kern="1200" dirty="0" err="1">
                          <a:solidFill>
                            <a:schemeClr val="dk1"/>
                          </a:solidFill>
                          <a:latin typeface="+mn-lt"/>
                          <a:ea typeface="+mn-ea"/>
                          <a:cs typeface="+mn-cs"/>
                        </a:rPr>
                        <a:t>this</a:t>
                      </a:r>
                      <a:r>
                        <a:rPr lang="fr-FR" sz="1400" kern="1200" dirty="0">
                          <a:solidFill>
                            <a:schemeClr val="dk1"/>
                          </a:solidFill>
                          <a:latin typeface="+mn-lt"/>
                          <a:ea typeface="+mn-ea"/>
                          <a:cs typeface="+mn-cs"/>
                        </a:rPr>
                        <a:t> email spam ? »; « </a:t>
                      </a:r>
                      <a:r>
                        <a:rPr lang="fr-FR" sz="1400" kern="1200" dirty="0" err="1">
                          <a:solidFill>
                            <a:schemeClr val="dk1"/>
                          </a:solidFill>
                          <a:latin typeface="+mn-lt"/>
                          <a:ea typeface="+mn-ea"/>
                          <a:cs typeface="+mn-cs"/>
                        </a:rPr>
                        <a:t>is</a:t>
                      </a:r>
                      <a:r>
                        <a:rPr lang="fr-FR" sz="1400" kern="1200" dirty="0">
                          <a:solidFill>
                            <a:schemeClr val="dk1"/>
                          </a:solidFill>
                          <a:latin typeface="+mn-lt"/>
                          <a:ea typeface="+mn-ea"/>
                          <a:cs typeface="+mn-cs"/>
                        </a:rPr>
                        <a:t> </a:t>
                      </a:r>
                      <a:r>
                        <a:rPr lang="fr-FR" sz="1400" kern="1200" dirty="0" err="1">
                          <a:solidFill>
                            <a:schemeClr val="dk1"/>
                          </a:solidFill>
                          <a:latin typeface="+mn-lt"/>
                          <a:ea typeface="+mn-ea"/>
                          <a:cs typeface="+mn-cs"/>
                        </a:rPr>
                        <a:t>this</a:t>
                      </a:r>
                      <a:r>
                        <a:rPr lang="fr-FR" sz="1400" kern="1200" dirty="0">
                          <a:solidFill>
                            <a:schemeClr val="dk1"/>
                          </a:solidFill>
                          <a:latin typeface="+mn-lt"/>
                          <a:ea typeface="+mn-ea"/>
                          <a:cs typeface="+mn-cs"/>
                        </a:rPr>
                        <a:t> </a:t>
                      </a:r>
                      <a:r>
                        <a:rPr lang="fr-FR" sz="1400" kern="1200" dirty="0" err="1">
                          <a:solidFill>
                            <a:schemeClr val="dk1"/>
                          </a:solidFill>
                          <a:latin typeface="+mn-lt"/>
                          <a:ea typeface="+mn-ea"/>
                          <a:cs typeface="+mn-cs"/>
                        </a:rPr>
                        <a:t>picture</a:t>
                      </a:r>
                      <a:r>
                        <a:rPr lang="fr-FR" sz="1400" kern="1200" dirty="0">
                          <a:solidFill>
                            <a:schemeClr val="dk1"/>
                          </a:solidFill>
                          <a:latin typeface="+mn-lt"/>
                          <a:ea typeface="+mn-ea"/>
                          <a:cs typeface="+mn-cs"/>
                        </a:rPr>
                        <a:t> a cat ?</a:t>
                      </a:r>
                    </a:p>
                    <a:p>
                      <a:pPr marL="742950" lvl="1" indent="-285750">
                        <a:buFontTx/>
                        <a:buChar char="-"/>
                      </a:pPr>
                      <a:r>
                        <a:rPr lang="fr-FR" sz="1400" kern="1200" dirty="0" err="1">
                          <a:solidFill>
                            <a:schemeClr val="dk1"/>
                          </a:solidFill>
                          <a:latin typeface="+mn-lt"/>
                          <a:ea typeface="+mn-ea"/>
                          <a:cs typeface="+mn-cs"/>
                        </a:rPr>
                        <a:t>Same</a:t>
                      </a:r>
                      <a:r>
                        <a:rPr lang="fr-FR" sz="1400" kern="1200" dirty="0">
                          <a:solidFill>
                            <a:schemeClr val="dk1"/>
                          </a:solidFill>
                          <a:latin typeface="+mn-lt"/>
                          <a:ea typeface="+mn-ea"/>
                          <a:cs typeface="+mn-cs"/>
                        </a:rPr>
                        <a:t> types for </a:t>
                      </a:r>
                      <a:r>
                        <a:rPr lang="fr-FR" sz="1400" kern="1200" dirty="0" err="1">
                          <a:solidFill>
                            <a:schemeClr val="dk1"/>
                          </a:solidFill>
                          <a:latin typeface="+mn-lt"/>
                          <a:ea typeface="+mn-ea"/>
                          <a:cs typeface="+mn-cs"/>
                        </a:rPr>
                        <a:t>dataset</a:t>
                      </a:r>
                      <a:r>
                        <a:rPr lang="fr-FR" sz="1400" kern="1200" dirty="0">
                          <a:solidFill>
                            <a:schemeClr val="dk1"/>
                          </a:solidFill>
                          <a:latin typeface="+mn-lt"/>
                          <a:ea typeface="+mn-ea"/>
                          <a:cs typeface="+mn-cs"/>
                        </a:rPr>
                        <a:t> </a:t>
                      </a:r>
                      <a:r>
                        <a:rPr lang="fr-FR" sz="1400" kern="1200" dirty="0" err="1">
                          <a:solidFill>
                            <a:schemeClr val="dk1"/>
                          </a:solidFill>
                          <a:latin typeface="+mn-lt"/>
                          <a:ea typeface="+mn-ea"/>
                          <a:cs typeface="+mn-cs"/>
                        </a:rPr>
                        <a:t>columns</a:t>
                      </a:r>
                      <a:r>
                        <a:rPr lang="fr-FR" sz="1400" kern="1200" dirty="0">
                          <a:solidFill>
                            <a:schemeClr val="dk1"/>
                          </a:solidFill>
                          <a:latin typeface="+mn-lt"/>
                          <a:ea typeface="+mn-ea"/>
                          <a:cs typeface="+mn-cs"/>
                        </a:rPr>
                        <a:t> :</a:t>
                      </a:r>
                    </a:p>
                    <a:p>
                      <a:pPr marL="1200150" lvl="2" indent="-285750">
                        <a:buFontTx/>
                        <a:buChar char="-"/>
                      </a:pPr>
                      <a:r>
                        <a:rPr lang="fr-FR" sz="1400" kern="1200" dirty="0" err="1">
                          <a:solidFill>
                            <a:schemeClr val="dk1"/>
                          </a:solidFill>
                          <a:latin typeface="+mn-lt"/>
                          <a:ea typeface="+mn-ea"/>
                          <a:cs typeface="+mn-cs"/>
                        </a:rPr>
                        <a:t>Continuous</a:t>
                      </a:r>
                      <a:r>
                        <a:rPr lang="fr-FR" sz="1400" kern="1200" dirty="0">
                          <a:solidFill>
                            <a:schemeClr val="dk1"/>
                          </a:solidFill>
                          <a:latin typeface="+mn-lt"/>
                          <a:ea typeface="+mn-ea"/>
                          <a:cs typeface="+mn-cs"/>
                        </a:rPr>
                        <a:t> (régressions) and </a:t>
                      </a:r>
                      <a:r>
                        <a:rPr lang="fr-FR" sz="1400" kern="1200" dirty="0" err="1">
                          <a:solidFill>
                            <a:schemeClr val="dk1"/>
                          </a:solidFill>
                          <a:latin typeface="+mn-lt"/>
                          <a:ea typeface="+mn-ea"/>
                          <a:cs typeface="+mn-cs"/>
                        </a:rPr>
                        <a:t>categorical</a:t>
                      </a:r>
                      <a:r>
                        <a:rPr lang="fr-FR" sz="1400" kern="1200" dirty="0">
                          <a:solidFill>
                            <a:schemeClr val="dk1"/>
                          </a:solidFill>
                          <a:latin typeface="+mn-lt"/>
                          <a:ea typeface="+mn-ea"/>
                          <a:cs typeface="+mn-cs"/>
                        </a:rPr>
                        <a:t> (classification)</a:t>
                      </a:r>
                    </a:p>
                    <a:p>
                      <a:pPr marL="1200150" lvl="2" indent="-285750">
                        <a:buFontTx/>
                        <a:buChar char="-"/>
                      </a:pPr>
                      <a:r>
                        <a:rPr lang="fr-FR" sz="1400" kern="1200" dirty="0" err="1">
                          <a:solidFill>
                            <a:schemeClr val="dk1"/>
                          </a:solidFill>
                          <a:latin typeface="+mn-lt"/>
                          <a:ea typeface="+mn-ea"/>
                          <a:cs typeface="+mn-cs"/>
                        </a:rPr>
                        <a:t>Income</a:t>
                      </a:r>
                      <a:r>
                        <a:rPr lang="fr-FR" sz="1400" kern="1200" dirty="0">
                          <a:solidFill>
                            <a:schemeClr val="dk1"/>
                          </a:solidFill>
                          <a:latin typeface="+mn-lt"/>
                          <a:ea typeface="+mn-ea"/>
                          <a:cs typeface="+mn-cs"/>
                        </a:rPr>
                        <a:t>, </a:t>
                      </a:r>
                      <a:r>
                        <a:rPr lang="fr-FR" sz="1400" kern="1200" dirty="0" err="1">
                          <a:solidFill>
                            <a:schemeClr val="dk1"/>
                          </a:solidFill>
                          <a:latin typeface="+mn-lt"/>
                          <a:ea typeface="+mn-ea"/>
                          <a:cs typeface="+mn-cs"/>
                        </a:rPr>
                        <a:t>birth</a:t>
                      </a:r>
                      <a:r>
                        <a:rPr lang="fr-FR" sz="1400" kern="1200" dirty="0">
                          <a:solidFill>
                            <a:schemeClr val="dk1"/>
                          </a:solidFill>
                          <a:latin typeface="+mn-lt"/>
                          <a:ea typeface="+mn-ea"/>
                          <a:cs typeface="+mn-cs"/>
                        </a:rPr>
                        <a:t> </a:t>
                      </a:r>
                      <a:r>
                        <a:rPr lang="fr-FR" sz="1400" kern="1200" dirty="0" err="1">
                          <a:solidFill>
                            <a:schemeClr val="dk1"/>
                          </a:solidFill>
                          <a:latin typeface="+mn-lt"/>
                          <a:ea typeface="+mn-ea"/>
                          <a:cs typeface="+mn-cs"/>
                        </a:rPr>
                        <a:t>year</a:t>
                      </a:r>
                      <a:r>
                        <a:rPr lang="fr-FR" sz="1400" kern="1200" dirty="0">
                          <a:solidFill>
                            <a:schemeClr val="dk1"/>
                          </a:solidFill>
                          <a:latin typeface="+mn-lt"/>
                          <a:ea typeface="+mn-ea"/>
                          <a:cs typeface="+mn-cs"/>
                        </a:rPr>
                        <a:t> = </a:t>
                      </a:r>
                      <a:r>
                        <a:rPr lang="fr-FR" sz="1400" kern="1200" dirty="0" err="1">
                          <a:solidFill>
                            <a:schemeClr val="dk1"/>
                          </a:solidFill>
                          <a:latin typeface="+mn-lt"/>
                          <a:ea typeface="+mn-ea"/>
                          <a:cs typeface="+mn-cs"/>
                        </a:rPr>
                        <a:t>continuous</a:t>
                      </a:r>
                      <a:endParaRPr lang="fr-FR" sz="1400" kern="1200" dirty="0">
                        <a:solidFill>
                          <a:schemeClr val="dk1"/>
                        </a:solidFill>
                        <a:latin typeface="+mn-lt"/>
                        <a:ea typeface="+mn-ea"/>
                        <a:cs typeface="+mn-cs"/>
                      </a:endParaRPr>
                    </a:p>
                    <a:p>
                      <a:pPr marL="1200150" lvl="2" indent="-285750">
                        <a:buFontTx/>
                        <a:buChar char="-"/>
                      </a:pPr>
                      <a:r>
                        <a:rPr lang="fr-FR" sz="1400" kern="1200" dirty="0" err="1">
                          <a:solidFill>
                            <a:schemeClr val="dk1"/>
                          </a:solidFill>
                          <a:latin typeface="+mn-lt"/>
                          <a:ea typeface="+mn-ea"/>
                          <a:cs typeface="+mn-cs"/>
                        </a:rPr>
                        <a:t>Gender</a:t>
                      </a:r>
                      <a:r>
                        <a:rPr lang="fr-FR" sz="1400" kern="1200" dirty="0">
                          <a:solidFill>
                            <a:schemeClr val="dk1"/>
                          </a:solidFill>
                          <a:latin typeface="+mn-lt"/>
                          <a:ea typeface="+mn-ea"/>
                          <a:cs typeface="+mn-cs"/>
                        </a:rPr>
                        <a:t>, country = </a:t>
                      </a:r>
                      <a:r>
                        <a:rPr lang="fr-FR" sz="1400" kern="1200" dirty="0" err="1">
                          <a:solidFill>
                            <a:schemeClr val="dk1"/>
                          </a:solidFill>
                          <a:latin typeface="+mn-lt"/>
                          <a:ea typeface="+mn-ea"/>
                          <a:cs typeface="+mn-cs"/>
                        </a:rPr>
                        <a:t>categorical</a:t>
                      </a:r>
                      <a:endParaRPr lang="fr-FR" sz="1400" kern="1200" dirty="0">
                        <a:solidFill>
                          <a:schemeClr val="dk1"/>
                        </a:solidFill>
                        <a:latin typeface="+mn-lt"/>
                        <a:ea typeface="+mn-ea"/>
                        <a:cs typeface="+mn-cs"/>
                      </a:endParaRPr>
                    </a:p>
                    <a:p>
                      <a:pPr marL="285750" indent="-285750">
                        <a:buFontTx/>
                        <a:buChar char="-"/>
                      </a:pPr>
                      <a:r>
                        <a:rPr lang="fr-FR" sz="1400" b="1" kern="1200" dirty="0" err="1">
                          <a:solidFill>
                            <a:schemeClr val="dk1"/>
                          </a:solidFill>
                          <a:latin typeface="+mn-lt"/>
                          <a:ea typeface="+mn-ea"/>
                          <a:cs typeface="+mn-cs"/>
                        </a:rPr>
                        <a:t>Unsupervised</a:t>
                      </a:r>
                      <a:r>
                        <a:rPr lang="fr-FR" sz="1400" b="1" kern="1200" dirty="0">
                          <a:solidFill>
                            <a:schemeClr val="dk1"/>
                          </a:solidFill>
                          <a:latin typeface="+mn-lt"/>
                          <a:ea typeface="+mn-ea"/>
                          <a:cs typeface="+mn-cs"/>
                        </a:rPr>
                        <a:t> </a:t>
                      </a:r>
                      <a:r>
                        <a:rPr lang="fr-FR" sz="1400" b="1" kern="1200" dirty="0" err="1">
                          <a:solidFill>
                            <a:schemeClr val="dk1"/>
                          </a:solidFill>
                          <a:latin typeface="+mn-lt"/>
                          <a:ea typeface="+mn-ea"/>
                          <a:cs typeface="+mn-cs"/>
                        </a:rPr>
                        <a:t>learning</a:t>
                      </a:r>
                      <a:r>
                        <a:rPr lang="fr-FR" sz="1400" b="1" kern="1200" dirty="0">
                          <a:solidFill>
                            <a:schemeClr val="dk1"/>
                          </a:solidFill>
                          <a:latin typeface="+mn-lt"/>
                          <a:ea typeface="+mn-ea"/>
                          <a:cs typeface="+mn-cs"/>
                        </a:rPr>
                        <a:t> (patterns) :</a:t>
                      </a:r>
                    </a:p>
                    <a:p>
                      <a:pPr marL="742950" lvl="1" indent="-285750">
                        <a:buFontTx/>
                        <a:buChar char="-"/>
                      </a:pPr>
                      <a:r>
                        <a:rPr lang="fr-FR" sz="1400" b="1" kern="1200" dirty="0">
                          <a:solidFill>
                            <a:schemeClr val="dk1"/>
                          </a:solidFill>
                          <a:latin typeface="+mn-lt"/>
                          <a:ea typeface="+mn-ea"/>
                          <a:cs typeface="+mn-cs"/>
                        </a:rPr>
                        <a:t>Clustering – </a:t>
                      </a:r>
                      <a:r>
                        <a:rPr lang="fr-FR" sz="1400" b="1" kern="1200" dirty="0" err="1">
                          <a:solidFill>
                            <a:schemeClr val="dk1"/>
                          </a:solidFill>
                          <a:latin typeface="+mn-lt"/>
                          <a:ea typeface="+mn-ea"/>
                          <a:cs typeface="+mn-cs"/>
                        </a:rPr>
                        <a:t>finding</a:t>
                      </a:r>
                      <a:r>
                        <a:rPr lang="fr-FR" sz="1400" b="1" kern="1200" dirty="0">
                          <a:solidFill>
                            <a:schemeClr val="dk1"/>
                          </a:solidFill>
                          <a:latin typeface="+mn-lt"/>
                          <a:ea typeface="+mn-ea"/>
                          <a:cs typeface="+mn-cs"/>
                        </a:rPr>
                        <a:t> patterns</a:t>
                      </a:r>
                    </a:p>
                    <a:p>
                      <a:pPr marL="742950" lvl="1" indent="-285750">
                        <a:buFontTx/>
                        <a:buChar char="-"/>
                      </a:pPr>
                      <a:r>
                        <a:rPr lang="fr-FR" sz="1400" kern="1200" dirty="0">
                          <a:solidFill>
                            <a:schemeClr val="dk1"/>
                          </a:solidFill>
                          <a:latin typeface="+mn-lt"/>
                          <a:ea typeface="+mn-ea"/>
                          <a:cs typeface="+mn-cs"/>
                        </a:rPr>
                        <a:t>Not </a:t>
                      </a:r>
                      <a:r>
                        <a:rPr lang="fr-FR" sz="1400" kern="1200" dirty="0" err="1">
                          <a:solidFill>
                            <a:schemeClr val="dk1"/>
                          </a:solidFill>
                          <a:latin typeface="+mn-lt"/>
                          <a:ea typeface="+mn-ea"/>
                          <a:cs typeface="+mn-cs"/>
                        </a:rPr>
                        <a:t>labeled</a:t>
                      </a:r>
                      <a:r>
                        <a:rPr lang="fr-FR" sz="1400" kern="1200" dirty="0">
                          <a:solidFill>
                            <a:schemeClr val="dk1"/>
                          </a:solidFill>
                          <a:latin typeface="+mn-lt"/>
                          <a:ea typeface="+mn-ea"/>
                          <a:cs typeface="+mn-cs"/>
                        </a:rPr>
                        <a:t> or </a:t>
                      </a:r>
                      <a:r>
                        <a:rPr lang="fr-FR" sz="1400" kern="1200" dirty="0" err="1">
                          <a:solidFill>
                            <a:schemeClr val="dk1"/>
                          </a:solidFill>
                          <a:latin typeface="+mn-lt"/>
                          <a:ea typeface="+mn-ea"/>
                          <a:cs typeface="+mn-cs"/>
                        </a:rPr>
                        <a:t>categorized</a:t>
                      </a:r>
                      <a:endParaRPr lang="fr-FR" sz="1400" kern="1200" dirty="0">
                        <a:solidFill>
                          <a:schemeClr val="dk1"/>
                        </a:solidFill>
                        <a:latin typeface="+mn-lt"/>
                        <a:ea typeface="+mn-ea"/>
                        <a:cs typeface="+mn-cs"/>
                      </a:endParaRPr>
                    </a:p>
                    <a:p>
                      <a:pPr marL="742950" lvl="1" indent="-285750">
                        <a:buFontTx/>
                        <a:buChar char="-"/>
                      </a:pPr>
                      <a:r>
                        <a:rPr lang="fr-FR" sz="1400" kern="1200" dirty="0">
                          <a:solidFill>
                            <a:schemeClr val="dk1"/>
                          </a:solidFill>
                          <a:latin typeface="+mn-lt"/>
                          <a:ea typeface="+mn-ea"/>
                          <a:cs typeface="+mn-cs"/>
                        </a:rPr>
                        <a:t>« </a:t>
                      </a:r>
                      <a:r>
                        <a:rPr lang="fr-FR" sz="1400" kern="1200" dirty="0" err="1">
                          <a:solidFill>
                            <a:schemeClr val="dk1"/>
                          </a:solidFill>
                          <a:latin typeface="+mn-lt"/>
                          <a:ea typeface="+mn-ea"/>
                          <a:cs typeface="+mn-cs"/>
                        </a:rPr>
                        <a:t>given</a:t>
                      </a:r>
                      <a:r>
                        <a:rPr lang="fr-FR" sz="1400" kern="1200" dirty="0">
                          <a:solidFill>
                            <a:schemeClr val="dk1"/>
                          </a:solidFill>
                          <a:latin typeface="+mn-lt"/>
                          <a:ea typeface="+mn-ea"/>
                          <a:cs typeface="+mn-cs"/>
                        </a:rPr>
                        <a:t> the location of a </a:t>
                      </a:r>
                      <a:r>
                        <a:rPr lang="fr-FR" sz="1400" kern="1200" dirty="0" err="1">
                          <a:solidFill>
                            <a:schemeClr val="dk1"/>
                          </a:solidFill>
                          <a:latin typeface="+mn-lt"/>
                          <a:ea typeface="+mn-ea"/>
                          <a:cs typeface="+mn-cs"/>
                        </a:rPr>
                        <a:t>purchase</a:t>
                      </a:r>
                      <a:r>
                        <a:rPr lang="fr-FR" sz="1400" kern="1200" dirty="0">
                          <a:solidFill>
                            <a:schemeClr val="dk1"/>
                          </a:solidFill>
                          <a:latin typeface="+mn-lt"/>
                          <a:ea typeface="+mn-ea"/>
                          <a:cs typeface="+mn-cs"/>
                        </a:rPr>
                        <a:t>, </a:t>
                      </a:r>
                      <a:r>
                        <a:rPr lang="fr-FR" sz="1400" kern="1200" dirty="0" err="1">
                          <a:solidFill>
                            <a:schemeClr val="dk1"/>
                          </a:solidFill>
                          <a:latin typeface="+mn-lt"/>
                          <a:ea typeface="+mn-ea"/>
                          <a:cs typeface="+mn-cs"/>
                        </a:rPr>
                        <a:t>what</a:t>
                      </a:r>
                      <a:r>
                        <a:rPr lang="fr-FR" sz="1400" kern="1200" dirty="0">
                          <a:solidFill>
                            <a:schemeClr val="dk1"/>
                          </a:solidFill>
                          <a:latin typeface="+mn-lt"/>
                          <a:ea typeface="+mn-ea"/>
                          <a:cs typeface="+mn-cs"/>
                        </a:rPr>
                        <a:t> </a:t>
                      </a:r>
                      <a:r>
                        <a:rPr lang="fr-FR" sz="1400" kern="1200" dirty="0" err="1">
                          <a:solidFill>
                            <a:schemeClr val="dk1"/>
                          </a:solidFill>
                          <a:latin typeface="+mn-lt"/>
                          <a:ea typeface="+mn-ea"/>
                          <a:cs typeface="+mn-cs"/>
                        </a:rPr>
                        <a:t>is</a:t>
                      </a:r>
                      <a:r>
                        <a:rPr lang="fr-FR" sz="1400" kern="1200" dirty="0">
                          <a:solidFill>
                            <a:schemeClr val="dk1"/>
                          </a:solidFill>
                          <a:latin typeface="+mn-lt"/>
                          <a:ea typeface="+mn-ea"/>
                          <a:cs typeface="+mn-cs"/>
                        </a:rPr>
                        <a:t> the </a:t>
                      </a:r>
                      <a:r>
                        <a:rPr lang="fr-FR" sz="1400" kern="1200" dirty="0" err="1">
                          <a:solidFill>
                            <a:schemeClr val="dk1"/>
                          </a:solidFill>
                          <a:latin typeface="+mn-lt"/>
                          <a:ea typeface="+mn-ea"/>
                          <a:cs typeface="+mn-cs"/>
                        </a:rPr>
                        <a:t>likely</a:t>
                      </a:r>
                      <a:r>
                        <a:rPr lang="fr-FR" sz="1400" kern="1200" dirty="0">
                          <a:solidFill>
                            <a:schemeClr val="dk1"/>
                          </a:solidFill>
                          <a:latin typeface="+mn-lt"/>
                          <a:ea typeface="+mn-ea"/>
                          <a:cs typeface="+mn-cs"/>
                        </a:rPr>
                        <a:t> </a:t>
                      </a:r>
                      <a:r>
                        <a:rPr lang="fr-FR" sz="1400" kern="1200" dirty="0" err="1">
                          <a:solidFill>
                            <a:schemeClr val="dk1"/>
                          </a:solidFill>
                          <a:latin typeface="+mn-lt"/>
                          <a:ea typeface="+mn-ea"/>
                          <a:cs typeface="+mn-cs"/>
                        </a:rPr>
                        <a:t>amount</a:t>
                      </a:r>
                      <a:r>
                        <a:rPr lang="fr-FR" sz="1400" kern="1200" dirty="0">
                          <a:solidFill>
                            <a:schemeClr val="dk1"/>
                          </a:solidFill>
                          <a:latin typeface="+mn-lt"/>
                          <a:ea typeface="+mn-ea"/>
                          <a:cs typeface="+mn-cs"/>
                        </a:rPr>
                        <a:t> </a:t>
                      </a:r>
                      <a:r>
                        <a:rPr lang="fr-FR" sz="1400" kern="1200" dirty="0" err="1">
                          <a:solidFill>
                            <a:schemeClr val="dk1"/>
                          </a:solidFill>
                          <a:latin typeface="+mn-lt"/>
                          <a:ea typeface="+mn-ea"/>
                          <a:cs typeface="+mn-cs"/>
                        </a:rPr>
                        <a:t>purchased</a:t>
                      </a:r>
                      <a:r>
                        <a:rPr lang="fr-FR" sz="1400" kern="1200" dirty="0">
                          <a:solidFill>
                            <a:schemeClr val="dk1"/>
                          </a:solidFill>
                          <a:latin typeface="+mn-lt"/>
                          <a:ea typeface="+mn-ea"/>
                          <a:cs typeface="+mn-cs"/>
                        </a:rPr>
                        <a:t> ? »</a:t>
                      </a:r>
                    </a:p>
                    <a:p>
                      <a:pPr marL="742950" lvl="1" indent="-285750">
                        <a:buFontTx/>
                        <a:buChar char="-"/>
                      </a:pPr>
                      <a:r>
                        <a:rPr lang="fr-FR" sz="1400" kern="1200" dirty="0" err="1">
                          <a:solidFill>
                            <a:schemeClr val="dk1"/>
                          </a:solidFill>
                          <a:latin typeface="+mn-lt"/>
                          <a:ea typeface="+mn-ea"/>
                          <a:cs typeface="+mn-cs"/>
                        </a:rPr>
                        <a:t>Heavily</a:t>
                      </a:r>
                      <a:r>
                        <a:rPr lang="fr-FR" sz="1400" kern="1200" dirty="0">
                          <a:solidFill>
                            <a:schemeClr val="dk1"/>
                          </a:solidFill>
                          <a:latin typeface="+mn-lt"/>
                          <a:ea typeface="+mn-ea"/>
                          <a:cs typeface="+mn-cs"/>
                        </a:rPr>
                        <a:t> </a:t>
                      </a:r>
                      <a:r>
                        <a:rPr lang="fr-FR" sz="1400" kern="1200" dirty="0" err="1">
                          <a:solidFill>
                            <a:schemeClr val="dk1"/>
                          </a:solidFill>
                          <a:latin typeface="+mn-lt"/>
                          <a:ea typeface="+mn-ea"/>
                          <a:cs typeface="+mn-cs"/>
                        </a:rPr>
                        <a:t>tied</a:t>
                      </a:r>
                      <a:r>
                        <a:rPr lang="fr-FR" sz="1400" kern="1200" dirty="0">
                          <a:solidFill>
                            <a:schemeClr val="dk1"/>
                          </a:solidFill>
                          <a:latin typeface="+mn-lt"/>
                          <a:ea typeface="+mn-ea"/>
                          <a:cs typeface="+mn-cs"/>
                        </a:rPr>
                        <a:t> to </a:t>
                      </a:r>
                      <a:r>
                        <a:rPr lang="fr-FR" sz="1400" kern="1200" dirty="0" err="1">
                          <a:solidFill>
                            <a:schemeClr val="dk1"/>
                          </a:solidFill>
                          <a:latin typeface="+mn-lt"/>
                          <a:ea typeface="+mn-ea"/>
                          <a:cs typeface="+mn-cs"/>
                        </a:rPr>
                        <a:t>statistics</a:t>
                      </a:r>
                      <a:endParaRPr lang="fr-FR" sz="1400" kern="1200" dirty="0">
                        <a:solidFill>
                          <a:schemeClr val="dk1"/>
                        </a:solidFill>
                        <a:latin typeface="+mn-lt"/>
                        <a:ea typeface="+mn-ea"/>
                        <a:cs typeface="+mn-cs"/>
                      </a:endParaRPr>
                    </a:p>
                    <a:p>
                      <a:pPr marL="285750" indent="-285750">
                        <a:buFontTx/>
                        <a:buChar char="-"/>
                      </a:pPr>
                      <a:r>
                        <a:rPr lang="fr-FR" sz="1400" b="1" kern="1200" dirty="0" err="1">
                          <a:solidFill>
                            <a:schemeClr val="dk1"/>
                          </a:solidFill>
                          <a:latin typeface="+mn-lt"/>
                          <a:ea typeface="+mn-ea"/>
                          <a:cs typeface="+mn-cs"/>
                        </a:rPr>
                        <a:t>Reinforcement</a:t>
                      </a:r>
                      <a:r>
                        <a:rPr lang="fr-FR" sz="1400" b="1" kern="1200" dirty="0">
                          <a:solidFill>
                            <a:schemeClr val="dk1"/>
                          </a:solidFill>
                          <a:latin typeface="+mn-lt"/>
                          <a:ea typeface="+mn-ea"/>
                          <a:cs typeface="+mn-cs"/>
                        </a:rPr>
                        <a:t> </a:t>
                      </a:r>
                      <a:r>
                        <a:rPr lang="fr-FR" sz="1400" b="1" kern="1200" dirty="0" err="1">
                          <a:solidFill>
                            <a:schemeClr val="dk1"/>
                          </a:solidFill>
                          <a:latin typeface="+mn-lt"/>
                          <a:ea typeface="+mn-ea"/>
                          <a:cs typeface="+mn-cs"/>
                        </a:rPr>
                        <a:t>learning</a:t>
                      </a:r>
                      <a:r>
                        <a:rPr lang="fr-FR" sz="1400" b="1" kern="1200" dirty="0">
                          <a:solidFill>
                            <a:schemeClr val="dk1"/>
                          </a:solidFill>
                          <a:latin typeface="+mn-lt"/>
                          <a:ea typeface="+mn-ea"/>
                          <a:cs typeface="+mn-cs"/>
                        </a:rPr>
                        <a:t> (positive or </a:t>
                      </a:r>
                      <a:r>
                        <a:rPr lang="fr-FR" sz="1400" b="1" kern="1200" dirty="0" err="1">
                          <a:solidFill>
                            <a:schemeClr val="dk1"/>
                          </a:solidFill>
                          <a:latin typeface="+mn-lt"/>
                          <a:ea typeface="+mn-ea"/>
                          <a:cs typeface="+mn-cs"/>
                        </a:rPr>
                        <a:t>negative</a:t>
                      </a:r>
                      <a:r>
                        <a:rPr lang="fr-FR" sz="1400" b="1" kern="1200" dirty="0">
                          <a:solidFill>
                            <a:schemeClr val="dk1"/>
                          </a:solidFill>
                          <a:latin typeface="+mn-lt"/>
                          <a:ea typeface="+mn-ea"/>
                          <a:cs typeface="+mn-cs"/>
                        </a:rPr>
                        <a:t> </a:t>
                      </a:r>
                      <a:r>
                        <a:rPr lang="fr-FR" sz="1400" b="1" kern="1200" dirty="0" err="1">
                          <a:solidFill>
                            <a:schemeClr val="dk1"/>
                          </a:solidFill>
                          <a:latin typeface="+mn-lt"/>
                          <a:ea typeface="+mn-ea"/>
                          <a:cs typeface="+mn-cs"/>
                        </a:rPr>
                        <a:t>reinforcement</a:t>
                      </a:r>
                      <a:r>
                        <a:rPr lang="fr-FR" sz="1400" b="1" kern="1200" dirty="0">
                          <a:solidFill>
                            <a:schemeClr val="dk1"/>
                          </a:solidFill>
                          <a:latin typeface="+mn-lt"/>
                          <a:ea typeface="+mn-ea"/>
                          <a:cs typeface="+mn-cs"/>
                        </a:rPr>
                        <a:t> to </a:t>
                      </a:r>
                      <a:r>
                        <a:rPr lang="fr-FR" sz="1400" b="1" kern="1200" dirty="0" err="1">
                          <a:solidFill>
                            <a:schemeClr val="dk1"/>
                          </a:solidFill>
                          <a:latin typeface="+mn-lt"/>
                          <a:ea typeface="+mn-ea"/>
                          <a:cs typeface="+mn-cs"/>
                        </a:rPr>
                        <a:t>achieve</a:t>
                      </a:r>
                      <a:r>
                        <a:rPr lang="fr-FR" sz="1400" b="1" kern="1200" dirty="0">
                          <a:solidFill>
                            <a:schemeClr val="dk1"/>
                          </a:solidFill>
                          <a:latin typeface="+mn-lt"/>
                          <a:ea typeface="+mn-ea"/>
                          <a:cs typeface="+mn-cs"/>
                        </a:rPr>
                        <a:t> a goal) :</a:t>
                      </a:r>
                    </a:p>
                    <a:p>
                      <a:pPr marL="742950" lvl="1" indent="-285750">
                        <a:buFontTx/>
                        <a:buChar char="-"/>
                      </a:pPr>
                      <a:r>
                        <a:rPr lang="fr-FR" sz="1400" b="1" kern="1200" dirty="0">
                          <a:solidFill>
                            <a:schemeClr val="dk1"/>
                          </a:solidFill>
                          <a:latin typeface="+mn-lt"/>
                          <a:ea typeface="+mn-ea"/>
                          <a:cs typeface="+mn-cs"/>
                        </a:rPr>
                        <a:t>Use positive/</a:t>
                      </a:r>
                      <a:r>
                        <a:rPr lang="fr-FR" sz="1400" b="1" kern="1200" dirty="0" err="1">
                          <a:solidFill>
                            <a:schemeClr val="dk1"/>
                          </a:solidFill>
                          <a:latin typeface="+mn-lt"/>
                          <a:ea typeface="+mn-ea"/>
                          <a:cs typeface="+mn-cs"/>
                        </a:rPr>
                        <a:t>negative</a:t>
                      </a:r>
                      <a:r>
                        <a:rPr lang="fr-FR" sz="1400" b="1" kern="1200" dirty="0">
                          <a:solidFill>
                            <a:schemeClr val="dk1"/>
                          </a:solidFill>
                          <a:latin typeface="+mn-lt"/>
                          <a:ea typeface="+mn-ea"/>
                          <a:cs typeface="+mn-cs"/>
                        </a:rPr>
                        <a:t> </a:t>
                      </a:r>
                      <a:r>
                        <a:rPr lang="fr-FR" sz="1400" b="1" kern="1200" dirty="0" err="1">
                          <a:solidFill>
                            <a:schemeClr val="dk1"/>
                          </a:solidFill>
                          <a:latin typeface="+mn-lt"/>
                          <a:ea typeface="+mn-ea"/>
                          <a:cs typeface="+mn-cs"/>
                        </a:rPr>
                        <a:t>reinforcement</a:t>
                      </a:r>
                      <a:r>
                        <a:rPr lang="fr-FR" sz="1400" b="1" kern="1200" dirty="0">
                          <a:solidFill>
                            <a:schemeClr val="dk1"/>
                          </a:solidFill>
                          <a:latin typeface="+mn-lt"/>
                          <a:ea typeface="+mn-ea"/>
                          <a:cs typeface="+mn-cs"/>
                        </a:rPr>
                        <a:t> to </a:t>
                      </a:r>
                      <a:r>
                        <a:rPr lang="fr-FR" sz="1400" b="1" kern="1200" dirty="0" err="1">
                          <a:solidFill>
                            <a:schemeClr val="dk1"/>
                          </a:solidFill>
                          <a:latin typeface="+mn-lt"/>
                          <a:ea typeface="+mn-ea"/>
                          <a:cs typeface="+mn-cs"/>
                        </a:rPr>
                        <a:t>complete</a:t>
                      </a:r>
                      <a:r>
                        <a:rPr lang="fr-FR" sz="1400" b="1" kern="1200" dirty="0">
                          <a:solidFill>
                            <a:schemeClr val="dk1"/>
                          </a:solidFill>
                          <a:latin typeface="+mn-lt"/>
                          <a:ea typeface="+mn-ea"/>
                          <a:cs typeface="+mn-cs"/>
                        </a:rPr>
                        <a:t> a </a:t>
                      </a:r>
                      <a:r>
                        <a:rPr lang="fr-FR" sz="1400" b="1" kern="1200" dirty="0" err="1">
                          <a:solidFill>
                            <a:schemeClr val="dk1"/>
                          </a:solidFill>
                          <a:latin typeface="+mn-lt"/>
                          <a:ea typeface="+mn-ea"/>
                          <a:cs typeface="+mn-cs"/>
                        </a:rPr>
                        <a:t>task</a:t>
                      </a:r>
                      <a:endParaRPr lang="fr-FR" sz="1400" b="1" kern="1200" dirty="0">
                        <a:solidFill>
                          <a:schemeClr val="dk1"/>
                        </a:solidFill>
                        <a:latin typeface="+mn-lt"/>
                        <a:ea typeface="+mn-ea"/>
                        <a:cs typeface="+mn-cs"/>
                      </a:endParaRPr>
                    </a:p>
                    <a:p>
                      <a:pPr marL="742950" lvl="1" indent="-285750">
                        <a:buFontTx/>
                        <a:buChar char="-"/>
                      </a:pPr>
                      <a:r>
                        <a:rPr lang="fr-FR" sz="1400" kern="1200" dirty="0">
                          <a:solidFill>
                            <a:schemeClr val="dk1"/>
                          </a:solidFill>
                          <a:latin typeface="+mn-lt"/>
                          <a:ea typeface="+mn-ea"/>
                          <a:cs typeface="+mn-cs"/>
                        </a:rPr>
                        <a:t>Complete a maze, </a:t>
                      </a:r>
                      <a:r>
                        <a:rPr lang="fr-FR" sz="1400" kern="1200" dirty="0" err="1">
                          <a:solidFill>
                            <a:schemeClr val="dk1"/>
                          </a:solidFill>
                          <a:latin typeface="+mn-lt"/>
                          <a:ea typeface="+mn-ea"/>
                          <a:cs typeface="+mn-cs"/>
                        </a:rPr>
                        <a:t>learn</a:t>
                      </a:r>
                      <a:r>
                        <a:rPr lang="fr-FR" sz="1400" kern="1200" dirty="0">
                          <a:solidFill>
                            <a:schemeClr val="dk1"/>
                          </a:solidFill>
                          <a:latin typeface="+mn-lt"/>
                          <a:ea typeface="+mn-ea"/>
                          <a:cs typeface="+mn-cs"/>
                        </a:rPr>
                        <a:t> </a:t>
                      </a:r>
                      <a:r>
                        <a:rPr lang="fr-FR" sz="1400" kern="1200" dirty="0" err="1">
                          <a:solidFill>
                            <a:schemeClr val="dk1"/>
                          </a:solidFill>
                          <a:latin typeface="+mn-lt"/>
                          <a:ea typeface="+mn-ea"/>
                          <a:cs typeface="+mn-cs"/>
                        </a:rPr>
                        <a:t>chess</a:t>
                      </a:r>
                      <a:endParaRPr lang="fr-FR" sz="1400" kern="1200" dirty="0">
                        <a:solidFill>
                          <a:schemeClr val="dk1"/>
                        </a:solidFill>
                        <a:latin typeface="+mn-lt"/>
                        <a:ea typeface="+mn-ea"/>
                        <a:cs typeface="+mn-cs"/>
                      </a:endParaRPr>
                    </a:p>
                  </a:txBody>
                  <a:tcPr marT="0" marB="0">
                    <a:solidFill>
                      <a:srgbClr val="CFD5EA"/>
                    </a:solidFill>
                  </a:tcPr>
                </a:tc>
                <a:extLst>
                  <a:ext uri="{0D108BD9-81ED-4DB2-BD59-A6C34878D82A}">
                    <a16:rowId xmlns:a16="http://schemas.microsoft.com/office/drawing/2014/main" val="1534763818"/>
                  </a:ext>
                </a:extLst>
              </a:tr>
            </a:tbl>
          </a:graphicData>
        </a:graphic>
      </p:graphicFrame>
      <p:pic>
        <p:nvPicPr>
          <p:cNvPr id="3" name="Image 2">
            <a:extLst>
              <a:ext uri="{FF2B5EF4-FFF2-40B4-BE49-F238E27FC236}">
                <a16:creationId xmlns:a16="http://schemas.microsoft.com/office/drawing/2014/main" id="{6C468F52-0E1A-4A3A-92B7-59F1F68576C6}"/>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096000" y="-709"/>
            <a:ext cx="6147545" cy="5855409"/>
          </a:xfrm>
          <a:prstGeom prst="rect">
            <a:avLst/>
          </a:prstGeom>
        </p:spPr>
      </p:pic>
    </p:spTree>
    <p:extLst>
      <p:ext uri="{BB962C8B-B14F-4D97-AF65-F5344CB8AC3E}">
        <p14:creationId xmlns:p14="http://schemas.microsoft.com/office/powerpoint/2010/main" val="37582121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EA12ED4A-0412-4FF7-9460-565D28D9563E}"/>
              </a:ext>
            </a:extLst>
          </p:cNvPr>
          <p:cNvPicPr>
            <a:picLocks noChangeAspect="1"/>
          </p:cNvPicPr>
          <p:nvPr/>
        </p:nvPicPr>
        <p:blipFill>
          <a:blip r:embed="rId2"/>
          <a:stretch>
            <a:fillRect/>
          </a:stretch>
        </p:blipFill>
        <p:spPr>
          <a:xfrm>
            <a:off x="0" y="314325"/>
            <a:ext cx="6838950" cy="3838575"/>
          </a:xfrm>
          <a:prstGeom prst="rect">
            <a:avLst/>
          </a:prstGeom>
        </p:spPr>
      </p:pic>
      <p:graphicFrame>
        <p:nvGraphicFramePr>
          <p:cNvPr id="2" name="Tableau 1">
            <a:extLst>
              <a:ext uri="{FF2B5EF4-FFF2-40B4-BE49-F238E27FC236}">
                <a16:creationId xmlns:a16="http://schemas.microsoft.com/office/drawing/2014/main" id="{546AB66B-0377-435C-822F-D1E21B88C688}"/>
              </a:ext>
            </a:extLst>
          </p:cNvPr>
          <p:cNvGraphicFramePr>
            <a:graphicFrameLocks noGrp="1"/>
          </p:cNvGraphicFramePr>
          <p:nvPr>
            <p:extLst>
              <p:ext uri="{D42A27DB-BD31-4B8C-83A1-F6EECF244321}">
                <p14:modId xmlns:p14="http://schemas.microsoft.com/office/powerpoint/2010/main" val="3394300744"/>
              </p:ext>
            </p:extLst>
          </p:nvPr>
        </p:nvGraphicFramePr>
        <p:xfrm>
          <a:off x="0" y="0"/>
          <a:ext cx="12191999" cy="335280"/>
        </p:xfrm>
        <a:graphic>
          <a:graphicData uri="http://schemas.openxmlformats.org/drawingml/2006/table">
            <a:tbl>
              <a:tblPr firstRow="1" bandRow="1">
                <a:tableStyleId>{5C22544A-7EE6-4342-B048-85BDC9FD1C3A}</a:tableStyleId>
              </a:tblPr>
              <a:tblGrid>
                <a:gridCol w="12191999">
                  <a:extLst>
                    <a:ext uri="{9D8B030D-6E8A-4147-A177-3AD203B41FA5}">
                      <a16:colId xmlns:a16="http://schemas.microsoft.com/office/drawing/2014/main" val="1680966687"/>
                    </a:ext>
                  </a:extLst>
                </a:gridCol>
              </a:tblGrid>
              <a:tr h="3000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dirty="0"/>
                        <a:t>Neural Networks</a:t>
                      </a:r>
                    </a:p>
                  </a:txBody>
                  <a:tcPr/>
                </a:tc>
                <a:extLst>
                  <a:ext uri="{0D108BD9-81ED-4DB2-BD59-A6C34878D82A}">
                    <a16:rowId xmlns:a16="http://schemas.microsoft.com/office/drawing/2014/main" val="1920241616"/>
                  </a:ext>
                </a:extLst>
              </a:tr>
            </a:tbl>
          </a:graphicData>
        </a:graphic>
      </p:graphicFrame>
      <p:pic>
        <p:nvPicPr>
          <p:cNvPr id="4" name="Image 3">
            <a:extLst>
              <a:ext uri="{FF2B5EF4-FFF2-40B4-BE49-F238E27FC236}">
                <a16:creationId xmlns:a16="http://schemas.microsoft.com/office/drawing/2014/main" id="{381E1FAA-4F14-414A-B914-E11984335CDD}"/>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731002" y="670560"/>
            <a:ext cx="5461000" cy="5155997"/>
          </a:xfrm>
          <a:prstGeom prst="rect">
            <a:avLst/>
          </a:prstGeom>
        </p:spPr>
      </p:pic>
      <p:pic>
        <p:nvPicPr>
          <p:cNvPr id="5" name="Image 4">
            <a:extLst>
              <a:ext uri="{FF2B5EF4-FFF2-40B4-BE49-F238E27FC236}">
                <a16:creationId xmlns:a16="http://schemas.microsoft.com/office/drawing/2014/main" id="{398F282A-43F9-46C2-AC13-D5BE437E0494}"/>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4152900"/>
            <a:ext cx="5461000" cy="2705100"/>
          </a:xfrm>
          <a:prstGeom prst="rect">
            <a:avLst/>
          </a:prstGeom>
        </p:spPr>
      </p:pic>
      <p:sp>
        <p:nvSpPr>
          <p:cNvPr id="7" name="ZoneTexte 6">
            <a:extLst>
              <a:ext uri="{FF2B5EF4-FFF2-40B4-BE49-F238E27FC236}">
                <a16:creationId xmlns:a16="http://schemas.microsoft.com/office/drawing/2014/main" id="{AB2207AB-564B-4F92-93C1-9D5EA685CB38}"/>
              </a:ext>
            </a:extLst>
          </p:cNvPr>
          <p:cNvSpPr txBox="1"/>
          <p:nvPr/>
        </p:nvSpPr>
        <p:spPr>
          <a:xfrm>
            <a:off x="9999677" y="1157681"/>
            <a:ext cx="1090569" cy="230832"/>
          </a:xfrm>
          <a:prstGeom prst="rect">
            <a:avLst/>
          </a:prstGeom>
          <a:noFill/>
        </p:spPr>
        <p:txBody>
          <a:bodyPr wrap="square" rtlCol="0">
            <a:spAutoFit/>
          </a:bodyPr>
          <a:lstStyle/>
          <a:p>
            <a:r>
              <a:rPr lang="fr-FR" sz="900" b="1" dirty="0"/>
              <a:t>and </a:t>
            </a:r>
            <a:r>
              <a:rPr lang="fr-FR" sz="900" b="1" dirty="0" err="1"/>
              <a:t>learning</a:t>
            </a:r>
            <a:r>
              <a:rPr lang="fr-FR" sz="900" b="1" dirty="0"/>
              <a:t> rates.</a:t>
            </a:r>
          </a:p>
        </p:txBody>
      </p:sp>
      <p:sp>
        <p:nvSpPr>
          <p:cNvPr id="8" name="Rectangle 7">
            <a:extLst>
              <a:ext uri="{FF2B5EF4-FFF2-40B4-BE49-F238E27FC236}">
                <a16:creationId xmlns:a16="http://schemas.microsoft.com/office/drawing/2014/main" id="{5CAE25E8-FBEA-4BA0-A822-3B845C8D026E}"/>
              </a:ext>
            </a:extLst>
          </p:cNvPr>
          <p:cNvSpPr/>
          <p:nvPr/>
        </p:nvSpPr>
        <p:spPr>
          <a:xfrm>
            <a:off x="2992072" y="3342924"/>
            <a:ext cx="1516075" cy="230832"/>
          </a:xfrm>
          <a:prstGeom prst="rect">
            <a:avLst/>
          </a:prstGeom>
        </p:spPr>
        <p:txBody>
          <a:bodyPr wrap="square">
            <a:spAutoFit/>
          </a:bodyPr>
          <a:lstStyle/>
          <a:p>
            <a:r>
              <a:rPr lang="fr-FR" sz="900" b="1" dirty="0"/>
              <a:t>(</a:t>
            </a:r>
            <a:r>
              <a:rPr lang="fr-FR" sz="900" b="1" dirty="0" err="1"/>
              <a:t>e.g</a:t>
            </a:r>
            <a:r>
              <a:rPr lang="fr-FR" sz="900" b="1" dirty="0"/>
              <a:t> -0,40 </a:t>
            </a:r>
            <a:r>
              <a:rPr lang="fr-FR" sz="900" b="1" dirty="0" err="1"/>
              <a:t>ot</a:t>
            </a:r>
            <a:r>
              <a:rPr lang="fr-FR" sz="900" b="1" dirty="0"/>
              <a:t> 0.90 )</a:t>
            </a:r>
          </a:p>
        </p:txBody>
      </p:sp>
      <p:sp>
        <p:nvSpPr>
          <p:cNvPr id="9" name="Rectangle 8">
            <a:extLst>
              <a:ext uri="{FF2B5EF4-FFF2-40B4-BE49-F238E27FC236}">
                <a16:creationId xmlns:a16="http://schemas.microsoft.com/office/drawing/2014/main" id="{BCC4A51B-D4DA-4AEE-B7E0-92C77F610403}"/>
              </a:ext>
            </a:extLst>
          </p:cNvPr>
          <p:cNvSpPr/>
          <p:nvPr/>
        </p:nvSpPr>
        <p:spPr>
          <a:xfrm>
            <a:off x="2730500" y="3517080"/>
            <a:ext cx="6096000" cy="230832"/>
          </a:xfrm>
          <a:prstGeom prst="rect">
            <a:avLst/>
          </a:prstGeom>
        </p:spPr>
        <p:txBody>
          <a:bodyPr>
            <a:spAutoFit/>
          </a:bodyPr>
          <a:lstStyle/>
          <a:p>
            <a:pPr marL="285750" indent="-285750">
              <a:buFontTx/>
              <a:buChar char="-"/>
            </a:pPr>
            <a:r>
              <a:rPr lang="fr-FR" sz="900" b="1" dirty="0"/>
              <a:t>(mesure the </a:t>
            </a:r>
            <a:r>
              <a:rPr lang="fr-FR" sz="900" b="1" dirty="0" err="1"/>
              <a:t>difference</a:t>
            </a:r>
            <a:r>
              <a:rPr lang="fr-FR" sz="900" b="1" dirty="0"/>
              <a:t> </a:t>
            </a:r>
            <a:r>
              <a:rPr lang="fr-FR" sz="900" b="1" dirty="0" err="1"/>
              <a:t>between</a:t>
            </a:r>
            <a:r>
              <a:rPr lang="fr-FR" sz="900" b="1" dirty="0"/>
              <a:t> training and </a:t>
            </a:r>
            <a:r>
              <a:rPr lang="fr-FR" sz="900" b="1" dirty="0" err="1"/>
              <a:t>testing</a:t>
            </a:r>
            <a:r>
              <a:rPr lang="fr-FR" sz="900" b="1" dirty="0"/>
              <a:t> points in ML </a:t>
            </a:r>
            <a:r>
              <a:rPr lang="fr-FR" sz="900" b="1" dirty="0" err="1"/>
              <a:t>curve</a:t>
            </a:r>
            <a:r>
              <a:rPr lang="fr-FR" sz="900" b="1" dirty="0"/>
              <a:t>)</a:t>
            </a:r>
          </a:p>
        </p:txBody>
      </p:sp>
    </p:spTree>
    <p:extLst>
      <p:ext uri="{BB962C8B-B14F-4D97-AF65-F5344CB8AC3E}">
        <p14:creationId xmlns:p14="http://schemas.microsoft.com/office/powerpoint/2010/main" val="36596128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3A4D53A-5B80-4208-B81E-AE1583774AE6}"/>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223000" y="939800"/>
            <a:ext cx="5969000" cy="4216400"/>
          </a:xfrm>
          <a:prstGeom prst="rect">
            <a:avLst/>
          </a:prstGeom>
        </p:spPr>
      </p:pic>
      <p:pic>
        <p:nvPicPr>
          <p:cNvPr id="5" name="Image 4">
            <a:extLst>
              <a:ext uri="{FF2B5EF4-FFF2-40B4-BE49-F238E27FC236}">
                <a16:creationId xmlns:a16="http://schemas.microsoft.com/office/drawing/2014/main" id="{07225F29-D8D9-4642-9ED8-CC20066199B2}"/>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939800"/>
            <a:ext cx="6223000" cy="4216400"/>
          </a:xfrm>
          <a:prstGeom prst="rect">
            <a:avLst/>
          </a:prstGeom>
        </p:spPr>
      </p:pic>
      <p:graphicFrame>
        <p:nvGraphicFramePr>
          <p:cNvPr id="6" name="Tableau 5">
            <a:extLst>
              <a:ext uri="{FF2B5EF4-FFF2-40B4-BE49-F238E27FC236}">
                <a16:creationId xmlns:a16="http://schemas.microsoft.com/office/drawing/2014/main" id="{493479AA-E01F-47BA-BA79-B8BCB5C61B1F}"/>
              </a:ext>
            </a:extLst>
          </p:cNvPr>
          <p:cNvGraphicFramePr>
            <a:graphicFrameLocks noGrp="1"/>
          </p:cNvGraphicFramePr>
          <p:nvPr>
            <p:extLst>
              <p:ext uri="{D42A27DB-BD31-4B8C-83A1-F6EECF244321}">
                <p14:modId xmlns:p14="http://schemas.microsoft.com/office/powerpoint/2010/main" val="760399539"/>
              </p:ext>
            </p:extLst>
          </p:nvPr>
        </p:nvGraphicFramePr>
        <p:xfrm>
          <a:off x="0" y="0"/>
          <a:ext cx="12191999" cy="335280"/>
        </p:xfrm>
        <a:graphic>
          <a:graphicData uri="http://schemas.openxmlformats.org/drawingml/2006/table">
            <a:tbl>
              <a:tblPr firstRow="1" bandRow="1">
                <a:tableStyleId>{5C22544A-7EE6-4342-B048-85BDC9FD1C3A}</a:tableStyleId>
              </a:tblPr>
              <a:tblGrid>
                <a:gridCol w="12191999">
                  <a:extLst>
                    <a:ext uri="{9D8B030D-6E8A-4147-A177-3AD203B41FA5}">
                      <a16:colId xmlns:a16="http://schemas.microsoft.com/office/drawing/2014/main" val="1680966687"/>
                    </a:ext>
                  </a:extLst>
                </a:gridCol>
              </a:tblGrid>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dirty="0"/>
                        <a:t>ML engine</a:t>
                      </a:r>
                    </a:p>
                  </a:txBody>
                  <a:tcPr/>
                </a:tc>
                <a:extLst>
                  <a:ext uri="{0D108BD9-81ED-4DB2-BD59-A6C34878D82A}">
                    <a16:rowId xmlns:a16="http://schemas.microsoft.com/office/drawing/2014/main" val="1920241616"/>
                  </a:ext>
                </a:extLst>
              </a:tr>
            </a:tbl>
          </a:graphicData>
        </a:graphic>
      </p:graphicFrame>
    </p:spTree>
    <p:extLst>
      <p:ext uri="{BB962C8B-B14F-4D97-AF65-F5344CB8AC3E}">
        <p14:creationId xmlns:p14="http://schemas.microsoft.com/office/powerpoint/2010/main" val="24192597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a:extLst>
              <a:ext uri="{FF2B5EF4-FFF2-40B4-BE49-F238E27FC236}">
                <a16:creationId xmlns:a16="http://schemas.microsoft.com/office/drawing/2014/main" id="{546AB66B-0377-435C-822F-D1E21B88C688}"/>
              </a:ext>
            </a:extLst>
          </p:cNvPr>
          <p:cNvGraphicFramePr>
            <a:graphicFrameLocks noGrp="1"/>
          </p:cNvGraphicFramePr>
          <p:nvPr>
            <p:extLst>
              <p:ext uri="{D42A27DB-BD31-4B8C-83A1-F6EECF244321}">
                <p14:modId xmlns:p14="http://schemas.microsoft.com/office/powerpoint/2010/main" val="3306615961"/>
              </p:ext>
            </p:extLst>
          </p:nvPr>
        </p:nvGraphicFramePr>
        <p:xfrm>
          <a:off x="0" y="0"/>
          <a:ext cx="12191999" cy="7010400"/>
        </p:xfrm>
        <a:graphic>
          <a:graphicData uri="http://schemas.openxmlformats.org/drawingml/2006/table">
            <a:tbl>
              <a:tblPr firstRow="1" bandRow="1">
                <a:tableStyleId>{5C22544A-7EE6-4342-B048-85BDC9FD1C3A}</a:tableStyleId>
              </a:tblPr>
              <a:tblGrid>
                <a:gridCol w="3043003">
                  <a:extLst>
                    <a:ext uri="{9D8B030D-6E8A-4147-A177-3AD203B41FA5}">
                      <a16:colId xmlns:a16="http://schemas.microsoft.com/office/drawing/2014/main" val="1680966687"/>
                    </a:ext>
                  </a:extLst>
                </a:gridCol>
                <a:gridCol w="5999397">
                  <a:extLst>
                    <a:ext uri="{9D8B030D-6E8A-4147-A177-3AD203B41FA5}">
                      <a16:colId xmlns:a16="http://schemas.microsoft.com/office/drawing/2014/main" val="844324392"/>
                    </a:ext>
                  </a:extLst>
                </a:gridCol>
                <a:gridCol w="3149599">
                  <a:extLst>
                    <a:ext uri="{9D8B030D-6E8A-4147-A177-3AD203B41FA5}">
                      <a16:colId xmlns:a16="http://schemas.microsoft.com/office/drawing/2014/main" val="323877877"/>
                    </a:ext>
                  </a:extLst>
                </a:gridCol>
              </a:tblGrid>
              <a:tr h="0">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dirty="0"/>
                        <a:t>ML engine</a:t>
                      </a:r>
                    </a:p>
                  </a:txBody>
                  <a:tcPr/>
                </a:tc>
                <a:tc hMerge="1">
                  <a:txBody>
                    <a:bodyPr/>
                    <a:lstStyle/>
                    <a:p>
                      <a:pPr marL="285750" indent="-285750">
                        <a:buFontTx/>
                        <a:buChar char="-"/>
                      </a:pPr>
                      <a:endParaRPr lang="fr-FR" dirty="0"/>
                    </a:p>
                  </a:txBody>
                  <a:tcPr/>
                </a:tc>
                <a:tc hMerge="1">
                  <a:txBody>
                    <a:bodyPr/>
                    <a:lstStyle/>
                    <a:p>
                      <a:endParaRPr lang="fr-FR"/>
                    </a:p>
                  </a:txBody>
                  <a:tcPr/>
                </a:tc>
                <a:extLst>
                  <a:ext uri="{0D108BD9-81ED-4DB2-BD59-A6C34878D82A}">
                    <a16:rowId xmlns:a16="http://schemas.microsoft.com/office/drawing/2014/main" val="1920241616"/>
                  </a:ext>
                </a:extLst>
              </a:tr>
              <a:tr h="902158">
                <a:tc>
                  <a:txBody>
                    <a:bodyPr/>
                    <a:lstStyle/>
                    <a:p>
                      <a:r>
                        <a:rPr lang="fr-FR" sz="1600" b="1" dirty="0"/>
                        <a:t>Google ML</a:t>
                      </a:r>
                    </a:p>
                  </a:txBody>
                  <a:tcPr/>
                </a:tc>
                <a:tc gridSpan="2">
                  <a:txBody>
                    <a:bodyPr/>
                    <a:lstStyle/>
                    <a:p>
                      <a:pPr marL="285750" indent="-285750">
                        <a:buFontTx/>
                        <a:buChar char="-"/>
                      </a:pPr>
                      <a:r>
                        <a:rPr lang="fr-FR" sz="1400" dirty="0" err="1"/>
                        <a:t>Tensorflow</a:t>
                      </a:r>
                      <a:r>
                        <a:rPr lang="fr-FR" sz="1400" dirty="0"/>
                        <a:t> (high performance </a:t>
                      </a:r>
                      <a:r>
                        <a:rPr lang="fr-FR" sz="1400" dirty="0" err="1"/>
                        <a:t>numerical</a:t>
                      </a:r>
                      <a:r>
                        <a:rPr lang="fr-FR" sz="1400" dirty="0"/>
                        <a:t> </a:t>
                      </a:r>
                      <a:r>
                        <a:rPr lang="fr-FR" sz="1400" dirty="0" err="1"/>
                        <a:t>cumputation</a:t>
                      </a:r>
                      <a:r>
                        <a:rPr lang="fr-FR" sz="1400" dirty="0"/>
                        <a:t>, open source for Pre-</a:t>
                      </a:r>
                      <a:r>
                        <a:rPr lang="fr-FR" sz="1400" dirty="0" err="1"/>
                        <a:t>processing,feature</a:t>
                      </a:r>
                      <a:r>
                        <a:rPr lang="fr-FR" sz="1400" dirty="0"/>
                        <a:t> </a:t>
                      </a:r>
                      <a:r>
                        <a:rPr lang="fr-FR" sz="1400" dirty="0" err="1"/>
                        <a:t>creation</a:t>
                      </a:r>
                      <a:r>
                        <a:rPr lang="fr-FR" sz="1400" dirty="0"/>
                        <a:t> and model training)</a:t>
                      </a:r>
                    </a:p>
                    <a:p>
                      <a:pPr marL="285750" indent="-285750">
                        <a:buFontTx/>
                        <a:buChar char="-"/>
                      </a:pPr>
                      <a:r>
                        <a:rPr lang="fr-FR" sz="1400" dirty="0"/>
                        <a:t>Cloud ML engine (supports : </a:t>
                      </a:r>
                      <a:r>
                        <a:rPr lang="fr-FR" sz="1400" dirty="0" err="1"/>
                        <a:t>Tensorflow</a:t>
                      </a:r>
                      <a:r>
                        <a:rPr lang="fr-FR" sz="1400" dirty="0"/>
                        <a:t>, </a:t>
                      </a:r>
                      <a:r>
                        <a:rPr lang="fr-FR" sz="1400" dirty="0" err="1"/>
                        <a:t>scikit-learn</a:t>
                      </a:r>
                      <a:r>
                        <a:rPr lang="fr-FR" sz="1400" dirty="0"/>
                        <a:t>, </a:t>
                      </a:r>
                      <a:r>
                        <a:rPr lang="fr-FR" sz="1400" dirty="0" err="1"/>
                        <a:t>XGBoost</a:t>
                      </a:r>
                      <a:r>
                        <a:rPr lang="fr-FR" sz="1400" dirty="0"/>
                        <a:t> </a:t>
                      </a:r>
                      <a:r>
                        <a:rPr lang="fr-FR" sz="1400" dirty="0" err="1"/>
                        <a:t>frameworks</a:t>
                      </a:r>
                      <a:r>
                        <a:rPr lang="fr-FR" sz="1400" dirty="0"/>
                        <a:t> and </a:t>
                      </a:r>
                      <a:r>
                        <a:rPr lang="fr-FR" sz="1400" dirty="0" err="1"/>
                        <a:t>Keras</a:t>
                      </a:r>
                      <a:r>
                        <a:rPr lang="fr-FR" sz="1400" dirty="0"/>
                        <a:t> in beta)</a:t>
                      </a:r>
                    </a:p>
                    <a:p>
                      <a:pPr marL="285750" indent="-285750">
                        <a:buFontTx/>
                        <a:buChar char="-"/>
                      </a:pPr>
                      <a:r>
                        <a:rPr lang="fr-FR" sz="1400" dirty="0"/>
                        <a:t>Pre-</a:t>
                      </a:r>
                      <a:r>
                        <a:rPr lang="fr-FR" sz="1400" dirty="0" err="1"/>
                        <a:t>build</a:t>
                      </a:r>
                      <a:r>
                        <a:rPr lang="fr-FR" sz="1400" dirty="0"/>
                        <a:t> </a:t>
                      </a:r>
                      <a:r>
                        <a:rPr lang="fr-FR" sz="1400" dirty="0" err="1"/>
                        <a:t>API’s</a:t>
                      </a:r>
                      <a:endParaRPr lang="fr-FR" sz="1400" dirty="0"/>
                    </a:p>
                  </a:txBody>
                  <a:tcPr/>
                </a:tc>
                <a:tc hMerge="1">
                  <a:txBody>
                    <a:bodyPr/>
                    <a:lstStyle/>
                    <a:p>
                      <a:endParaRPr lang="fr-FR"/>
                    </a:p>
                  </a:txBody>
                  <a:tcPr/>
                </a:tc>
                <a:extLst>
                  <a:ext uri="{0D108BD9-81ED-4DB2-BD59-A6C34878D82A}">
                    <a16:rowId xmlns:a16="http://schemas.microsoft.com/office/drawing/2014/main" val="837324007"/>
                  </a:ext>
                </a:extLst>
              </a:tr>
              <a:tr h="1018565">
                <a:tc>
                  <a:txBody>
                    <a:bodyPr/>
                    <a:lstStyle/>
                    <a:p>
                      <a:r>
                        <a:rPr lang="fr-FR" sz="1600" b="1" dirty="0"/>
                        <a:t>Cloud ML</a:t>
                      </a:r>
                    </a:p>
                  </a:txBody>
                  <a:tcPr>
                    <a:solidFill>
                      <a:schemeClr val="accent1">
                        <a:lumMod val="20000"/>
                        <a:lumOff val="80000"/>
                      </a:schemeClr>
                    </a:solidFill>
                  </a:tcPr>
                </a:tc>
                <a:tc gridSpan="2">
                  <a:txBody>
                    <a:bodyPr/>
                    <a:lstStyle/>
                    <a:p>
                      <a:pPr marL="285750" indent="-285750">
                        <a:buFontTx/>
                        <a:buChar char="-"/>
                      </a:pPr>
                      <a:r>
                        <a:rPr lang="fr-FR" sz="1400" b="1" kern="1200" dirty="0" err="1">
                          <a:solidFill>
                            <a:schemeClr val="dk1"/>
                          </a:solidFill>
                          <a:latin typeface="+mn-lt"/>
                          <a:ea typeface="+mn-ea"/>
                          <a:cs typeface="+mn-cs"/>
                        </a:rPr>
                        <a:t>Fully</a:t>
                      </a:r>
                      <a:r>
                        <a:rPr lang="fr-FR" sz="1400" b="1" kern="1200" dirty="0">
                          <a:solidFill>
                            <a:schemeClr val="dk1"/>
                          </a:solidFill>
                          <a:latin typeface="+mn-lt"/>
                          <a:ea typeface="+mn-ea"/>
                          <a:cs typeface="+mn-cs"/>
                        </a:rPr>
                        <a:t> </a:t>
                      </a:r>
                      <a:r>
                        <a:rPr lang="fr-FR" sz="1400" b="1" kern="1200" dirty="0" err="1">
                          <a:solidFill>
                            <a:schemeClr val="dk1"/>
                          </a:solidFill>
                          <a:latin typeface="+mn-lt"/>
                          <a:ea typeface="+mn-ea"/>
                          <a:cs typeface="+mn-cs"/>
                        </a:rPr>
                        <a:t>managed</a:t>
                      </a:r>
                      <a:r>
                        <a:rPr lang="fr-FR" sz="1400" b="1" kern="1200" dirty="0">
                          <a:solidFill>
                            <a:schemeClr val="dk1"/>
                          </a:solidFill>
                          <a:latin typeface="+mn-lt"/>
                          <a:ea typeface="+mn-ea"/>
                          <a:cs typeface="+mn-cs"/>
                        </a:rPr>
                        <a:t> </a:t>
                      </a:r>
                      <a:r>
                        <a:rPr lang="fr-FR" sz="1400" b="1" kern="1200" dirty="0" err="1">
                          <a:solidFill>
                            <a:schemeClr val="dk1"/>
                          </a:solidFill>
                          <a:latin typeface="+mn-lt"/>
                          <a:ea typeface="+mn-ea"/>
                          <a:cs typeface="+mn-cs"/>
                        </a:rPr>
                        <a:t>tensorflow</a:t>
                      </a:r>
                      <a:endParaRPr lang="fr-FR" sz="1400" b="1" kern="1200" dirty="0">
                        <a:solidFill>
                          <a:schemeClr val="dk1"/>
                        </a:solidFill>
                        <a:latin typeface="+mn-lt"/>
                        <a:ea typeface="+mn-ea"/>
                        <a:cs typeface="+mn-cs"/>
                      </a:endParaRPr>
                    </a:p>
                    <a:p>
                      <a:pPr marL="285750" indent="-285750">
                        <a:buFontTx/>
                        <a:buChar char="-"/>
                      </a:pPr>
                      <a:r>
                        <a:rPr lang="fr-FR" sz="1400" b="1" kern="1200" dirty="0">
                          <a:solidFill>
                            <a:schemeClr val="dk1"/>
                          </a:solidFill>
                          <a:latin typeface="+mn-lt"/>
                          <a:ea typeface="+mn-ea"/>
                          <a:cs typeface="+mn-cs"/>
                        </a:rPr>
                        <a:t>Distributed training and </a:t>
                      </a:r>
                      <a:r>
                        <a:rPr lang="fr-FR" sz="1400" b="1" kern="1200" dirty="0" err="1">
                          <a:solidFill>
                            <a:schemeClr val="dk1"/>
                          </a:solidFill>
                          <a:latin typeface="+mn-lt"/>
                          <a:ea typeface="+mn-ea"/>
                          <a:cs typeface="+mn-cs"/>
                        </a:rPr>
                        <a:t>prediction</a:t>
                      </a:r>
                      <a:endParaRPr lang="fr-FR" sz="1400" b="1" kern="1200" dirty="0">
                        <a:solidFill>
                          <a:schemeClr val="dk1"/>
                        </a:solidFill>
                        <a:latin typeface="+mn-lt"/>
                        <a:ea typeface="+mn-ea"/>
                        <a:cs typeface="+mn-cs"/>
                      </a:endParaRPr>
                    </a:p>
                    <a:p>
                      <a:pPr marL="285750" indent="-285750">
                        <a:buFontTx/>
                        <a:buChar char="-"/>
                      </a:pPr>
                      <a:r>
                        <a:rPr lang="fr-FR" sz="1400" b="1" kern="1200" dirty="0" err="1">
                          <a:solidFill>
                            <a:schemeClr val="dk1"/>
                          </a:solidFill>
                          <a:latin typeface="+mn-lt"/>
                          <a:ea typeface="+mn-ea"/>
                          <a:cs typeface="+mn-cs"/>
                        </a:rPr>
                        <a:t>Scales</a:t>
                      </a:r>
                      <a:r>
                        <a:rPr lang="fr-FR" sz="1400" b="1" kern="1200" dirty="0">
                          <a:solidFill>
                            <a:schemeClr val="dk1"/>
                          </a:solidFill>
                          <a:latin typeface="+mn-lt"/>
                          <a:ea typeface="+mn-ea"/>
                          <a:cs typeface="+mn-cs"/>
                        </a:rPr>
                        <a:t> to tons of </a:t>
                      </a:r>
                      <a:r>
                        <a:rPr lang="fr-FR" sz="1400" b="1" kern="1200" dirty="0" err="1">
                          <a:solidFill>
                            <a:schemeClr val="dk1"/>
                          </a:solidFill>
                          <a:latin typeface="+mn-lt"/>
                          <a:ea typeface="+mn-ea"/>
                          <a:cs typeface="+mn-cs"/>
                        </a:rPr>
                        <a:t>CPU’s</a:t>
                      </a:r>
                      <a:r>
                        <a:rPr lang="fr-FR" sz="1400" b="1" kern="1200" dirty="0">
                          <a:solidFill>
                            <a:schemeClr val="dk1"/>
                          </a:solidFill>
                          <a:latin typeface="+mn-lt"/>
                          <a:ea typeface="+mn-ea"/>
                          <a:cs typeface="+mn-cs"/>
                        </a:rPr>
                        <a:t>/</a:t>
                      </a:r>
                      <a:r>
                        <a:rPr lang="fr-FR" sz="1400" b="1" kern="1200" dirty="0" err="1">
                          <a:solidFill>
                            <a:schemeClr val="dk1"/>
                          </a:solidFill>
                          <a:latin typeface="+mn-lt"/>
                          <a:ea typeface="+mn-ea"/>
                          <a:cs typeface="+mn-cs"/>
                        </a:rPr>
                        <a:t>GPU’s</a:t>
                      </a:r>
                      <a:r>
                        <a:rPr lang="fr-FR" sz="1400" b="1" kern="1200" dirty="0">
                          <a:solidFill>
                            <a:schemeClr val="dk1"/>
                          </a:solidFill>
                          <a:latin typeface="+mn-lt"/>
                          <a:ea typeface="+mn-ea"/>
                          <a:cs typeface="+mn-cs"/>
                        </a:rPr>
                        <a:t>/</a:t>
                      </a:r>
                      <a:r>
                        <a:rPr lang="fr-FR" sz="1400" b="1" kern="1200" dirty="0" err="1">
                          <a:solidFill>
                            <a:schemeClr val="dk1"/>
                          </a:solidFill>
                          <a:latin typeface="+mn-lt"/>
                          <a:ea typeface="+mn-ea"/>
                          <a:cs typeface="+mn-cs"/>
                        </a:rPr>
                        <a:t>TPU’s</a:t>
                      </a:r>
                      <a:endParaRPr lang="fr-FR" sz="1400" b="1" kern="1200" dirty="0">
                        <a:solidFill>
                          <a:schemeClr val="dk1"/>
                        </a:solidFill>
                        <a:latin typeface="+mn-lt"/>
                        <a:ea typeface="+mn-ea"/>
                        <a:cs typeface="+mn-cs"/>
                      </a:endParaRPr>
                    </a:p>
                    <a:p>
                      <a:pPr marL="285750" indent="-285750">
                        <a:buFontTx/>
                        <a:buChar char="-"/>
                      </a:pPr>
                      <a:r>
                        <a:rPr lang="fr-FR" sz="1400" b="1" kern="1200" dirty="0" err="1">
                          <a:solidFill>
                            <a:schemeClr val="dk1"/>
                          </a:solidFill>
                          <a:latin typeface="+mn-lt"/>
                          <a:ea typeface="+mn-ea"/>
                          <a:cs typeface="+mn-cs"/>
                        </a:rPr>
                        <a:t>Hyperparameter</a:t>
                      </a:r>
                      <a:r>
                        <a:rPr lang="fr-FR" sz="1400" b="1" kern="1200" dirty="0">
                          <a:solidFill>
                            <a:schemeClr val="dk1"/>
                          </a:solidFill>
                          <a:latin typeface="+mn-lt"/>
                          <a:ea typeface="+mn-ea"/>
                          <a:cs typeface="+mn-cs"/>
                        </a:rPr>
                        <a:t> tuning </a:t>
                      </a:r>
                      <a:r>
                        <a:rPr lang="fr-FR" sz="1400" b="1" kern="1200" dirty="0" err="1">
                          <a:solidFill>
                            <a:schemeClr val="dk1"/>
                          </a:solidFill>
                          <a:latin typeface="+mn-lt"/>
                          <a:ea typeface="+mn-ea"/>
                          <a:cs typeface="+mn-cs"/>
                        </a:rPr>
                        <a:t>with</a:t>
                      </a:r>
                      <a:r>
                        <a:rPr lang="fr-FR" sz="1400" b="1" kern="1200" dirty="0">
                          <a:solidFill>
                            <a:schemeClr val="dk1"/>
                          </a:solidFill>
                          <a:latin typeface="+mn-lt"/>
                          <a:ea typeface="+mn-ea"/>
                          <a:cs typeface="+mn-cs"/>
                        </a:rPr>
                        <a:t> </a:t>
                      </a:r>
                      <a:r>
                        <a:rPr lang="fr-FR" sz="1400" b="1" kern="1200" dirty="0" err="1">
                          <a:solidFill>
                            <a:schemeClr val="dk1"/>
                          </a:solidFill>
                          <a:latin typeface="+mn-lt"/>
                          <a:ea typeface="+mn-ea"/>
                          <a:cs typeface="+mn-cs"/>
                        </a:rPr>
                        <a:t>hypertune</a:t>
                      </a:r>
                      <a:r>
                        <a:rPr lang="fr-FR" sz="1400" b="1" kern="1200" dirty="0">
                          <a:solidFill>
                            <a:schemeClr val="dk1"/>
                          </a:solidFill>
                          <a:latin typeface="+mn-lt"/>
                          <a:ea typeface="+mn-ea"/>
                          <a:cs typeface="+mn-cs"/>
                        </a:rPr>
                        <a:t> (</a:t>
                      </a:r>
                      <a:r>
                        <a:rPr lang="fr-FR" sz="1400" b="1" kern="1200" dirty="0" err="1">
                          <a:solidFill>
                            <a:schemeClr val="dk1"/>
                          </a:solidFill>
                          <a:latin typeface="+mn-lt"/>
                          <a:ea typeface="+mn-ea"/>
                          <a:cs typeface="+mn-cs"/>
                        </a:rPr>
                        <a:t>hptuning_data.yaml</a:t>
                      </a:r>
                      <a:r>
                        <a:rPr lang="fr-FR" sz="1400" b="1" kern="1200" dirty="0">
                          <a:solidFill>
                            <a:schemeClr val="dk1"/>
                          </a:solidFill>
                          <a:latin typeface="+mn-lt"/>
                          <a:ea typeface="+mn-ea"/>
                          <a:cs typeface="+mn-cs"/>
                        </a:rPr>
                        <a:t>)</a:t>
                      </a:r>
                    </a:p>
                    <a:p>
                      <a:pPr marL="285750" indent="-285750">
                        <a:buFontTx/>
                        <a:buChar char="-"/>
                      </a:pPr>
                      <a:r>
                        <a:rPr lang="fr-FR" sz="1400" b="1" kern="1200" dirty="0">
                          <a:solidFill>
                            <a:schemeClr val="dk1"/>
                          </a:solidFill>
                          <a:latin typeface="+mn-lt"/>
                          <a:ea typeface="+mn-ea"/>
                          <a:cs typeface="+mn-cs"/>
                        </a:rPr>
                        <a:t>Automate the </a:t>
                      </a:r>
                      <a:r>
                        <a:rPr lang="fr-FR" sz="1400" b="1" kern="1200" dirty="0" err="1">
                          <a:solidFill>
                            <a:schemeClr val="dk1"/>
                          </a:solidFill>
                          <a:latin typeface="+mn-lt"/>
                          <a:ea typeface="+mn-ea"/>
                          <a:cs typeface="+mn-cs"/>
                        </a:rPr>
                        <a:t>annoying</a:t>
                      </a:r>
                      <a:r>
                        <a:rPr lang="fr-FR" sz="1400" b="1" kern="1200" dirty="0">
                          <a:solidFill>
                            <a:schemeClr val="dk1"/>
                          </a:solidFill>
                          <a:latin typeface="+mn-lt"/>
                          <a:ea typeface="+mn-ea"/>
                          <a:cs typeface="+mn-cs"/>
                        </a:rPr>
                        <a:t> bits of machine </a:t>
                      </a:r>
                      <a:r>
                        <a:rPr lang="fr-FR" sz="1400" b="1" kern="1200" dirty="0" err="1">
                          <a:solidFill>
                            <a:schemeClr val="dk1"/>
                          </a:solidFill>
                          <a:latin typeface="+mn-lt"/>
                          <a:ea typeface="+mn-ea"/>
                          <a:cs typeface="+mn-cs"/>
                        </a:rPr>
                        <a:t>learning</a:t>
                      </a:r>
                      <a:r>
                        <a:rPr lang="fr-FR" sz="1400" b="1" kern="1200" dirty="0">
                          <a:solidFill>
                            <a:schemeClr val="dk1"/>
                          </a:solidFill>
                          <a:latin typeface="+mn-lt"/>
                          <a:ea typeface="+mn-ea"/>
                          <a:cs typeface="+mn-cs"/>
                        </a:rPr>
                        <a:t>. </a:t>
                      </a:r>
                    </a:p>
                  </a:txBody>
                  <a:tcPr marT="0" marB="0">
                    <a:solidFill>
                      <a:schemeClr val="accent1">
                        <a:lumMod val="20000"/>
                        <a:lumOff val="80000"/>
                      </a:schemeClr>
                    </a:solidFill>
                  </a:tcPr>
                </a:tc>
                <a:tc hMerge="1">
                  <a:txBody>
                    <a:bodyPr/>
                    <a:lstStyle/>
                    <a:p>
                      <a:endParaRPr lang="fr-FR"/>
                    </a:p>
                  </a:txBody>
                  <a:tcPr/>
                </a:tc>
                <a:extLst>
                  <a:ext uri="{0D108BD9-81ED-4DB2-BD59-A6C34878D82A}">
                    <a16:rowId xmlns:a16="http://schemas.microsoft.com/office/drawing/2014/main" val="1534763818"/>
                  </a:ext>
                </a:extLst>
              </a:tr>
              <a:tr h="320120">
                <a:tc>
                  <a:txBody>
                    <a:bodyPr/>
                    <a:lstStyle/>
                    <a:p>
                      <a:r>
                        <a:rPr lang="fr-FR" sz="1600" b="1" dirty="0"/>
                        <a:t>ML </a:t>
                      </a:r>
                      <a:r>
                        <a:rPr lang="fr-FR" sz="1600" b="1" dirty="0" err="1"/>
                        <a:t>Api’s</a:t>
                      </a:r>
                      <a:endParaRPr lang="fr-FR" sz="1600" b="1" dirty="0"/>
                    </a:p>
                  </a:txBody>
                  <a:tcPr>
                    <a:solidFill>
                      <a:schemeClr val="accent1">
                        <a:lumMod val="20000"/>
                        <a:lumOff val="80000"/>
                      </a:schemeClr>
                    </a:solidFill>
                  </a:tcPr>
                </a:tc>
                <a:tc gridSpan="2">
                  <a:txBody>
                    <a:bodyPr/>
                    <a:lstStyle/>
                    <a:p>
                      <a:pPr marL="285750" indent="-285750">
                        <a:buFontTx/>
                        <a:buChar char="-"/>
                      </a:pPr>
                      <a:r>
                        <a:rPr lang="fr-FR" sz="1400" b="1" kern="1200" dirty="0">
                          <a:solidFill>
                            <a:schemeClr val="dk1"/>
                          </a:solidFill>
                          <a:latin typeface="+mn-lt"/>
                          <a:ea typeface="+mn-ea"/>
                          <a:cs typeface="+mn-cs"/>
                        </a:rPr>
                        <a:t>Pre-</a:t>
                      </a:r>
                      <a:r>
                        <a:rPr lang="fr-FR" sz="1400" b="1" kern="1200" dirty="0" err="1">
                          <a:solidFill>
                            <a:schemeClr val="dk1"/>
                          </a:solidFill>
                          <a:latin typeface="+mn-lt"/>
                          <a:ea typeface="+mn-ea"/>
                          <a:cs typeface="+mn-cs"/>
                        </a:rPr>
                        <a:t>built</a:t>
                      </a:r>
                      <a:r>
                        <a:rPr lang="fr-FR" sz="1400" b="1" kern="1200" dirty="0">
                          <a:solidFill>
                            <a:schemeClr val="dk1"/>
                          </a:solidFill>
                          <a:latin typeface="+mn-lt"/>
                          <a:ea typeface="+mn-ea"/>
                          <a:cs typeface="+mn-cs"/>
                        </a:rPr>
                        <a:t> machine </a:t>
                      </a:r>
                      <a:r>
                        <a:rPr lang="fr-FR" sz="1400" b="1" kern="1200" dirty="0" err="1">
                          <a:solidFill>
                            <a:schemeClr val="dk1"/>
                          </a:solidFill>
                          <a:latin typeface="+mn-lt"/>
                          <a:ea typeface="+mn-ea"/>
                          <a:cs typeface="+mn-cs"/>
                        </a:rPr>
                        <a:t>learning</a:t>
                      </a:r>
                      <a:r>
                        <a:rPr lang="fr-FR" sz="1400" b="1" kern="1200" dirty="0">
                          <a:solidFill>
                            <a:schemeClr val="dk1"/>
                          </a:solidFill>
                          <a:latin typeface="+mn-lt"/>
                          <a:ea typeface="+mn-ea"/>
                          <a:cs typeface="+mn-cs"/>
                        </a:rPr>
                        <a:t> </a:t>
                      </a:r>
                      <a:r>
                        <a:rPr lang="fr-FR" sz="1400" b="1" kern="1200" dirty="0" err="1">
                          <a:solidFill>
                            <a:schemeClr val="dk1"/>
                          </a:solidFill>
                          <a:latin typeface="+mn-lt"/>
                          <a:ea typeface="+mn-ea"/>
                          <a:cs typeface="+mn-cs"/>
                        </a:rPr>
                        <a:t>models</a:t>
                      </a:r>
                      <a:r>
                        <a:rPr lang="fr-FR" sz="1400" b="1" kern="1200" dirty="0">
                          <a:solidFill>
                            <a:schemeClr val="dk1"/>
                          </a:solidFill>
                          <a:latin typeface="+mn-lt"/>
                          <a:ea typeface="+mn-ea"/>
                          <a:cs typeface="+mn-cs"/>
                        </a:rPr>
                        <a:t>.</a:t>
                      </a:r>
                    </a:p>
                  </a:txBody>
                  <a:tcPr marT="0" marB="0">
                    <a:solidFill>
                      <a:schemeClr val="accent1">
                        <a:lumMod val="20000"/>
                        <a:lumOff val="80000"/>
                      </a:schemeClr>
                    </a:solidFill>
                  </a:tcPr>
                </a:tc>
                <a:tc hMerge="1">
                  <a:txBody>
                    <a:bodyPr/>
                    <a:lstStyle/>
                    <a:p>
                      <a:endParaRPr lang="fr-FR"/>
                    </a:p>
                  </a:txBody>
                  <a:tcPr/>
                </a:tc>
                <a:extLst>
                  <a:ext uri="{0D108BD9-81ED-4DB2-BD59-A6C34878D82A}">
                    <a16:rowId xmlns:a16="http://schemas.microsoft.com/office/drawing/2014/main" val="99608208"/>
                  </a:ext>
                </a:extLst>
              </a:tr>
              <a:tr h="611139">
                <a:tc>
                  <a:txBody>
                    <a:bodyPr/>
                    <a:lstStyle/>
                    <a:p>
                      <a:r>
                        <a:rPr lang="fr-FR" sz="1600" b="1" dirty="0" err="1"/>
                        <a:t>Howto</a:t>
                      </a:r>
                      <a:r>
                        <a:rPr lang="fr-FR" sz="1600" b="1" dirty="0"/>
                        <a:t> ML engine :</a:t>
                      </a:r>
                    </a:p>
                    <a:p>
                      <a:r>
                        <a:rPr lang="fr-FR" sz="1600" b="1" dirty="0"/>
                        <a:t>1-Prepare and train on-</a:t>
                      </a:r>
                      <a:r>
                        <a:rPr lang="fr-FR" sz="1600" b="1" dirty="0" err="1"/>
                        <a:t>premise</a:t>
                      </a:r>
                      <a:endParaRPr lang="fr-FR" sz="1600" b="1" dirty="0"/>
                    </a:p>
                  </a:txBody>
                  <a:tcPr>
                    <a:solidFill>
                      <a:srgbClr val="CFD5EA"/>
                    </a:solidFill>
                  </a:tcPr>
                </a:tc>
                <a:tc>
                  <a:txBody>
                    <a:bodyPr/>
                    <a:lstStyle/>
                    <a:p>
                      <a:pPr marL="285750" lvl="0" indent="-285750">
                        <a:buFontTx/>
                        <a:buChar char="-"/>
                      </a:pPr>
                      <a:r>
                        <a:rPr lang="fr-FR" sz="1400" b="1" kern="1200" dirty="0">
                          <a:solidFill>
                            <a:schemeClr val="dk1"/>
                          </a:solidFill>
                          <a:latin typeface="+mn-lt"/>
                          <a:ea typeface="+mn-ea"/>
                          <a:cs typeface="+mn-cs"/>
                        </a:rPr>
                        <a:t>Write training application in TF.</a:t>
                      </a:r>
                    </a:p>
                    <a:p>
                      <a:pPr marL="285750" lvl="0" indent="-285750">
                        <a:buFontTx/>
                        <a:buChar char="-"/>
                      </a:pPr>
                      <a:r>
                        <a:rPr lang="fr-FR" sz="1400" b="1" kern="1200" dirty="0">
                          <a:solidFill>
                            <a:schemeClr val="dk1"/>
                          </a:solidFill>
                          <a:latin typeface="+mn-lt"/>
                          <a:ea typeface="+mn-ea"/>
                          <a:cs typeface="+mn-cs"/>
                        </a:rPr>
                        <a:t>Python </a:t>
                      </a:r>
                      <a:r>
                        <a:rPr lang="fr-FR" sz="1400" b="1" kern="1200" dirty="0" err="1">
                          <a:solidFill>
                            <a:schemeClr val="dk1"/>
                          </a:solidFill>
                          <a:latin typeface="+mn-lt"/>
                          <a:ea typeface="+mn-ea"/>
                          <a:cs typeface="+mn-cs"/>
                        </a:rPr>
                        <a:t>is</a:t>
                      </a:r>
                      <a:r>
                        <a:rPr lang="fr-FR" sz="1400" b="1" kern="1200" dirty="0">
                          <a:solidFill>
                            <a:schemeClr val="dk1"/>
                          </a:solidFill>
                          <a:latin typeface="+mn-lt"/>
                          <a:ea typeface="+mn-ea"/>
                          <a:cs typeface="+mn-cs"/>
                        </a:rPr>
                        <a:t> a </a:t>
                      </a:r>
                      <a:r>
                        <a:rPr lang="fr-FR" sz="1400" b="1" kern="1200" dirty="0" err="1">
                          <a:solidFill>
                            <a:schemeClr val="dk1"/>
                          </a:solidFill>
                          <a:latin typeface="+mn-lt"/>
                          <a:ea typeface="+mn-ea"/>
                          <a:cs typeface="+mn-cs"/>
                        </a:rPr>
                        <a:t>language</a:t>
                      </a:r>
                      <a:r>
                        <a:rPr lang="fr-FR" sz="1400" b="1" kern="1200" dirty="0">
                          <a:solidFill>
                            <a:schemeClr val="dk1"/>
                          </a:solidFill>
                          <a:latin typeface="+mn-lt"/>
                          <a:ea typeface="+mn-ea"/>
                          <a:cs typeface="+mn-cs"/>
                        </a:rPr>
                        <a:t> of </a:t>
                      </a:r>
                      <a:r>
                        <a:rPr lang="fr-FR" sz="1400" b="1" kern="1200" dirty="0" err="1">
                          <a:solidFill>
                            <a:schemeClr val="dk1"/>
                          </a:solidFill>
                          <a:latin typeface="+mn-lt"/>
                          <a:ea typeface="+mn-ea"/>
                          <a:cs typeface="+mn-cs"/>
                        </a:rPr>
                        <a:t>choice</a:t>
                      </a:r>
                      <a:r>
                        <a:rPr lang="fr-FR" sz="1400" b="1" kern="1200" dirty="0">
                          <a:solidFill>
                            <a:schemeClr val="dk1"/>
                          </a:solidFill>
                          <a:latin typeface="+mn-lt"/>
                          <a:ea typeface="+mn-ea"/>
                          <a:cs typeface="+mn-cs"/>
                        </a:rPr>
                        <a:t>.</a:t>
                      </a:r>
                    </a:p>
                    <a:p>
                      <a:pPr marL="285750" lvl="0" indent="-285750">
                        <a:buFontTx/>
                        <a:buChar char="-"/>
                      </a:pPr>
                      <a:r>
                        <a:rPr lang="fr-FR" sz="1400" b="1" kern="1200" dirty="0">
                          <a:solidFill>
                            <a:schemeClr val="dk1"/>
                          </a:solidFill>
                          <a:latin typeface="+mn-lt"/>
                          <a:ea typeface="+mn-ea"/>
                          <a:cs typeface="+mn-cs"/>
                        </a:rPr>
                        <a:t>Run training model on local machine. (</a:t>
                      </a:r>
                      <a:r>
                        <a:rPr lang="fr-FR" sz="1800" b="0" i="0" kern="1200" dirty="0" err="1">
                          <a:solidFill>
                            <a:schemeClr val="dk1"/>
                          </a:solidFill>
                          <a:effectLst/>
                          <a:latin typeface="+mn-lt"/>
                          <a:ea typeface="+mn-ea"/>
                          <a:cs typeface="+mn-cs"/>
                        </a:rPr>
                        <a:t>gcloud</a:t>
                      </a:r>
                      <a:r>
                        <a:rPr lang="fr-FR" sz="1800" b="0" i="0" kern="1200" dirty="0">
                          <a:solidFill>
                            <a:schemeClr val="dk1"/>
                          </a:solidFill>
                          <a:effectLst/>
                          <a:latin typeface="+mn-lt"/>
                          <a:ea typeface="+mn-ea"/>
                          <a:cs typeface="+mn-cs"/>
                        </a:rPr>
                        <a:t> ml-engine local train</a:t>
                      </a:r>
                      <a:r>
                        <a:rPr lang="fr-FR" sz="1400" b="1" kern="1200" dirty="0">
                          <a:solidFill>
                            <a:schemeClr val="dk1"/>
                          </a:solidFill>
                          <a:latin typeface="+mn-lt"/>
                          <a:ea typeface="+mn-ea"/>
                          <a:cs typeface="+mn-cs"/>
                        </a:rPr>
                        <a:t>)</a:t>
                      </a:r>
                    </a:p>
                  </a:txBody>
                  <a:tcPr marT="0" marB="0">
                    <a:solidFill>
                      <a:srgbClr val="CFD5EA"/>
                    </a:solidFill>
                  </a:tcPr>
                </a:tc>
                <a:tc rowSpan="3">
                  <a:txBody>
                    <a:bodyPr/>
                    <a:lstStyle/>
                    <a:p>
                      <a:pPr marL="0" lvl="0" indent="0">
                        <a:buFontTx/>
                        <a:buNone/>
                      </a:pPr>
                      <a:r>
                        <a:rPr lang="fr-FR" sz="1400" b="1" kern="1200" dirty="0" err="1">
                          <a:solidFill>
                            <a:schemeClr val="dk1"/>
                          </a:solidFill>
                          <a:latin typeface="+mn-lt"/>
                          <a:ea typeface="+mn-ea"/>
                          <a:cs typeface="+mn-cs"/>
                        </a:rPr>
                        <a:t>Terminology</a:t>
                      </a:r>
                      <a:r>
                        <a:rPr lang="fr-FR" sz="1400" b="1" kern="1200" dirty="0">
                          <a:solidFill>
                            <a:schemeClr val="dk1"/>
                          </a:solidFill>
                          <a:latin typeface="+mn-lt"/>
                          <a:ea typeface="+mn-ea"/>
                          <a:cs typeface="+mn-cs"/>
                        </a:rPr>
                        <a:t>:</a:t>
                      </a:r>
                    </a:p>
                    <a:p>
                      <a:pPr marL="285750" lvl="0" indent="-285750">
                        <a:buFontTx/>
                        <a:buChar char="-"/>
                      </a:pPr>
                      <a:r>
                        <a:rPr lang="fr-FR" sz="1400" b="1" kern="1200" dirty="0">
                          <a:solidFill>
                            <a:schemeClr val="dk1"/>
                          </a:solidFill>
                          <a:latin typeface="+mn-lt"/>
                          <a:ea typeface="+mn-ea"/>
                          <a:cs typeface="+mn-cs"/>
                        </a:rPr>
                        <a:t>Model – </a:t>
                      </a:r>
                      <a:r>
                        <a:rPr lang="fr-FR" sz="1400" b="1" kern="1200" dirty="0" err="1">
                          <a:solidFill>
                            <a:schemeClr val="dk1"/>
                          </a:solidFill>
                          <a:latin typeface="+mn-lt"/>
                          <a:ea typeface="+mn-ea"/>
                          <a:cs typeface="+mn-cs"/>
                        </a:rPr>
                        <a:t>logical</a:t>
                      </a:r>
                      <a:r>
                        <a:rPr lang="fr-FR" sz="1400" b="1" kern="1200" dirty="0">
                          <a:solidFill>
                            <a:schemeClr val="dk1"/>
                          </a:solidFill>
                          <a:latin typeface="+mn-lt"/>
                          <a:ea typeface="+mn-ea"/>
                          <a:cs typeface="+mn-cs"/>
                        </a:rPr>
                        <a:t> container </a:t>
                      </a:r>
                      <a:r>
                        <a:rPr lang="fr-FR" sz="1400" b="1" kern="1200" dirty="0" err="1">
                          <a:solidFill>
                            <a:schemeClr val="dk1"/>
                          </a:solidFill>
                          <a:latin typeface="+mn-lt"/>
                          <a:ea typeface="+mn-ea"/>
                          <a:cs typeface="+mn-cs"/>
                        </a:rPr>
                        <a:t>individual</a:t>
                      </a:r>
                      <a:r>
                        <a:rPr lang="fr-FR" sz="1400" b="1" kern="1200" dirty="0">
                          <a:solidFill>
                            <a:schemeClr val="dk1"/>
                          </a:solidFill>
                          <a:latin typeface="+mn-lt"/>
                          <a:ea typeface="+mn-ea"/>
                          <a:cs typeface="+mn-cs"/>
                        </a:rPr>
                        <a:t> solutions to a </a:t>
                      </a:r>
                      <a:r>
                        <a:rPr lang="fr-FR" sz="1400" b="1" kern="1200" dirty="0" err="1">
                          <a:solidFill>
                            <a:schemeClr val="dk1"/>
                          </a:solidFill>
                          <a:latin typeface="+mn-lt"/>
                          <a:ea typeface="+mn-ea"/>
                          <a:cs typeface="+mn-cs"/>
                        </a:rPr>
                        <a:t>problem</a:t>
                      </a:r>
                      <a:r>
                        <a:rPr lang="fr-FR" sz="1400" b="1" kern="1200" dirty="0">
                          <a:solidFill>
                            <a:schemeClr val="dk1"/>
                          </a:solidFill>
                          <a:latin typeface="+mn-lt"/>
                          <a:ea typeface="+mn-ea"/>
                          <a:cs typeface="+mn-cs"/>
                        </a:rPr>
                        <a:t>:</a:t>
                      </a:r>
                    </a:p>
                    <a:p>
                      <a:pPr marL="742950" lvl="1" indent="-285750">
                        <a:buFontTx/>
                        <a:buChar char="-"/>
                      </a:pPr>
                      <a:r>
                        <a:rPr lang="fr-FR" sz="1400" b="0" kern="1200" dirty="0">
                          <a:solidFill>
                            <a:schemeClr val="dk1"/>
                          </a:solidFill>
                          <a:latin typeface="+mn-lt"/>
                          <a:ea typeface="+mn-ea"/>
                          <a:cs typeface="+mn-cs"/>
                        </a:rPr>
                        <a:t>Can </a:t>
                      </a:r>
                      <a:r>
                        <a:rPr lang="fr-FR" sz="1400" b="0" kern="1200" dirty="0" err="1">
                          <a:solidFill>
                            <a:schemeClr val="dk1"/>
                          </a:solidFill>
                          <a:latin typeface="+mn-lt"/>
                          <a:ea typeface="+mn-ea"/>
                          <a:cs typeface="+mn-cs"/>
                        </a:rPr>
                        <a:t>deploy</a:t>
                      </a:r>
                      <a:r>
                        <a:rPr lang="fr-FR" sz="1400" b="0" kern="1200" dirty="0">
                          <a:solidFill>
                            <a:schemeClr val="dk1"/>
                          </a:solidFill>
                          <a:latin typeface="+mn-lt"/>
                          <a:ea typeface="+mn-ea"/>
                          <a:cs typeface="+mn-cs"/>
                        </a:rPr>
                        <a:t> multiple versions</a:t>
                      </a:r>
                    </a:p>
                    <a:p>
                      <a:pPr marL="742950" lvl="1" indent="-285750">
                        <a:buFontTx/>
                        <a:buChar char="-"/>
                      </a:pPr>
                      <a:r>
                        <a:rPr lang="fr-FR" sz="1400" b="0" kern="1200" dirty="0" err="1">
                          <a:solidFill>
                            <a:schemeClr val="dk1"/>
                          </a:solidFill>
                          <a:latin typeface="+mn-lt"/>
                          <a:ea typeface="+mn-ea"/>
                          <a:cs typeface="+mn-cs"/>
                        </a:rPr>
                        <a:t>Eg</a:t>
                      </a:r>
                      <a:r>
                        <a:rPr lang="fr-FR" sz="1400" b="0" kern="1200" dirty="0">
                          <a:solidFill>
                            <a:schemeClr val="dk1"/>
                          </a:solidFill>
                          <a:latin typeface="+mn-lt"/>
                          <a:ea typeface="+mn-ea"/>
                          <a:cs typeface="+mn-cs"/>
                        </a:rPr>
                        <a:t>. Sale </a:t>
                      </a:r>
                      <a:r>
                        <a:rPr lang="fr-FR" sz="1400" b="0" kern="1200" dirty="0" err="1">
                          <a:solidFill>
                            <a:schemeClr val="dk1"/>
                          </a:solidFill>
                          <a:latin typeface="+mn-lt"/>
                          <a:ea typeface="+mn-ea"/>
                          <a:cs typeface="+mn-cs"/>
                        </a:rPr>
                        <a:t>price</a:t>
                      </a:r>
                      <a:r>
                        <a:rPr lang="fr-FR" sz="1400" b="0" kern="1200" dirty="0">
                          <a:solidFill>
                            <a:schemeClr val="dk1"/>
                          </a:solidFill>
                          <a:latin typeface="+mn-lt"/>
                          <a:ea typeface="+mn-ea"/>
                          <a:cs typeface="+mn-cs"/>
                        </a:rPr>
                        <a:t> of </a:t>
                      </a:r>
                      <a:r>
                        <a:rPr lang="fr-FR" sz="1400" b="0" kern="1200" dirty="0" err="1">
                          <a:solidFill>
                            <a:schemeClr val="dk1"/>
                          </a:solidFill>
                          <a:latin typeface="+mn-lt"/>
                          <a:ea typeface="+mn-ea"/>
                          <a:cs typeface="+mn-cs"/>
                        </a:rPr>
                        <a:t>houses</a:t>
                      </a:r>
                      <a:endParaRPr lang="fr-FR" sz="1400" b="0" kern="1200" dirty="0">
                        <a:solidFill>
                          <a:schemeClr val="dk1"/>
                        </a:solidFill>
                        <a:latin typeface="+mn-lt"/>
                        <a:ea typeface="+mn-ea"/>
                        <a:cs typeface="+mn-cs"/>
                      </a:endParaRPr>
                    </a:p>
                    <a:p>
                      <a:pPr marL="285750" lvl="0" indent="-285750">
                        <a:buFontTx/>
                        <a:buChar char="-"/>
                      </a:pPr>
                      <a:r>
                        <a:rPr lang="fr-FR" sz="1400" b="1" kern="1200" dirty="0">
                          <a:solidFill>
                            <a:schemeClr val="dk1"/>
                          </a:solidFill>
                          <a:latin typeface="+mn-lt"/>
                          <a:ea typeface="+mn-ea"/>
                          <a:cs typeface="+mn-cs"/>
                        </a:rPr>
                        <a:t>Version – instance of a model</a:t>
                      </a:r>
                    </a:p>
                    <a:p>
                      <a:pPr marL="742950" lvl="1" indent="-285750">
                        <a:buFontTx/>
                        <a:buChar char="-"/>
                      </a:pPr>
                      <a:r>
                        <a:rPr lang="fr-FR" sz="1400" b="0" kern="1200" dirty="0" err="1">
                          <a:solidFill>
                            <a:schemeClr val="dk1"/>
                          </a:solidFill>
                          <a:latin typeface="+mn-lt"/>
                          <a:ea typeface="+mn-ea"/>
                          <a:cs typeface="+mn-cs"/>
                        </a:rPr>
                        <a:t>Eg</a:t>
                      </a:r>
                      <a:r>
                        <a:rPr lang="fr-FR" sz="1400" b="0" kern="1200" dirty="0">
                          <a:solidFill>
                            <a:schemeClr val="dk1"/>
                          </a:solidFill>
                          <a:latin typeface="+mn-lt"/>
                          <a:ea typeface="+mn-ea"/>
                          <a:cs typeface="+mn-cs"/>
                        </a:rPr>
                        <a:t>. Version 1/2/3 of Sale </a:t>
                      </a:r>
                      <a:r>
                        <a:rPr lang="fr-FR" sz="1400" b="0" kern="1200" dirty="0" err="1">
                          <a:solidFill>
                            <a:schemeClr val="dk1"/>
                          </a:solidFill>
                          <a:latin typeface="+mn-lt"/>
                          <a:ea typeface="+mn-ea"/>
                          <a:cs typeface="+mn-cs"/>
                        </a:rPr>
                        <a:t>price</a:t>
                      </a:r>
                      <a:r>
                        <a:rPr lang="fr-FR" sz="1400" b="0" kern="1200" dirty="0">
                          <a:solidFill>
                            <a:schemeClr val="dk1"/>
                          </a:solidFill>
                          <a:latin typeface="+mn-lt"/>
                          <a:ea typeface="+mn-ea"/>
                          <a:cs typeface="+mn-cs"/>
                        </a:rPr>
                        <a:t> house</a:t>
                      </a:r>
                    </a:p>
                    <a:p>
                      <a:pPr marL="285750" lvl="0" indent="-285750">
                        <a:buFontTx/>
                        <a:buChar char="-"/>
                      </a:pPr>
                      <a:r>
                        <a:rPr lang="fr-FR" sz="1400" b="1" kern="1200" dirty="0">
                          <a:solidFill>
                            <a:schemeClr val="dk1"/>
                          </a:solidFill>
                          <a:latin typeface="+mn-lt"/>
                          <a:ea typeface="+mn-ea"/>
                          <a:cs typeface="+mn-cs"/>
                        </a:rPr>
                        <a:t>Job – interactions </a:t>
                      </a:r>
                      <a:r>
                        <a:rPr lang="fr-FR" sz="1400" b="1" kern="1200" dirty="0" err="1">
                          <a:solidFill>
                            <a:schemeClr val="dk1"/>
                          </a:solidFill>
                          <a:latin typeface="+mn-lt"/>
                          <a:ea typeface="+mn-ea"/>
                          <a:cs typeface="+mn-cs"/>
                        </a:rPr>
                        <a:t>with</a:t>
                      </a:r>
                      <a:r>
                        <a:rPr lang="fr-FR" sz="1400" b="1" kern="1200" dirty="0">
                          <a:solidFill>
                            <a:schemeClr val="dk1"/>
                          </a:solidFill>
                          <a:latin typeface="+mn-lt"/>
                          <a:ea typeface="+mn-ea"/>
                          <a:cs typeface="+mn-cs"/>
                        </a:rPr>
                        <a:t> Cloud ML Engine :</a:t>
                      </a:r>
                    </a:p>
                    <a:p>
                      <a:pPr marL="742950" lvl="1" indent="-285750">
                        <a:buFontTx/>
                        <a:buChar char="-"/>
                      </a:pPr>
                      <a:r>
                        <a:rPr lang="fr-FR" sz="1400" b="1" kern="1200" dirty="0">
                          <a:solidFill>
                            <a:schemeClr val="dk1"/>
                          </a:solidFill>
                          <a:latin typeface="+mn-lt"/>
                          <a:ea typeface="+mn-ea"/>
                          <a:cs typeface="+mn-cs"/>
                        </a:rPr>
                        <a:t>Train </a:t>
                      </a:r>
                      <a:r>
                        <a:rPr lang="fr-FR" sz="1400" b="1" kern="1200" dirty="0" err="1">
                          <a:solidFill>
                            <a:schemeClr val="dk1"/>
                          </a:solidFill>
                          <a:latin typeface="+mn-lt"/>
                          <a:ea typeface="+mn-ea"/>
                          <a:cs typeface="+mn-cs"/>
                        </a:rPr>
                        <a:t>models</a:t>
                      </a:r>
                      <a:endParaRPr lang="fr-FR" sz="1400" b="1" kern="1200" dirty="0">
                        <a:solidFill>
                          <a:schemeClr val="dk1"/>
                        </a:solidFill>
                        <a:latin typeface="+mn-lt"/>
                        <a:ea typeface="+mn-ea"/>
                        <a:cs typeface="+mn-cs"/>
                      </a:endParaRPr>
                    </a:p>
                    <a:p>
                      <a:pPr marL="742950" lvl="1" indent="-285750">
                        <a:buFontTx/>
                        <a:buChar char="-"/>
                      </a:pPr>
                      <a:r>
                        <a:rPr lang="fr-FR" sz="1400" b="0" kern="1200" dirty="0">
                          <a:solidFill>
                            <a:schemeClr val="dk1"/>
                          </a:solidFill>
                          <a:latin typeface="+mn-lt"/>
                          <a:ea typeface="+mn-ea"/>
                          <a:cs typeface="+mn-cs"/>
                        </a:rPr>
                        <a:t>Command = ‘</a:t>
                      </a:r>
                      <a:r>
                        <a:rPr lang="fr-FR" sz="1400" b="1" kern="1200" dirty="0" err="1">
                          <a:solidFill>
                            <a:schemeClr val="dk1"/>
                          </a:solidFill>
                          <a:latin typeface="+mn-lt"/>
                          <a:ea typeface="+mn-ea"/>
                          <a:cs typeface="+mn-cs"/>
                        </a:rPr>
                        <a:t>submit</a:t>
                      </a:r>
                      <a:r>
                        <a:rPr lang="fr-FR" sz="1400" b="1" kern="1200" dirty="0">
                          <a:solidFill>
                            <a:schemeClr val="dk1"/>
                          </a:solidFill>
                          <a:latin typeface="+mn-lt"/>
                          <a:ea typeface="+mn-ea"/>
                          <a:cs typeface="+mn-cs"/>
                        </a:rPr>
                        <a:t> job train model’ </a:t>
                      </a:r>
                      <a:r>
                        <a:rPr lang="fr-FR" sz="1400" b="0" kern="1200" dirty="0">
                          <a:solidFill>
                            <a:schemeClr val="dk1"/>
                          </a:solidFill>
                          <a:latin typeface="+mn-lt"/>
                          <a:ea typeface="+mn-ea"/>
                          <a:cs typeface="+mn-cs"/>
                        </a:rPr>
                        <a:t>on Cloud ML Engine</a:t>
                      </a:r>
                    </a:p>
                    <a:p>
                      <a:pPr marL="742950" lvl="1" indent="-285750">
                        <a:buFontTx/>
                        <a:buChar char="-"/>
                      </a:pPr>
                      <a:r>
                        <a:rPr lang="fr-FR" sz="1400" b="1" kern="1200" dirty="0" err="1">
                          <a:solidFill>
                            <a:schemeClr val="dk1"/>
                          </a:solidFill>
                          <a:latin typeface="+mn-lt"/>
                          <a:ea typeface="+mn-ea"/>
                          <a:cs typeface="+mn-cs"/>
                        </a:rPr>
                        <a:t>Deploy</a:t>
                      </a:r>
                      <a:r>
                        <a:rPr lang="fr-FR" sz="1400" b="1" kern="1200" dirty="0">
                          <a:solidFill>
                            <a:schemeClr val="dk1"/>
                          </a:solidFill>
                          <a:latin typeface="+mn-lt"/>
                          <a:ea typeface="+mn-ea"/>
                          <a:cs typeface="+mn-cs"/>
                        </a:rPr>
                        <a:t> </a:t>
                      </a:r>
                      <a:r>
                        <a:rPr lang="fr-FR" sz="1400" b="1" kern="1200" dirty="0" err="1">
                          <a:solidFill>
                            <a:schemeClr val="dk1"/>
                          </a:solidFill>
                          <a:latin typeface="+mn-lt"/>
                          <a:ea typeface="+mn-ea"/>
                          <a:cs typeface="+mn-cs"/>
                        </a:rPr>
                        <a:t>trained</a:t>
                      </a:r>
                      <a:r>
                        <a:rPr lang="fr-FR" sz="1400" b="1" kern="1200" dirty="0">
                          <a:solidFill>
                            <a:schemeClr val="dk1"/>
                          </a:solidFill>
                          <a:latin typeface="+mn-lt"/>
                          <a:ea typeface="+mn-ea"/>
                          <a:cs typeface="+mn-cs"/>
                        </a:rPr>
                        <a:t> </a:t>
                      </a:r>
                      <a:r>
                        <a:rPr lang="fr-FR" sz="1400" b="1" kern="1200" dirty="0" err="1">
                          <a:solidFill>
                            <a:schemeClr val="dk1"/>
                          </a:solidFill>
                          <a:latin typeface="+mn-lt"/>
                          <a:ea typeface="+mn-ea"/>
                          <a:cs typeface="+mn-cs"/>
                        </a:rPr>
                        <a:t>models</a:t>
                      </a:r>
                      <a:endParaRPr lang="fr-FR" sz="1400" b="1" kern="1200" dirty="0">
                        <a:solidFill>
                          <a:schemeClr val="dk1"/>
                        </a:solidFill>
                        <a:latin typeface="+mn-lt"/>
                        <a:ea typeface="+mn-ea"/>
                        <a:cs typeface="+mn-cs"/>
                      </a:endParaRPr>
                    </a:p>
                    <a:p>
                      <a:pPr marL="742950" lvl="1" indent="-285750">
                        <a:buFontTx/>
                        <a:buChar char="-"/>
                      </a:pPr>
                      <a:r>
                        <a:rPr lang="fr-FR" sz="1400" b="0" kern="1200" dirty="0">
                          <a:solidFill>
                            <a:schemeClr val="dk1"/>
                          </a:solidFill>
                          <a:latin typeface="+mn-lt"/>
                          <a:ea typeface="+mn-ea"/>
                          <a:cs typeface="+mn-cs"/>
                        </a:rPr>
                        <a:t>Command = ‘</a:t>
                      </a:r>
                      <a:r>
                        <a:rPr lang="fr-FR" sz="1400" b="1" kern="1200" dirty="0" err="1">
                          <a:solidFill>
                            <a:schemeClr val="dk1"/>
                          </a:solidFill>
                          <a:latin typeface="+mn-lt"/>
                          <a:ea typeface="+mn-ea"/>
                          <a:cs typeface="+mn-cs"/>
                        </a:rPr>
                        <a:t>submit</a:t>
                      </a:r>
                      <a:r>
                        <a:rPr lang="fr-FR" sz="1400" b="1" kern="1200" dirty="0">
                          <a:solidFill>
                            <a:schemeClr val="dk1"/>
                          </a:solidFill>
                          <a:latin typeface="+mn-lt"/>
                          <a:ea typeface="+mn-ea"/>
                          <a:cs typeface="+mn-cs"/>
                        </a:rPr>
                        <a:t> job </a:t>
                      </a:r>
                      <a:r>
                        <a:rPr lang="fr-FR" sz="1400" b="1" kern="1200" dirty="0" err="1">
                          <a:solidFill>
                            <a:schemeClr val="dk1"/>
                          </a:solidFill>
                          <a:latin typeface="+mn-lt"/>
                          <a:ea typeface="+mn-ea"/>
                          <a:cs typeface="+mn-cs"/>
                        </a:rPr>
                        <a:t>deploy</a:t>
                      </a:r>
                      <a:r>
                        <a:rPr lang="fr-FR" sz="1400" b="1" kern="1200" dirty="0">
                          <a:solidFill>
                            <a:schemeClr val="dk1"/>
                          </a:solidFill>
                          <a:latin typeface="+mn-lt"/>
                          <a:ea typeface="+mn-ea"/>
                          <a:cs typeface="+mn-cs"/>
                        </a:rPr>
                        <a:t> </a:t>
                      </a:r>
                      <a:r>
                        <a:rPr lang="fr-FR" sz="1400" b="1" kern="1200" dirty="0" err="1">
                          <a:solidFill>
                            <a:schemeClr val="dk1"/>
                          </a:solidFill>
                          <a:latin typeface="+mn-lt"/>
                          <a:ea typeface="+mn-ea"/>
                          <a:cs typeface="+mn-cs"/>
                        </a:rPr>
                        <a:t>trained</a:t>
                      </a:r>
                      <a:r>
                        <a:rPr lang="fr-FR" sz="1400" b="1" kern="1200" dirty="0">
                          <a:solidFill>
                            <a:schemeClr val="dk1"/>
                          </a:solidFill>
                          <a:latin typeface="+mn-lt"/>
                          <a:ea typeface="+mn-ea"/>
                          <a:cs typeface="+mn-cs"/>
                        </a:rPr>
                        <a:t> model’ </a:t>
                      </a:r>
                      <a:r>
                        <a:rPr lang="fr-FR" sz="1400" b="0" kern="1200" dirty="0">
                          <a:solidFill>
                            <a:schemeClr val="dk1"/>
                          </a:solidFill>
                          <a:latin typeface="+mn-lt"/>
                          <a:ea typeface="+mn-ea"/>
                          <a:cs typeface="+mn-cs"/>
                        </a:rPr>
                        <a:t>on Cloud ML Engine</a:t>
                      </a:r>
                    </a:p>
                    <a:p>
                      <a:pPr marL="742950" lvl="1" indent="-285750">
                        <a:buFontTx/>
                        <a:buChar char="-"/>
                      </a:pPr>
                      <a:r>
                        <a:rPr lang="fr-FR" sz="1400" b="1" kern="1200" dirty="0">
                          <a:solidFill>
                            <a:schemeClr val="dk1"/>
                          </a:solidFill>
                          <a:latin typeface="+mn-lt"/>
                          <a:ea typeface="+mn-ea"/>
                          <a:cs typeface="+mn-cs"/>
                        </a:rPr>
                        <a:t>‘</a:t>
                      </a:r>
                      <a:r>
                        <a:rPr lang="fr-FR" sz="1400" b="1" kern="1200" dirty="0" err="1">
                          <a:solidFill>
                            <a:schemeClr val="dk1"/>
                          </a:solidFill>
                          <a:latin typeface="+mn-lt"/>
                          <a:ea typeface="+mn-ea"/>
                          <a:cs typeface="+mn-cs"/>
                        </a:rPr>
                        <a:t>Failed</a:t>
                      </a:r>
                      <a:r>
                        <a:rPr lang="fr-FR" sz="1400" b="1" kern="1200" dirty="0">
                          <a:solidFill>
                            <a:schemeClr val="dk1"/>
                          </a:solidFill>
                          <a:latin typeface="+mn-lt"/>
                          <a:ea typeface="+mn-ea"/>
                          <a:cs typeface="+mn-cs"/>
                        </a:rPr>
                        <a:t>’ </a:t>
                      </a:r>
                      <a:r>
                        <a:rPr lang="fr-FR" sz="1400" b="0" kern="1200" dirty="0">
                          <a:solidFill>
                            <a:schemeClr val="dk1"/>
                          </a:solidFill>
                          <a:latin typeface="+mn-lt"/>
                          <a:ea typeface="+mn-ea"/>
                          <a:cs typeface="+mn-cs"/>
                        </a:rPr>
                        <a:t>jobs can </a:t>
                      </a:r>
                      <a:r>
                        <a:rPr lang="fr-FR" sz="1400" b="0" kern="1200" dirty="0" err="1">
                          <a:solidFill>
                            <a:schemeClr val="dk1"/>
                          </a:solidFill>
                          <a:latin typeface="+mn-lt"/>
                          <a:ea typeface="+mn-ea"/>
                          <a:cs typeface="+mn-cs"/>
                        </a:rPr>
                        <a:t>be</a:t>
                      </a:r>
                      <a:r>
                        <a:rPr lang="fr-FR" sz="1400" b="0" kern="1200" dirty="0">
                          <a:solidFill>
                            <a:schemeClr val="dk1"/>
                          </a:solidFill>
                          <a:latin typeface="+mn-lt"/>
                          <a:ea typeface="+mn-ea"/>
                          <a:cs typeface="+mn-cs"/>
                        </a:rPr>
                        <a:t> </a:t>
                      </a:r>
                      <a:r>
                        <a:rPr lang="fr-FR" sz="1400" b="0" kern="1200" dirty="0" err="1">
                          <a:solidFill>
                            <a:schemeClr val="dk1"/>
                          </a:solidFill>
                          <a:latin typeface="+mn-lt"/>
                          <a:ea typeface="+mn-ea"/>
                          <a:cs typeface="+mn-cs"/>
                        </a:rPr>
                        <a:t>monitored</a:t>
                      </a:r>
                      <a:r>
                        <a:rPr lang="fr-FR" sz="1400" b="0" kern="1200" dirty="0">
                          <a:solidFill>
                            <a:schemeClr val="dk1"/>
                          </a:solidFill>
                          <a:latin typeface="+mn-lt"/>
                          <a:ea typeface="+mn-ea"/>
                          <a:cs typeface="+mn-cs"/>
                        </a:rPr>
                        <a:t> for troubleshooting.</a:t>
                      </a:r>
                    </a:p>
                  </a:txBody>
                  <a:tcPr marT="0" marB="0">
                    <a:solidFill>
                      <a:srgbClr val="CFD5EA"/>
                    </a:solidFill>
                  </a:tcPr>
                </a:tc>
                <a:extLst>
                  <a:ext uri="{0D108BD9-81ED-4DB2-BD59-A6C34878D82A}">
                    <a16:rowId xmlns:a16="http://schemas.microsoft.com/office/drawing/2014/main" val="4019948129"/>
                  </a:ext>
                </a:extLst>
              </a:tr>
              <a:tr h="1380604">
                <a:tc>
                  <a:txBody>
                    <a:bodyPr/>
                    <a:lstStyle/>
                    <a:p>
                      <a:r>
                        <a:rPr lang="fr-FR" sz="1600" b="1" dirty="0"/>
                        <a:t>2-Train </a:t>
                      </a:r>
                      <a:r>
                        <a:rPr lang="fr-FR" sz="1600" b="1" dirty="0" err="1"/>
                        <a:t>with</a:t>
                      </a:r>
                      <a:r>
                        <a:rPr lang="fr-FR" sz="1600" b="1" dirty="0"/>
                        <a:t> cloud ML</a:t>
                      </a:r>
                    </a:p>
                  </a:txBody>
                  <a:tcPr>
                    <a:solidFill>
                      <a:srgbClr val="CFD5EA"/>
                    </a:solidFill>
                  </a:tcPr>
                </a:tc>
                <a:tc>
                  <a:txBody>
                    <a:bodyPr/>
                    <a:lstStyle/>
                    <a:p>
                      <a:pPr marL="285750" indent="-285750">
                        <a:buFontTx/>
                        <a:buChar char="-"/>
                      </a:pPr>
                      <a:r>
                        <a:rPr lang="fr-FR" sz="1400" b="1" kern="1200" dirty="0">
                          <a:solidFill>
                            <a:schemeClr val="dk1"/>
                          </a:solidFill>
                          <a:latin typeface="+mn-lt"/>
                          <a:ea typeface="+mn-ea"/>
                          <a:cs typeface="+mn-cs"/>
                        </a:rPr>
                        <a:t>Train model </a:t>
                      </a:r>
                      <a:r>
                        <a:rPr lang="fr-FR" sz="1400" b="1" kern="1200" dirty="0" err="1">
                          <a:solidFill>
                            <a:schemeClr val="dk1"/>
                          </a:solidFill>
                          <a:latin typeface="+mn-lt"/>
                          <a:ea typeface="+mn-ea"/>
                          <a:cs typeface="+mn-cs"/>
                        </a:rPr>
                        <a:t>with</a:t>
                      </a:r>
                      <a:r>
                        <a:rPr lang="fr-FR" sz="1400" b="1" kern="1200" dirty="0">
                          <a:solidFill>
                            <a:schemeClr val="dk1"/>
                          </a:solidFill>
                          <a:latin typeface="+mn-lt"/>
                          <a:ea typeface="+mn-ea"/>
                          <a:cs typeface="+mn-cs"/>
                        </a:rPr>
                        <a:t> cloud ML engine:</a:t>
                      </a:r>
                    </a:p>
                    <a:p>
                      <a:pPr marL="742950" lvl="1" indent="-285750">
                        <a:buFontTx/>
                        <a:buChar char="-"/>
                      </a:pPr>
                      <a:r>
                        <a:rPr lang="fr-FR" sz="1400" b="1" kern="1200" dirty="0">
                          <a:solidFill>
                            <a:schemeClr val="dk1"/>
                          </a:solidFill>
                          <a:latin typeface="+mn-lt"/>
                          <a:ea typeface="+mn-ea"/>
                          <a:cs typeface="+mn-cs"/>
                        </a:rPr>
                        <a:t>Training service </a:t>
                      </a:r>
                      <a:r>
                        <a:rPr lang="fr-FR" sz="1400" b="1" kern="1200" dirty="0" err="1">
                          <a:solidFill>
                            <a:schemeClr val="dk1"/>
                          </a:solidFill>
                          <a:latin typeface="+mn-lt"/>
                          <a:ea typeface="+mn-ea"/>
                          <a:cs typeface="+mn-cs"/>
                        </a:rPr>
                        <a:t>allocates</a:t>
                      </a:r>
                      <a:r>
                        <a:rPr lang="fr-FR" sz="1400" b="1" kern="1200" dirty="0">
                          <a:solidFill>
                            <a:schemeClr val="dk1"/>
                          </a:solidFill>
                          <a:latin typeface="+mn-lt"/>
                          <a:ea typeface="+mn-ea"/>
                          <a:cs typeface="+mn-cs"/>
                        </a:rPr>
                        <a:t> </a:t>
                      </a:r>
                      <a:r>
                        <a:rPr lang="fr-FR" sz="1400" b="1" kern="1200" dirty="0" err="1">
                          <a:solidFill>
                            <a:schemeClr val="dk1"/>
                          </a:solidFill>
                          <a:latin typeface="+mn-lt"/>
                          <a:ea typeface="+mn-ea"/>
                          <a:cs typeface="+mn-cs"/>
                        </a:rPr>
                        <a:t>resources</a:t>
                      </a:r>
                      <a:r>
                        <a:rPr lang="fr-FR" sz="1400" b="1" kern="1200" dirty="0">
                          <a:solidFill>
                            <a:schemeClr val="dk1"/>
                          </a:solidFill>
                          <a:latin typeface="+mn-lt"/>
                          <a:ea typeface="+mn-ea"/>
                          <a:cs typeface="+mn-cs"/>
                        </a:rPr>
                        <a:t> by </a:t>
                      </a:r>
                      <a:r>
                        <a:rPr lang="fr-FR" sz="1400" b="1" kern="1200" dirty="0" err="1">
                          <a:solidFill>
                            <a:schemeClr val="dk1"/>
                          </a:solidFill>
                          <a:latin typeface="+mn-lt"/>
                          <a:ea typeface="+mn-ea"/>
                          <a:cs typeface="+mn-cs"/>
                        </a:rPr>
                        <a:t>specification</a:t>
                      </a:r>
                      <a:r>
                        <a:rPr lang="fr-FR" sz="1400" b="1" kern="1200" dirty="0">
                          <a:solidFill>
                            <a:schemeClr val="dk1"/>
                          </a:solidFill>
                          <a:latin typeface="+mn-lt"/>
                          <a:ea typeface="+mn-ea"/>
                          <a:cs typeface="+mn-cs"/>
                        </a:rPr>
                        <a:t> (cluster of </a:t>
                      </a:r>
                      <a:r>
                        <a:rPr lang="fr-FR" sz="1400" b="1" kern="1200" dirty="0" err="1">
                          <a:solidFill>
                            <a:schemeClr val="dk1"/>
                          </a:solidFill>
                          <a:latin typeface="+mn-lt"/>
                          <a:ea typeface="+mn-ea"/>
                          <a:cs typeface="+mn-cs"/>
                        </a:rPr>
                        <a:t>resources</a:t>
                      </a:r>
                      <a:r>
                        <a:rPr lang="fr-FR" sz="1400" b="1" kern="1200" dirty="0">
                          <a:solidFill>
                            <a:schemeClr val="dk1"/>
                          </a:solidFill>
                          <a:latin typeface="+mn-lt"/>
                          <a:ea typeface="+mn-ea"/>
                          <a:cs typeface="+mn-cs"/>
                        </a:rPr>
                        <a:t>)</a:t>
                      </a:r>
                    </a:p>
                    <a:p>
                      <a:pPr marL="742950" lvl="1" indent="-285750">
                        <a:buFontTx/>
                        <a:buChar char="-"/>
                      </a:pPr>
                      <a:r>
                        <a:rPr lang="fr-FR" sz="1400" b="1" kern="1200" dirty="0">
                          <a:solidFill>
                            <a:schemeClr val="dk1"/>
                          </a:solidFill>
                          <a:latin typeface="+mn-lt"/>
                          <a:ea typeface="+mn-ea"/>
                          <a:cs typeface="+mn-cs"/>
                        </a:rPr>
                        <a:t>Master – manages </a:t>
                      </a:r>
                      <a:r>
                        <a:rPr lang="fr-FR" sz="1400" b="1" kern="1200" dirty="0" err="1">
                          <a:solidFill>
                            <a:schemeClr val="dk1"/>
                          </a:solidFill>
                          <a:latin typeface="+mn-lt"/>
                          <a:ea typeface="+mn-ea"/>
                          <a:cs typeface="+mn-cs"/>
                        </a:rPr>
                        <a:t>other</a:t>
                      </a:r>
                      <a:r>
                        <a:rPr lang="fr-FR" sz="1400" b="1" kern="1200" dirty="0">
                          <a:solidFill>
                            <a:schemeClr val="dk1"/>
                          </a:solidFill>
                          <a:latin typeface="+mn-lt"/>
                          <a:ea typeface="+mn-ea"/>
                          <a:cs typeface="+mn-cs"/>
                        </a:rPr>
                        <a:t> </a:t>
                      </a:r>
                      <a:r>
                        <a:rPr lang="fr-FR" sz="1400" b="1" kern="1200" dirty="0" err="1">
                          <a:solidFill>
                            <a:schemeClr val="dk1"/>
                          </a:solidFill>
                          <a:latin typeface="+mn-lt"/>
                          <a:ea typeface="+mn-ea"/>
                          <a:cs typeface="+mn-cs"/>
                        </a:rPr>
                        <a:t>nodes</a:t>
                      </a:r>
                      <a:endParaRPr lang="fr-FR" sz="1400" b="1" kern="1200" dirty="0">
                        <a:solidFill>
                          <a:schemeClr val="dk1"/>
                        </a:solidFill>
                        <a:latin typeface="+mn-lt"/>
                        <a:ea typeface="+mn-ea"/>
                        <a:cs typeface="+mn-cs"/>
                      </a:endParaRPr>
                    </a:p>
                    <a:p>
                      <a:pPr marL="742950" lvl="1" indent="-285750">
                        <a:buFontTx/>
                        <a:buChar char="-"/>
                      </a:pPr>
                      <a:r>
                        <a:rPr lang="fr-FR" sz="1400" b="1" kern="1200" dirty="0" err="1">
                          <a:solidFill>
                            <a:schemeClr val="dk1"/>
                          </a:solidFill>
                          <a:latin typeface="+mn-lt"/>
                          <a:ea typeface="+mn-ea"/>
                          <a:cs typeface="+mn-cs"/>
                        </a:rPr>
                        <a:t>Workers</a:t>
                      </a:r>
                      <a:r>
                        <a:rPr lang="fr-FR" sz="1400" b="1" kern="1200" dirty="0">
                          <a:solidFill>
                            <a:schemeClr val="dk1"/>
                          </a:solidFill>
                          <a:latin typeface="+mn-lt"/>
                          <a:ea typeface="+mn-ea"/>
                          <a:cs typeface="+mn-cs"/>
                        </a:rPr>
                        <a:t> – </a:t>
                      </a:r>
                      <a:r>
                        <a:rPr lang="fr-FR" sz="1400" b="1" kern="1200" dirty="0" err="1">
                          <a:solidFill>
                            <a:schemeClr val="dk1"/>
                          </a:solidFill>
                          <a:latin typeface="+mn-lt"/>
                          <a:ea typeface="+mn-ea"/>
                          <a:cs typeface="+mn-cs"/>
                        </a:rPr>
                        <a:t>works</a:t>
                      </a:r>
                      <a:r>
                        <a:rPr lang="fr-FR" sz="1400" b="1" kern="1200" dirty="0">
                          <a:solidFill>
                            <a:schemeClr val="dk1"/>
                          </a:solidFill>
                          <a:latin typeface="+mn-lt"/>
                          <a:ea typeface="+mn-ea"/>
                          <a:cs typeface="+mn-cs"/>
                        </a:rPr>
                        <a:t> on portion of training job</a:t>
                      </a:r>
                    </a:p>
                    <a:p>
                      <a:pPr marL="742950" lvl="1" indent="-285750">
                        <a:buFontTx/>
                        <a:buChar char="-"/>
                      </a:pPr>
                      <a:r>
                        <a:rPr lang="fr-FR" sz="1400" b="1" kern="1200" dirty="0" err="1">
                          <a:solidFill>
                            <a:schemeClr val="dk1"/>
                          </a:solidFill>
                          <a:latin typeface="+mn-lt"/>
                          <a:ea typeface="+mn-ea"/>
                          <a:cs typeface="+mn-cs"/>
                        </a:rPr>
                        <a:t>Parameter</a:t>
                      </a:r>
                      <a:r>
                        <a:rPr lang="fr-FR" sz="1400" b="1" kern="1200" dirty="0">
                          <a:solidFill>
                            <a:schemeClr val="dk1"/>
                          </a:solidFill>
                          <a:latin typeface="+mn-lt"/>
                          <a:ea typeface="+mn-ea"/>
                          <a:cs typeface="+mn-cs"/>
                        </a:rPr>
                        <a:t> servers – </a:t>
                      </a:r>
                      <a:r>
                        <a:rPr lang="fr-FR" sz="1400" b="1" kern="1200" dirty="0" err="1">
                          <a:solidFill>
                            <a:schemeClr val="dk1"/>
                          </a:solidFill>
                          <a:latin typeface="+mn-lt"/>
                          <a:ea typeface="+mn-ea"/>
                          <a:cs typeface="+mn-cs"/>
                        </a:rPr>
                        <a:t>coordinates</a:t>
                      </a:r>
                      <a:r>
                        <a:rPr lang="fr-FR" sz="1400" b="1" kern="1200" dirty="0">
                          <a:solidFill>
                            <a:schemeClr val="dk1"/>
                          </a:solidFill>
                          <a:latin typeface="+mn-lt"/>
                          <a:ea typeface="+mn-ea"/>
                          <a:cs typeface="+mn-cs"/>
                        </a:rPr>
                        <a:t> </a:t>
                      </a:r>
                      <a:r>
                        <a:rPr lang="fr-FR" sz="1400" b="1" kern="1200" dirty="0" err="1">
                          <a:solidFill>
                            <a:schemeClr val="dk1"/>
                          </a:solidFill>
                          <a:latin typeface="+mn-lt"/>
                          <a:ea typeface="+mn-ea"/>
                          <a:cs typeface="+mn-cs"/>
                        </a:rPr>
                        <a:t>shared</a:t>
                      </a:r>
                      <a:r>
                        <a:rPr lang="fr-FR" sz="1400" b="1" kern="1200" dirty="0">
                          <a:solidFill>
                            <a:schemeClr val="dk1"/>
                          </a:solidFill>
                          <a:latin typeface="+mn-lt"/>
                          <a:ea typeface="+mn-ea"/>
                          <a:cs typeface="+mn-cs"/>
                        </a:rPr>
                        <a:t> model state </a:t>
                      </a:r>
                      <a:r>
                        <a:rPr lang="fr-FR" sz="1400" b="1" kern="1200" dirty="0" err="1">
                          <a:solidFill>
                            <a:schemeClr val="dk1"/>
                          </a:solidFill>
                          <a:latin typeface="+mn-lt"/>
                          <a:ea typeface="+mn-ea"/>
                          <a:cs typeface="+mn-cs"/>
                        </a:rPr>
                        <a:t>between</a:t>
                      </a:r>
                      <a:r>
                        <a:rPr lang="fr-FR" sz="1400" b="1" kern="1200" dirty="0">
                          <a:solidFill>
                            <a:schemeClr val="dk1"/>
                          </a:solidFill>
                          <a:latin typeface="+mn-lt"/>
                          <a:ea typeface="+mn-ea"/>
                          <a:cs typeface="+mn-cs"/>
                        </a:rPr>
                        <a:t> </a:t>
                      </a:r>
                      <a:r>
                        <a:rPr lang="fr-FR" sz="1400" b="1" kern="1200" dirty="0" err="1">
                          <a:solidFill>
                            <a:schemeClr val="dk1"/>
                          </a:solidFill>
                          <a:latin typeface="+mn-lt"/>
                          <a:ea typeface="+mn-ea"/>
                          <a:cs typeface="+mn-cs"/>
                        </a:rPr>
                        <a:t>workers</a:t>
                      </a:r>
                      <a:endParaRPr lang="fr-FR" sz="1400" b="1" kern="1200" dirty="0">
                        <a:solidFill>
                          <a:schemeClr val="dk1"/>
                        </a:solidFill>
                        <a:latin typeface="+mn-lt"/>
                        <a:ea typeface="+mn-ea"/>
                        <a:cs typeface="+mn-cs"/>
                      </a:endParaRPr>
                    </a:p>
                    <a:p>
                      <a:pPr marL="742950" lvl="1" indent="-285750">
                        <a:buFontTx/>
                        <a:buChar char="-"/>
                      </a:pPr>
                      <a:r>
                        <a:rPr lang="fr-FR" sz="1400" b="1" kern="1200" dirty="0">
                          <a:solidFill>
                            <a:schemeClr val="dk1"/>
                          </a:solidFill>
                          <a:latin typeface="+mn-lt"/>
                          <a:ea typeface="+mn-ea"/>
                          <a:cs typeface="+mn-cs"/>
                        </a:rPr>
                        <a:t>Package model and </a:t>
                      </a:r>
                      <a:r>
                        <a:rPr lang="fr-FR" sz="1400" b="1" kern="1200" dirty="0" err="1">
                          <a:solidFill>
                            <a:schemeClr val="dk1"/>
                          </a:solidFill>
                          <a:latin typeface="+mn-lt"/>
                          <a:ea typeface="+mn-ea"/>
                          <a:cs typeface="+mn-cs"/>
                        </a:rPr>
                        <a:t>submit</a:t>
                      </a:r>
                      <a:r>
                        <a:rPr lang="fr-FR" sz="1400" b="1" kern="1200" dirty="0">
                          <a:solidFill>
                            <a:schemeClr val="dk1"/>
                          </a:solidFill>
                          <a:latin typeface="+mn-lt"/>
                          <a:ea typeface="+mn-ea"/>
                          <a:cs typeface="+mn-cs"/>
                        </a:rPr>
                        <a:t> job</a:t>
                      </a:r>
                    </a:p>
                    <a:p>
                      <a:pPr marL="742950" lvl="1" indent="-285750">
                        <a:buFontTx/>
                        <a:buChar char="-"/>
                      </a:pPr>
                      <a:r>
                        <a:rPr lang="fr-FR" sz="1400" b="1" kern="1200" dirty="0">
                          <a:solidFill>
                            <a:schemeClr val="dk1"/>
                          </a:solidFill>
                          <a:latin typeface="+mn-lt"/>
                          <a:ea typeface="+mn-ea"/>
                          <a:cs typeface="+mn-cs"/>
                        </a:rPr>
                        <a:t>Package application and </a:t>
                      </a:r>
                      <a:r>
                        <a:rPr lang="fr-FR" sz="1400" b="1" kern="1200" dirty="0" err="1">
                          <a:solidFill>
                            <a:schemeClr val="dk1"/>
                          </a:solidFill>
                          <a:latin typeface="+mn-lt"/>
                          <a:ea typeface="+mn-ea"/>
                          <a:cs typeface="+mn-cs"/>
                        </a:rPr>
                        <a:t>dependencies</a:t>
                      </a:r>
                      <a:endParaRPr lang="fr-FR" sz="1400" b="1" kern="1200" dirty="0">
                        <a:solidFill>
                          <a:schemeClr val="dk1"/>
                        </a:solidFill>
                        <a:latin typeface="+mn-lt"/>
                        <a:ea typeface="+mn-ea"/>
                        <a:cs typeface="+mn-cs"/>
                      </a:endParaRPr>
                    </a:p>
                  </a:txBody>
                  <a:tcPr marT="0" marB="0">
                    <a:solidFill>
                      <a:srgbClr val="CFD5EA"/>
                    </a:solidFill>
                  </a:tcPr>
                </a:tc>
                <a:tc vMerge="1">
                  <a:txBody>
                    <a:bodyPr/>
                    <a:lstStyle/>
                    <a:p>
                      <a:pPr marL="742950" lvl="1" indent="-285750">
                        <a:buFontTx/>
                        <a:buChar char="-"/>
                      </a:pPr>
                      <a:endParaRPr lang="fr-FR" sz="1400" b="1" kern="1200" dirty="0">
                        <a:solidFill>
                          <a:schemeClr val="dk1"/>
                        </a:solidFill>
                        <a:latin typeface="+mn-lt"/>
                        <a:ea typeface="+mn-ea"/>
                        <a:cs typeface="+mn-cs"/>
                      </a:endParaRPr>
                    </a:p>
                  </a:txBody>
                  <a:tcPr marT="0" marB="0">
                    <a:solidFill>
                      <a:srgbClr val="CFD5EA"/>
                    </a:solidFill>
                  </a:tcPr>
                </a:tc>
                <a:extLst>
                  <a:ext uri="{0D108BD9-81ED-4DB2-BD59-A6C34878D82A}">
                    <a16:rowId xmlns:a16="http://schemas.microsoft.com/office/drawing/2014/main" val="1424442162"/>
                  </a:ext>
                </a:extLst>
              </a:tr>
              <a:tr h="913841">
                <a:tc>
                  <a:txBody>
                    <a:bodyPr/>
                    <a:lstStyle/>
                    <a:p>
                      <a:r>
                        <a:rPr lang="fr-FR" sz="1600" b="1" dirty="0"/>
                        <a:t>3-Get </a:t>
                      </a:r>
                      <a:r>
                        <a:rPr lang="fr-FR" sz="1600" b="1" dirty="0" err="1"/>
                        <a:t>predictions</a:t>
                      </a:r>
                      <a:r>
                        <a:rPr lang="fr-FR" sz="1600" b="1" dirty="0"/>
                        <a:t> (2 types)</a:t>
                      </a:r>
                    </a:p>
                  </a:txBody>
                  <a:tcPr>
                    <a:solidFill>
                      <a:srgbClr val="CFD5EA"/>
                    </a:solidFill>
                  </a:tcPr>
                </a:tc>
                <a:tc>
                  <a:txBody>
                    <a:bodyPr/>
                    <a:lstStyle/>
                    <a:p>
                      <a:pPr marL="0" indent="0">
                        <a:buFontTx/>
                        <a:buNone/>
                      </a:pPr>
                      <a:r>
                        <a:rPr lang="fr-FR" sz="1400" b="1" kern="1200" dirty="0">
                          <a:solidFill>
                            <a:schemeClr val="dk1"/>
                          </a:solidFill>
                          <a:latin typeface="+mn-lt"/>
                          <a:ea typeface="+mn-ea"/>
                          <a:cs typeface="+mn-cs"/>
                        </a:rPr>
                        <a:t>- Online:</a:t>
                      </a:r>
                    </a:p>
                    <a:p>
                      <a:pPr marL="457200" lvl="1" indent="0">
                        <a:buFontTx/>
                        <a:buNone/>
                      </a:pPr>
                      <a:r>
                        <a:rPr lang="fr-FR" sz="1400" b="1" kern="1200" dirty="0">
                          <a:solidFill>
                            <a:schemeClr val="dk1"/>
                          </a:solidFill>
                          <a:latin typeface="+mn-lt"/>
                          <a:ea typeface="+mn-ea"/>
                          <a:cs typeface="+mn-cs"/>
                        </a:rPr>
                        <a:t>High rate of </a:t>
                      </a:r>
                      <a:r>
                        <a:rPr lang="fr-FR" sz="1400" b="1" kern="1200" dirty="0" err="1">
                          <a:solidFill>
                            <a:schemeClr val="dk1"/>
                          </a:solidFill>
                          <a:latin typeface="+mn-lt"/>
                          <a:ea typeface="+mn-ea"/>
                          <a:cs typeface="+mn-cs"/>
                        </a:rPr>
                        <a:t>requests</a:t>
                      </a:r>
                      <a:r>
                        <a:rPr lang="fr-FR" sz="1400" b="1" kern="1200" dirty="0">
                          <a:solidFill>
                            <a:schemeClr val="dk1"/>
                          </a:solidFill>
                          <a:latin typeface="+mn-lt"/>
                          <a:ea typeface="+mn-ea"/>
                          <a:cs typeface="+mn-cs"/>
                        </a:rPr>
                        <a:t> </a:t>
                      </a:r>
                      <a:r>
                        <a:rPr lang="fr-FR" sz="1400" b="1" kern="1200" dirty="0" err="1">
                          <a:solidFill>
                            <a:schemeClr val="dk1"/>
                          </a:solidFill>
                          <a:latin typeface="+mn-lt"/>
                          <a:ea typeface="+mn-ea"/>
                          <a:cs typeface="+mn-cs"/>
                        </a:rPr>
                        <a:t>with</a:t>
                      </a:r>
                      <a:r>
                        <a:rPr lang="fr-FR" sz="1400" b="1" kern="1200" dirty="0">
                          <a:solidFill>
                            <a:schemeClr val="dk1"/>
                          </a:solidFill>
                          <a:latin typeface="+mn-lt"/>
                          <a:ea typeface="+mn-ea"/>
                          <a:cs typeface="+mn-cs"/>
                        </a:rPr>
                        <a:t> minimal </a:t>
                      </a:r>
                      <a:r>
                        <a:rPr lang="fr-FR" sz="1400" b="1" kern="1200" dirty="0" err="1">
                          <a:solidFill>
                            <a:schemeClr val="dk1"/>
                          </a:solidFill>
                          <a:latin typeface="+mn-lt"/>
                          <a:ea typeface="+mn-ea"/>
                          <a:cs typeface="+mn-cs"/>
                        </a:rPr>
                        <a:t>latency</a:t>
                      </a:r>
                      <a:endParaRPr lang="fr-FR" sz="1400" b="1" kern="1200" dirty="0">
                        <a:solidFill>
                          <a:schemeClr val="dk1"/>
                        </a:solidFill>
                        <a:latin typeface="+mn-lt"/>
                        <a:ea typeface="+mn-ea"/>
                        <a:cs typeface="+mn-cs"/>
                      </a:endParaRPr>
                    </a:p>
                    <a:p>
                      <a:pPr marL="457200" lvl="1" indent="0">
                        <a:buFontTx/>
                        <a:buNone/>
                      </a:pPr>
                      <a:r>
                        <a:rPr lang="fr-FR" sz="1400" b="1" kern="1200" dirty="0" err="1">
                          <a:solidFill>
                            <a:schemeClr val="dk1"/>
                          </a:solidFill>
                          <a:latin typeface="+mn-lt"/>
                          <a:ea typeface="+mn-ea"/>
                          <a:cs typeface="+mn-cs"/>
                        </a:rPr>
                        <a:t>Give</a:t>
                      </a:r>
                      <a:r>
                        <a:rPr lang="fr-FR" sz="1400" b="1" kern="1200" dirty="0">
                          <a:solidFill>
                            <a:schemeClr val="dk1"/>
                          </a:solidFill>
                          <a:latin typeface="+mn-lt"/>
                          <a:ea typeface="+mn-ea"/>
                          <a:cs typeface="+mn-cs"/>
                        </a:rPr>
                        <a:t> job data in JSON </a:t>
                      </a:r>
                      <a:r>
                        <a:rPr lang="fr-FR" sz="1400" b="1" kern="1200" dirty="0" err="1">
                          <a:solidFill>
                            <a:schemeClr val="dk1"/>
                          </a:solidFill>
                          <a:latin typeface="+mn-lt"/>
                          <a:ea typeface="+mn-ea"/>
                          <a:cs typeface="+mn-cs"/>
                        </a:rPr>
                        <a:t>request</a:t>
                      </a:r>
                      <a:r>
                        <a:rPr lang="fr-FR" sz="1400" b="1" kern="1200" dirty="0">
                          <a:solidFill>
                            <a:schemeClr val="dk1"/>
                          </a:solidFill>
                          <a:latin typeface="+mn-lt"/>
                          <a:ea typeface="+mn-ea"/>
                          <a:cs typeface="+mn-cs"/>
                        </a:rPr>
                        <a:t> string, </a:t>
                      </a:r>
                      <a:r>
                        <a:rPr lang="fr-FR" sz="1400" b="1" kern="1200" dirty="0" err="1">
                          <a:solidFill>
                            <a:schemeClr val="dk1"/>
                          </a:solidFill>
                          <a:latin typeface="+mn-lt"/>
                          <a:ea typeface="+mn-ea"/>
                          <a:cs typeface="+mn-cs"/>
                        </a:rPr>
                        <a:t>predictions</a:t>
                      </a:r>
                      <a:r>
                        <a:rPr lang="fr-FR" sz="1400" b="1" kern="1200" dirty="0">
                          <a:solidFill>
                            <a:schemeClr val="dk1"/>
                          </a:solidFill>
                          <a:latin typeface="+mn-lt"/>
                          <a:ea typeface="+mn-ea"/>
                          <a:cs typeface="+mn-cs"/>
                        </a:rPr>
                        <a:t> </a:t>
                      </a:r>
                      <a:r>
                        <a:rPr lang="fr-FR" sz="1400" b="1" kern="1200" dirty="0" err="1">
                          <a:solidFill>
                            <a:schemeClr val="dk1"/>
                          </a:solidFill>
                          <a:latin typeface="+mn-lt"/>
                          <a:ea typeface="+mn-ea"/>
                          <a:cs typeface="+mn-cs"/>
                        </a:rPr>
                        <a:t>returned</a:t>
                      </a:r>
                      <a:r>
                        <a:rPr lang="fr-FR" sz="1400" b="1" kern="1200" dirty="0">
                          <a:solidFill>
                            <a:schemeClr val="dk1"/>
                          </a:solidFill>
                          <a:latin typeface="+mn-lt"/>
                          <a:ea typeface="+mn-ea"/>
                          <a:cs typeface="+mn-cs"/>
                        </a:rPr>
                        <a:t> in </a:t>
                      </a:r>
                      <a:r>
                        <a:rPr lang="fr-FR" sz="1400" b="1" kern="1200" dirty="0" err="1">
                          <a:solidFill>
                            <a:schemeClr val="dk1"/>
                          </a:solidFill>
                          <a:latin typeface="+mn-lt"/>
                          <a:ea typeface="+mn-ea"/>
                          <a:cs typeface="+mn-cs"/>
                        </a:rPr>
                        <a:t>its</a:t>
                      </a:r>
                      <a:r>
                        <a:rPr lang="fr-FR" sz="1400" b="1" kern="1200" dirty="0">
                          <a:solidFill>
                            <a:schemeClr val="dk1"/>
                          </a:solidFill>
                          <a:latin typeface="+mn-lt"/>
                          <a:ea typeface="+mn-ea"/>
                          <a:cs typeface="+mn-cs"/>
                        </a:rPr>
                        <a:t> </a:t>
                      </a:r>
                      <a:r>
                        <a:rPr lang="fr-FR" sz="1400" b="1" kern="1200" dirty="0" err="1">
                          <a:solidFill>
                            <a:schemeClr val="dk1"/>
                          </a:solidFill>
                          <a:latin typeface="+mn-lt"/>
                          <a:ea typeface="+mn-ea"/>
                          <a:cs typeface="+mn-cs"/>
                        </a:rPr>
                        <a:t>response</a:t>
                      </a:r>
                      <a:r>
                        <a:rPr lang="fr-FR" sz="1400" b="1" kern="1200" dirty="0">
                          <a:solidFill>
                            <a:schemeClr val="dk1"/>
                          </a:solidFill>
                          <a:latin typeface="+mn-lt"/>
                          <a:ea typeface="+mn-ea"/>
                          <a:cs typeface="+mn-cs"/>
                        </a:rPr>
                        <a:t> message</a:t>
                      </a:r>
                    </a:p>
                    <a:p>
                      <a:pPr marL="0" indent="0">
                        <a:buFontTx/>
                        <a:buNone/>
                      </a:pPr>
                      <a:r>
                        <a:rPr lang="fr-FR" sz="1400" b="1" kern="1200" dirty="0">
                          <a:solidFill>
                            <a:schemeClr val="dk1"/>
                          </a:solidFill>
                          <a:latin typeface="+mn-lt"/>
                          <a:ea typeface="+mn-ea"/>
                          <a:cs typeface="+mn-cs"/>
                        </a:rPr>
                        <a:t>- Batch:</a:t>
                      </a:r>
                    </a:p>
                    <a:p>
                      <a:pPr marL="457200" lvl="1" indent="0">
                        <a:buFontTx/>
                        <a:buNone/>
                      </a:pPr>
                      <a:r>
                        <a:rPr lang="fr-FR" sz="1400" b="1" kern="1200" dirty="0" err="1">
                          <a:solidFill>
                            <a:schemeClr val="dk1"/>
                          </a:solidFill>
                          <a:latin typeface="+mn-lt"/>
                          <a:ea typeface="+mn-ea"/>
                          <a:cs typeface="+mn-cs"/>
                        </a:rPr>
                        <a:t>Get</a:t>
                      </a:r>
                      <a:r>
                        <a:rPr lang="fr-FR" sz="1400" b="1" kern="1200" dirty="0">
                          <a:solidFill>
                            <a:schemeClr val="dk1"/>
                          </a:solidFill>
                          <a:latin typeface="+mn-lt"/>
                          <a:ea typeface="+mn-ea"/>
                          <a:cs typeface="+mn-cs"/>
                        </a:rPr>
                        <a:t> </a:t>
                      </a:r>
                      <a:r>
                        <a:rPr lang="fr-FR" sz="1400" b="1" kern="1200" dirty="0" err="1">
                          <a:solidFill>
                            <a:schemeClr val="dk1"/>
                          </a:solidFill>
                          <a:latin typeface="+mn-lt"/>
                          <a:ea typeface="+mn-ea"/>
                          <a:cs typeface="+mn-cs"/>
                        </a:rPr>
                        <a:t>inferance</a:t>
                      </a:r>
                      <a:r>
                        <a:rPr lang="fr-FR" sz="1400" b="1" kern="1200" dirty="0">
                          <a:solidFill>
                            <a:schemeClr val="dk1"/>
                          </a:solidFill>
                          <a:latin typeface="+mn-lt"/>
                          <a:ea typeface="+mn-ea"/>
                          <a:cs typeface="+mn-cs"/>
                        </a:rPr>
                        <a:t> (</a:t>
                      </a:r>
                      <a:r>
                        <a:rPr lang="fr-FR" sz="1400" b="1" kern="1200" dirty="0" err="1">
                          <a:solidFill>
                            <a:schemeClr val="dk1"/>
                          </a:solidFill>
                          <a:latin typeface="+mn-lt"/>
                          <a:ea typeface="+mn-ea"/>
                          <a:cs typeface="+mn-cs"/>
                        </a:rPr>
                        <a:t>predictions</a:t>
                      </a:r>
                      <a:r>
                        <a:rPr lang="fr-FR" sz="1400" b="1" kern="1200" dirty="0">
                          <a:solidFill>
                            <a:schemeClr val="dk1"/>
                          </a:solidFill>
                          <a:latin typeface="+mn-lt"/>
                          <a:ea typeface="+mn-ea"/>
                          <a:cs typeface="+mn-cs"/>
                        </a:rPr>
                        <a:t>) on large collections of data </a:t>
                      </a:r>
                      <a:r>
                        <a:rPr lang="fr-FR" sz="1400" b="1" kern="1200" dirty="0" err="1">
                          <a:solidFill>
                            <a:schemeClr val="dk1"/>
                          </a:solidFill>
                          <a:latin typeface="+mn-lt"/>
                          <a:ea typeface="+mn-ea"/>
                          <a:cs typeface="+mn-cs"/>
                        </a:rPr>
                        <a:t>with</a:t>
                      </a:r>
                      <a:r>
                        <a:rPr lang="fr-FR" sz="1400" b="1" kern="1200" dirty="0">
                          <a:solidFill>
                            <a:schemeClr val="dk1"/>
                          </a:solidFill>
                          <a:latin typeface="+mn-lt"/>
                          <a:ea typeface="+mn-ea"/>
                          <a:cs typeface="+mn-cs"/>
                        </a:rPr>
                        <a:t> minimal job duration</a:t>
                      </a:r>
                    </a:p>
                    <a:p>
                      <a:pPr marL="457200" lvl="1" indent="0">
                        <a:buFontTx/>
                        <a:buNone/>
                      </a:pPr>
                      <a:r>
                        <a:rPr lang="fr-FR" sz="1400" b="1" kern="1200" dirty="0">
                          <a:solidFill>
                            <a:schemeClr val="dk1"/>
                          </a:solidFill>
                          <a:latin typeface="+mn-lt"/>
                          <a:ea typeface="+mn-ea"/>
                          <a:cs typeface="+mn-cs"/>
                        </a:rPr>
                        <a:t>Input and output in cloud </a:t>
                      </a:r>
                      <a:r>
                        <a:rPr lang="fr-FR" sz="1400" b="1" kern="1200" dirty="0" err="1">
                          <a:solidFill>
                            <a:schemeClr val="dk1"/>
                          </a:solidFill>
                          <a:latin typeface="+mn-lt"/>
                          <a:ea typeface="+mn-ea"/>
                          <a:cs typeface="+mn-cs"/>
                        </a:rPr>
                        <a:t>storage</a:t>
                      </a:r>
                      <a:endParaRPr lang="fr-FR" sz="1400" b="1" kern="1200" dirty="0">
                        <a:solidFill>
                          <a:schemeClr val="dk1"/>
                        </a:solidFill>
                        <a:latin typeface="+mn-lt"/>
                        <a:ea typeface="+mn-ea"/>
                        <a:cs typeface="+mn-cs"/>
                      </a:endParaRPr>
                    </a:p>
                  </a:txBody>
                  <a:tcPr marT="0" marB="0">
                    <a:solidFill>
                      <a:srgbClr val="CFD5EA"/>
                    </a:solidFill>
                  </a:tcPr>
                </a:tc>
                <a:tc vMerge="1">
                  <a:txBody>
                    <a:bodyPr/>
                    <a:lstStyle/>
                    <a:p>
                      <a:pPr marL="457200" lvl="1" indent="0">
                        <a:buFontTx/>
                        <a:buNone/>
                      </a:pPr>
                      <a:endParaRPr lang="fr-FR" sz="1400" b="1" kern="1200" dirty="0">
                        <a:solidFill>
                          <a:schemeClr val="dk1"/>
                        </a:solidFill>
                        <a:latin typeface="+mn-lt"/>
                        <a:ea typeface="+mn-ea"/>
                        <a:cs typeface="+mn-cs"/>
                      </a:endParaRPr>
                    </a:p>
                  </a:txBody>
                  <a:tcPr marT="0" marB="0">
                    <a:solidFill>
                      <a:srgbClr val="CFD5EA"/>
                    </a:solidFill>
                  </a:tcPr>
                </a:tc>
                <a:extLst>
                  <a:ext uri="{0D108BD9-81ED-4DB2-BD59-A6C34878D82A}">
                    <a16:rowId xmlns:a16="http://schemas.microsoft.com/office/drawing/2014/main" val="4121768113"/>
                  </a:ext>
                </a:extLst>
              </a:tr>
            </a:tbl>
          </a:graphicData>
        </a:graphic>
      </p:graphicFrame>
    </p:spTree>
    <p:extLst>
      <p:ext uri="{BB962C8B-B14F-4D97-AF65-F5344CB8AC3E}">
        <p14:creationId xmlns:p14="http://schemas.microsoft.com/office/powerpoint/2010/main" val="33453300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a:extLst>
              <a:ext uri="{FF2B5EF4-FFF2-40B4-BE49-F238E27FC236}">
                <a16:creationId xmlns:a16="http://schemas.microsoft.com/office/drawing/2014/main" id="{546AB66B-0377-435C-822F-D1E21B88C688}"/>
              </a:ext>
            </a:extLst>
          </p:cNvPr>
          <p:cNvGraphicFramePr>
            <a:graphicFrameLocks noGrp="1"/>
          </p:cNvGraphicFramePr>
          <p:nvPr>
            <p:extLst>
              <p:ext uri="{D42A27DB-BD31-4B8C-83A1-F6EECF244321}">
                <p14:modId xmlns:p14="http://schemas.microsoft.com/office/powerpoint/2010/main" val="1211259641"/>
              </p:ext>
            </p:extLst>
          </p:nvPr>
        </p:nvGraphicFramePr>
        <p:xfrm>
          <a:off x="0" y="1"/>
          <a:ext cx="12191999" cy="7205979"/>
        </p:xfrm>
        <a:graphic>
          <a:graphicData uri="http://schemas.openxmlformats.org/drawingml/2006/table">
            <a:tbl>
              <a:tblPr firstRow="1" bandRow="1">
                <a:tableStyleId>{5C22544A-7EE6-4342-B048-85BDC9FD1C3A}</a:tableStyleId>
              </a:tblPr>
              <a:tblGrid>
                <a:gridCol w="1514007">
                  <a:extLst>
                    <a:ext uri="{9D8B030D-6E8A-4147-A177-3AD203B41FA5}">
                      <a16:colId xmlns:a16="http://schemas.microsoft.com/office/drawing/2014/main" val="1680966687"/>
                    </a:ext>
                  </a:extLst>
                </a:gridCol>
                <a:gridCol w="10677992">
                  <a:extLst>
                    <a:ext uri="{9D8B030D-6E8A-4147-A177-3AD203B41FA5}">
                      <a16:colId xmlns:a16="http://schemas.microsoft.com/office/drawing/2014/main" val="844324392"/>
                    </a:ext>
                  </a:extLst>
                </a:gridCol>
              </a:tblGrid>
              <a:tr h="817255">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dirty="0"/>
                        <a:t>ML engine</a:t>
                      </a:r>
                    </a:p>
                  </a:txBody>
                  <a:tcPr/>
                </a:tc>
                <a:tc hMerge="1">
                  <a:txBody>
                    <a:bodyPr/>
                    <a:lstStyle/>
                    <a:p>
                      <a:pPr marL="285750" indent="-285750">
                        <a:buFontTx/>
                        <a:buChar char="-"/>
                      </a:pPr>
                      <a:endParaRPr lang="fr-FR" dirty="0"/>
                    </a:p>
                  </a:txBody>
                  <a:tcPr/>
                </a:tc>
                <a:extLst>
                  <a:ext uri="{0D108BD9-81ED-4DB2-BD59-A6C34878D82A}">
                    <a16:rowId xmlns:a16="http://schemas.microsoft.com/office/drawing/2014/main" val="1920241616"/>
                  </a:ext>
                </a:extLst>
              </a:tr>
              <a:tr h="2303169">
                <a:tc>
                  <a:txBody>
                    <a:bodyPr/>
                    <a:lstStyle/>
                    <a:p>
                      <a:r>
                        <a:rPr lang="fr-FR" sz="1600" b="1" dirty="0"/>
                        <a:t>IAM</a:t>
                      </a:r>
                    </a:p>
                  </a:txBody>
                  <a:tcPr/>
                </a:tc>
                <a:tc>
                  <a:txBody>
                    <a:bodyPr/>
                    <a:lstStyle/>
                    <a:p>
                      <a:pPr marL="0" indent="0">
                        <a:buFontTx/>
                        <a:buNone/>
                      </a:pPr>
                      <a:r>
                        <a:rPr lang="fr-FR" sz="1400" b="1" dirty="0"/>
                        <a:t>@ Project and </a:t>
                      </a:r>
                      <a:r>
                        <a:rPr lang="fr-FR" sz="1400" b="1" dirty="0" err="1"/>
                        <a:t>models</a:t>
                      </a:r>
                      <a:r>
                        <a:rPr lang="fr-FR" sz="1400" b="1" dirty="0"/>
                        <a:t>:</a:t>
                      </a:r>
                    </a:p>
                    <a:p>
                      <a:pPr marL="742950" lvl="1" indent="-285750">
                        <a:buFontTx/>
                        <a:buChar char="-"/>
                      </a:pPr>
                      <a:r>
                        <a:rPr lang="fr-FR" sz="1400" b="1" dirty="0"/>
                        <a:t>Admin</a:t>
                      </a:r>
                      <a:r>
                        <a:rPr lang="fr-FR" sz="1400" dirty="0"/>
                        <a:t> – Full control</a:t>
                      </a:r>
                    </a:p>
                    <a:p>
                      <a:pPr marL="742950" lvl="1" indent="-285750">
                        <a:buFontTx/>
                        <a:buChar char="-"/>
                      </a:pPr>
                      <a:r>
                        <a:rPr lang="fr-FR" sz="1400" b="1" dirty="0" err="1"/>
                        <a:t>Developper</a:t>
                      </a:r>
                      <a:r>
                        <a:rPr lang="fr-FR" sz="1400" dirty="0"/>
                        <a:t> – </a:t>
                      </a:r>
                      <a:r>
                        <a:rPr lang="fr-FR" sz="1400" dirty="0" err="1"/>
                        <a:t>create</a:t>
                      </a:r>
                      <a:r>
                        <a:rPr lang="fr-FR" sz="1400" dirty="0"/>
                        <a:t> training/</a:t>
                      </a:r>
                      <a:r>
                        <a:rPr lang="fr-FR" sz="1400" dirty="0" err="1"/>
                        <a:t>prediction</a:t>
                      </a:r>
                      <a:r>
                        <a:rPr lang="fr-FR" sz="1400" dirty="0"/>
                        <a:t> jobs, </a:t>
                      </a:r>
                      <a:r>
                        <a:rPr lang="fr-FR" sz="1400" dirty="0" err="1"/>
                        <a:t>models</a:t>
                      </a:r>
                      <a:r>
                        <a:rPr lang="fr-FR" sz="1400" dirty="0"/>
                        <a:t>/versions, </a:t>
                      </a:r>
                      <a:r>
                        <a:rPr lang="fr-FR" sz="1400" dirty="0" err="1"/>
                        <a:t>send</a:t>
                      </a:r>
                      <a:r>
                        <a:rPr lang="fr-FR" sz="1400" dirty="0"/>
                        <a:t> </a:t>
                      </a:r>
                      <a:r>
                        <a:rPr lang="fr-FR" sz="1400" dirty="0" err="1"/>
                        <a:t>prediction</a:t>
                      </a:r>
                      <a:r>
                        <a:rPr lang="fr-FR" sz="1400" dirty="0"/>
                        <a:t> </a:t>
                      </a:r>
                      <a:r>
                        <a:rPr lang="fr-FR" sz="1400" dirty="0" err="1"/>
                        <a:t>requests</a:t>
                      </a:r>
                      <a:endParaRPr lang="fr-FR" sz="1400" dirty="0"/>
                    </a:p>
                    <a:p>
                      <a:pPr marL="742950" lvl="1" indent="-285750">
                        <a:buFontTx/>
                        <a:buChar char="-"/>
                      </a:pPr>
                      <a:r>
                        <a:rPr lang="fr-FR" sz="1400" b="1" dirty="0"/>
                        <a:t>Viewer</a:t>
                      </a:r>
                      <a:r>
                        <a:rPr lang="fr-FR" sz="1400" dirty="0"/>
                        <a:t> – </a:t>
                      </a:r>
                      <a:r>
                        <a:rPr lang="fr-FR" sz="1400" dirty="0" err="1"/>
                        <a:t>read-only</a:t>
                      </a:r>
                      <a:r>
                        <a:rPr lang="fr-FR" sz="1400" dirty="0"/>
                        <a:t> </a:t>
                      </a:r>
                      <a:r>
                        <a:rPr lang="fr-FR" sz="1400" dirty="0" err="1"/>
                        <a:t>access</a:t>
                      </a:r>
                      <a:r>
                        <a:rPr lang="fr-FR" sz="1400" dirty="0"/>
                        <a:t> to </a:t>
                      </a:r>
                      <a:r>
                        <a:rPr lang="fr-FR" sz="1400" dirty="0" err="1"/>
                        <a:t>above</a:t>
                      </a:r>
                      <a:endParaRPr lang="fr-FR" sz="1400" dirty="0"/>
                    </a:p>
                    <a:p>
                      <a:pPr marL="285750" indent="-285750">
                        <a:buFontTx/>
                        <a:buChar char="-"/>
                      </a:pPr>
                      <a:r>
                        <a:rPr lang="fr-FR" sz="1400" b="1" dirty="0" err="1"/>
                        <a:t>Models</a:t>
                      </a:r>
                      <a:r>
                        <a:rPr lang="fr-FR" sz="1400" b="1" dirty="0"/>
                        <a:t> </a:t>
                      </a:r>
                      <a:r>
                        <a:rPr lang="fr-FR" sz="1400" b="1" dirty="0" err="1"/>
                        <a:t>only</a:t>
                      </a:r>
                      <a:r>
                        <a:rPr lang="fr-FR" sz="1400" b="1" dirty="0"/>
                        <a:t>:</a:t>
                      </a:r>
                    </a:p>
                    <a:p>
                      <a:pPr marL="742950" lvl="1" indent="-285750">
                        <a:buFontTx/>
                        <a:buChar char="-"/>
                      </a:pPr>
                      <a:r>
                        <a:rPr lang="fr-FR" sz="1400" b="1" dirty="0"/>
                        <a:t>Model </a:t>
                      </a:r>
                      <a:r>
                        <a:rPr lang="fr-FR" sz="1400" b="1" dirty="0" err="1"/>
                        <a:t>owner</a:t>
                      </a:r>
                      <a:r>
                        <a:rPr lang="fr-FR" sz="1400" b="1" dirty="0"/>
                        <a:t>:</a:t>
                      </a:r>
                    </a:p>
                    <a:p>
                      <a:pPr marL="1200150" lvl="2" indent="-285750">
                        <a:buFontTx/>
                        <a:buChar char="-"/>
                      </a:pPr>
                      <a:r>
                        <a:rPr lang="fr-FR" sz="1400" dirty="0"/>
                        <a:t>Full </a:t>
                      </a:r>
                      <a:r>
                        <a:rPr lang="fr-FR" sz="1400" dirty="0" err="1"/>
                        <a:t>access</a:t>
                      </a:r>
                      <a:r>
                        <a:rPr lang="fr-FR" sz="1400" dirty="0"/>
                        <a:t> to model and versions</a:t>
                      </a:r>
                    </a:p>
                    <a:p>
                      <a:pPr marL="742950" lvl="1" indent="-285750">
                        <a:buFontTx/>
                        <a:buChar char="-"/>
                      </a:pPr>
                      <a:r>
                        <a:rPr lang="fr-FR" sz="1400" b="1" dirty="0"/>
                        <a:t>Model User:</a:t>
                      </a:r>
                    </a:p>
                    <a:p>
                      <a:pPr marL="1200150" lvl="2" indent="-285750">
                        <a:buFontTx/>
                        <a:buChar char="-"/>
                      </a:pPr>
                      <a:r>
                        <a:rPr lang="fr-FR" sz="1400" dirty="0"/>
                        <a:t>Read </a:t>
                      </a:r>
                      <a:r>
                        <a:rPr lang="fr-FR" sz="1400" dirty="0" err="1"/>
                        <a:t>models</a:t>
                      </a:r>
                      <a:r>
                        <a:rPr lang="fr-FR" sz="1400" dirty="0"/>
                        <a:t> and use for </a:t>
                      </a:r>
                      <a:r>
                        <a:rPr lang="fr-FR" sz="1400" dirty="0" err="1"/>
                        <a:t>prediction</a:t>
                      </a:r>
                      <a:endParaRPr lang="fr-FR" sz="1400" dirty="0"/>
                    </a:p>
                    <a:p>
                      <a:pPr marL="1200150" lvl="2" indent="-285750">
                        <a:buFontTx/>
                        <a:buChar char="-"/>
                      </a:pPr>
                      <a:r>
                        <a:rPr lang="fr-FR" sz="1400" dirty="0" err="1"/>
                        <a:t>Easy</a:t>
                      </a:r>
                      <a:r>
                        <a:rPr lang="fr-FR" sz="1400" dirty="0"/>
                        <a:t> to </a:t>
                      </a:r>
                      <a:r>
                        <a:rPr lang="fr-FR" sz="1400" dirty="0" err="1"/>
                        <a:t>share</a:t>
                      </a:r>
                      <a:r>
                        <a:rPr lang="fr-FR" sz="1400" dirty="0"/>
                        <a:t> </a:t>
                      </a:r>
                      <a:r>
                        <a:rPr lang="fr-FR" sz="1400" dirty="0" err="1"/>
                        <a:t>specific</a:t>
                      </a:r>
                      <a:r>
                        <a:rPr lang="fr-FR" sz="1400" dirty="0"/>
                        <a:t> </a:t>
                      </a:r>
                      <a:r>
                        <a:rPr lang="fr-FR" sz="1400" dirty="0" err="1"/>
                        <a:t>models</a:t>
                      </a:r>
                      <a:endParaRPr lang="fr-FR" sz="1400" dirty="0"/>
                    </a:p>
                  </a:txBody>
                  <a:tcPr/>
                </a:tc>
                <a:extLst>
                  <a:ext uri="{0D108BD9-81ED-4DB2-BD59-A6C34878D82A}">
                    <a16:rowId xmlns:a16="http://schemas.microsoft.com/office/drawing/2014/main" val="837324007"/>
                  </a:ext>
                </a:extLst>
              </a:tr>
              <a:tr h="2378675">
                <a:tc>
                  <a:txBody>
                    <a:bodyPr/>
                    <a:lstStyle/>
                    <a:p>
                      <a:r>
                        <a:rPr lang="fr-FR" sz="1600" b="1" dirty="0"/>
                        <a:t>Usage </a:t>
                      </a:r>
                      <a:r>
                        <a:rPr lang="fr-FR" sz="1600" b="1" dirty="0" err="1"/>
                        <a:t>with</a:t>
                      </a:r>
                      <a:r>
                        <a:rPr lang="fr-FR" sz="1600" b="1" dirty="0"/>
                        <a:t> BQ</a:t>
                      </a:r>
                    </a:p>
                  </a:txBody>
                  <a:tcPr>
                    <a:solidFill>
                      <a:schemeClr val="accent1">
                        <a:lumMod val="20000"/>
                        <a:lumOff val="80000"/>
                      </a:schemeClr>
                    </a:solidFill>
                  </a:tcPr>
                </a:tc>
                <a:tc>
                  <a:txBody>
                    <a:bodyPr/>
                    <a:lstStyle/>
                    <a:p>
                      <a:pPr marL="285750" indent="-285750">
                        <a:buFontTx/>
                        <a:buChar char="-"/>
                      </a:pPr>
                      <a:r>
                        <a:rPr lang="fr-FR" sz="1400" b="1" kern="1200" dirty="0" err="1">
                          <a:solidFill>
                            <a:schemeClr val="dk1"/>
                          </a:solidFill>
                          <a:latin typeface="+mn-lt"/>
                          <a:ea typeface="+mn-ea"/>
                          <a:cs typeface="+mn-cs"/>
                        </a:rPr>
                        <a:t>Using</a:t>
                      </a:r>
                      <a:r>
                        <a:rPr lang="fr-FR" sz="1400" b="1" kern="1200" dirty="0">
                          <a:solidFill>
                            <a:schemeClr val="dk1"/>
                          </a:solidFill>
                          <a:latin typeface="+mn-lt"/>
                          <a:ea typeface="+mn-ea"/>
                          <a:cs typeface="+mn-cs"/>
                        </a:rPr>
                        <a:t> BQ for data source :</a:t>
                      </a:r>
                    </a:p>
                    <a:p>
                      <a:pPr marL="742950" lvl="1" indent="-285750">
                        <a:buFontTx/>
                        <a:buChar char="-"/>
                      </a:pPr>
                      <a:r>
                        <a:rPr lang="fr-FR" sz="1400" b="0" kern="1200" dirty="0">
                          <a:solidFill>
                            <a:schemeClr val="dk1"/>
                          </a:solidFill>
                          <a:latin typeface="+mn-lt"/>
                          <a:ea typeface="+mn-ea"/>
                          <a:cs typeface="+mn-cs"/>
                        </a:rPr>
                        <a:t>Can </a:t>
                      </a:r>
                      <a:r>
                        <a:rPr lang="fr-FR" sz="1400" b="0" kern="1200" dirty="0" err="1">
                          <a:solidFill>
                            <a:schemeClr val="dk1"/>
                          </a:solidFill>
                          <a:latin typeface="+mn-lt"/>
                          <a:ea typeface="+mn-ea"/>
                          <a:cs typeface="+mn-cs"/>
                        </a:rPr>
                        <a:t>read</a:t>
                      </a:r>
                      <a:r>
                        <a:rPr lang="fr-FR" sz="1400" b="0" kern="1200" dirty="0">
                          <a:solidFill>
                            <a:schemeClr val="dk1"/>
                          </a:solidFill>
                          <a:latin typeface="+mn-lt"/>
                          <a:ea typeface="+mn-ea"/>
                          <a:cs typeface="+mn-cs"/>
                        </a:rPr>
                        <a:t> </a:t>
                      </a:r>
                      <a:r>
                        <a:rPr lang="fr-FR" sz="1400" b="0" kern="1200" dirty="0" err="1">
                          <a:solidFill>
                            <a:schemeClr val="dk1"/>
                          </a:solidFill>
                          <a:latin typeface="+mn-lt"/>
                          <a:ea typeface="+mn-ea"/>
                          <a:cs typeface="+mn-cs"/>
                        </a:rPr>
                        <a:t>directly</a:t>
                      </a:r>
                      <a:r>
                        <a:rPr lang="fr-FR" sz="1400" b="0" kern="1200" dirty="0">
                          <a:solidFill>
                            <a:schemeClr val="dk1"/>
                          </a:solidFill>
                          <a:latin typeface="+mn-lt"/>
                          <a:ea typeface="+mn-ea"/>
                          <a:cs typeface="+mn-cs"/>
                        </a:rPr>
                        <a:t> </a:t>
                      </a:r>
                      <a:r>
                        <a:rPr lang="fr-FR" sz="1400" b="0" kern="1200" dirty="0" err="1">
                          <a:solidFill>
                            <a:schemeClr val="dk1"/>
                          </a:solidFill>
                          <a:latin typeface="+mn-lt"/>
                          <a:ea typeface="+mn-ea"/>
                          <a:cs typeface="+mn-cs"/>
                        </a:rPr>
                        <a:t>from</a:t>
                      </a:r>
                      <a:r>
                        <a:rPr lang="fr-FR" sz="1400" b="0" kern="1200" dirty="0">
                          <a:solidFill>
                            <a:schemeClr val="dk1"/>
                          </a:solidFill>
                          <a:latin typeface="+mn-lt"/>
                          <a:ea typeface="+mn-ea"/>
                          <a:cs typeface="+mn-cs"/>
                        </a:rPr>
                        <a:t> </a:t>
                      </a:r>
                      <a:r>
                        <a:rPr lang="fr-FR" sz="1400" b="0" kern="1200" dirty="0" err="1">
                          <a:solidFill>
                            <a:schemeClr val="dk1"/>
                          </a:solidFill>
                          <a:latin typeface="+mn-lt"/>
                          <a:ea typeface="+mn-ea"/>
                          <a:cs typeface="+mn-cs"/>
                        </a:rPr>
                        <a:t>BigQuery</a:t>
                      </a:r>
                      <a:r>
                        <a:rPr lang="fr-FR" sz="1400" b="0" kern="1200" dirty="0">
                          <a:solidFill>
                            <a:schemeClr val="dk1"/>
                          </a:solidFill>
                          <a:latin typeface="+mn-lt"/>
                          <a:ea typeface="+mn-ea"/>
                          <a:cs typeface="+mn-cs"/>
                        </a:rPr>
                        <a:t> via training application</a:t>
                      </a:r>
                    </a:p>
                    <a:p>
                      <a:pPr marL="742950" lvl="1" indent="-285750">
                        <a:buFontTx/>
                        <a:buChar char="-"/>
                      </a:pPr>
                      <a:r>
                        <a:rPr lang="fr-FR" sz="1400" b="0" kern="1200" dirty="0" err="1">
                          <a:solidFill>
                            <a:schemeClr val="dk1"/>
                          </a:solidFill>
                          <a:latin typeface="+mn-lt"/>
                          <a:ea typeface="+mn-ea"/>
                          <a:cs typeface="+mn-cs"/>
                        </a:rPr>
                        <a:t>Recommended</a:t>
                      </a:r>
                      <a:r>
                        <a:rPr lang="fr-FR" sz="1400" b="0" kern="1200" dirty="0">
                          <a:solidFill>
                            <a:schemeClr val="dk1"/>
                          </a:solidFill>
                          <a:latin typeface="+mn-lt"/>
                          <a:ea typeface="+mn-ea"/>
                          <a:cs typeface="+mn-cs"/>
                        </a:rPr>
                        <a:t> to </a:t>
                      </a:r>
                      <a:r>
                        <a:rPr lang="fr-FR" sz="1400" b="0" kern="1200" dirty="0" err="1">
                          <a:solidFill>
                            <a:schemeClr val="dk1"/>
                          </a:solidFill>
                          <a:latin typeface="+mn-lt"/>
                          <a:ea typeface="+mn-ea"/>
                          <a:cs typeface="+mn-cs"/>
                        </a:rPr>
                        <a:t>pre</a:t>
                      </a:r>
                      <a:r>
                        <a:rPr lang="fr-FR" sz="1400" b="0" kern="1200" dirty="0">
                          <a:solidFill>
                            <a:schemeClr val="dk1"/>
                          </a:solidFill>
                          <a:latin typeface="+mn-lt"/>
                          <a:ea typeface="+mn-ea"/>
                          <a:cs typeface="+mn-cs"/>
                        </a:rPr>
                        <a:t>-process </a:t>
                      </a:r>
                      <a:r>
                        <a:rPr lang="fr-FR" sz="1400" b="0" kern="1200" dirty="0" err="1">
                          <a:solidFill>
                            <a:schemeClr val="dk1"/>
                          </a:solidFill>
                          <a:latin typeface="+mn-lt"/>
                          <a:ea typeface="+mn-ea"/>
                          <a:cs typeface="+mn-cs"/>
                        </a:rPr>
                        <a:t>into</a:t>
                      </a:r>
                      <a:r>
                        <a:rPr lang="fr-FR" sz="1400" b="0" kern="1200" dirty="0">
                          <a:solidFill>
                            <a:schemeClr val="dk1"/>
                          </a:solidFill>
                          <a:latin typeface="+mn-lt"/>
                          <a:ea typeface="+mn-ea"/>
                          <a:cs typeface="+mn-cs"/>
                        </a:rPr>
                        <a:t> Cloud Storage</a:t>
                      </a:r>
                    </a:p>
                    <a:p>
                      <a:pPr marL="742950" lvl="1" indent="-285750">
                        <a:buFontTx/>
                        <a:buChar char="-"/>
                      </a:pPr>
                      <a:r>
                        <a:rPr lang="fr-FR" sz="1400" b="0" kern="1200" dirty="0" err="1">
                          <a:solidFill>
                            <a:schemeClr val="dk1"/>
                          </a:solidFill>
                          <a:latin typeface="+mn-lt"/>
                          <a:ea typeface="+mn-ea"/>
                          <a:cs typeface="+mn-cs"/>
                        </a:rPr>
                        <a:t>Using</a:t>
                      </a:r>
                      <a:r>
                        <a:rPr lang="fr-FR" sz="1400" b="0" kern="1200" dirty="0">
                          <a:solidFill>
                            <a:schemeClr val="dk1"/>
                          </a:solidFill>
                          <a:latin typeface="+mn-lt"/>
                          <a:ea typeface="+mn-ea"/>
                          <a:cs typeface="+mn-cs"/>
                        </a:rPr>
                        <a:t> </a:t>
                      </a:r>
                      <a:r>
                        <a:rPr lang="fr-FR" sz="1400" b="0" kern="1200" dirty="0" err="1">
                          <a:solidFill>
                            <a:schemeClr val="dk1"/>
                          </a:solidFill>
                          <a:latin typeface="+mn-lt"/>
                          <a:ea typeface="+mn-ea"/>
                          <a:cs typeface="+mn-cs"/>
                        </a:rPr>
                        <a:t>gcloud</a:t>
                      </a:r>
                      <a:r>
                        <a:rPr lang="fr-FR" sz="1400" b="0" kern="1200" dirty="0">
                          <a:solidFill>
                            <a:schemeClr val="dk1"/>
                          </a:solidFill>
                          <a:latin typeface="+mn-lt"/>
                          <a:ea typeface="+mn-ea"/>
                          <a:cs typeface="+mn-cs"/>
                        </a:rPr>
                        <a:t> </a:t>
                      </a:r>
                      <a:r>
                        <a:rPr lang="fr-FR" sz="1400" b="0" kern="1200" dirty="0" err="1">
                          <a:solidFill>
                            <a:schemeClr val="dk1"/>
                          </a:solidFill>
                          <a:latin typeface="+mn-lt"/>
                          <a:ea typeface="+mn-ea"/>
                          <a:cs typeface="+mn-cs"/>
                        </a:rPr>
                        <a:t>commands</a:t>
                      </a:r>
                      <a:r>
                        <a:rPr lang="fr-FR" sz="1400" b="0" kern="1200" dirty="0">
                          <a:solidFill>
                            <a:schemeClr val="dk1"/>
                          </a:solidFill>
                          <a:latin typeface="+mn-lt"/>
                          <a:ea typeface="+mn-ea"/>
                          <a:cs typeface="+mn-cs"/>
                        </a:rPr>
                        <a:t> </a:t>
                      </a:r>
                      <a:r>
                        <a:rPr lang="fr-FR" sz="1400" b="0" kern="1200" dirty="0" err="1">
                          <a:solidFill>
                            <a:schemeClr val="dk1"/>
                          </a:solidFill>
                          <a:latin typeface="+mn-lt"/>
                          <a:ea typeface="+mn-ea"/>
                          <a:cs typeface="+mn-cs"/>
                        </a:rPr>
                        <a:t>only</a:t>
                      </a:r>
                      <a:r>
                        <a:rPr lang="fr-FR" sz="1400" b="0" kern="1200" dirty="0">
                          <a:solidFill>
                            <a:schemeClr val="dk1"/>
                          </a:solidFill>
                          <a:latin typeface="+mn-lt"/>
                          <a:ea typeface="+mn-ea"/>
                          <a:cs typeface="+mn-cs"/>
                        </a:rPr>
                        <a:t> </a:t>
                      </a:r>
                      <a:r>
                        <a:rPr lang="fr-FR" sz="1400" b="0" kern="1200" dirty="0" err="1">
                          <a:solidFill>
                            <a:schemeClr val="dk1"/>
                          </a:solidFill>
                          <a:latin typeface="+mn-lt"/>
                          <a:ea typeface="+mn-ea"/>
                          <a:cs typeface="+mn-cs"/>
                        </a:rPr>
                        <a:t>works</a:t>
                      </a:r>
                      <a:r>
                        <a:rPr lang="fr-FR" sz="1400" b="0" kern="1200" dirty="0">
                          <a:solidFill>
                            <a:schemeClr val="dk1"/>
                          </a:solidFill>
                          <a:latin typeface="+mn-lt"/>
                          <a:ea typeface="+mn-ea"/>
                          <a:cs typeface="+mn-cs"/>
                        </a:rPr>
                        <a:t> </a:t>
                      </a:r>
                      <a:r>
                        <a:rPr lang="fr-FR" sz="1400" b="0" kern="1200" dirty="0" err="1">
                          <a:solidFill>
                            <a:schemeClr val="dk1"/>
                          </a:solidFill>
                          <a:latin typeface="+mn-lt"/>
                          <a:ea typeface="+mn-ea"/>
                          <a:cs typeface="+mn-cs"/>
                        </a:rPr>
                        <a:t>with</a:t>
                      </a:r>
                      <a:r>
                        <a:rPr lang="fr-FR" sz="1400" b="0" kern="1200" dirty="0">
                          <a:solidFill>
                            <a:schemeClr val="dk1"/>
                          </a:solidFill>
                          <a:latin typeface="+mn-lt"/>
                          <a:ea typeface="+mn-ea"/>
                          <a:cs typeface="+mn-cs"/>
                        </a:rPr>
                        <a:t> Cloud Storage</a:t>
                      </a:r>
                    </a:p>
                  </a:txBody>
                  <a:tcPr marT="0" marB="0">
                    <a:solidFill>
                      <a:schemeClr val="accent1">
                        <a:lumMod val="20000"/>
                        <a:lumOff val="80000"/>
                      </a:schemeClr>
                    </a:solidFill>
                  </a:tcPr>
                </a:tc>
                <a:extLst>
                  <a:ext uri="{0D108BD9-81ED-4DB2-BD59-A6C34878D82A}">
                    <a16:rowId xmlns:a16="http://schemas.microsoft.com/office/drawing/2014/main" val="1534763818"/>
                  </a:ext>
                </a:extLst>
              </a:tr>
              <a:tr h="1672972">
                <a:tc>
                  <a:txBody>
                    <a:bodyPr/>
                    <a:lstStyle/>
                    <a:p>
                      <a:r>
                        <a:rPr lang="fr-FR" sz="1600" b="1" dirty="0"/>
                        <a:t>Pricing</a:t>
                      </a:r>
                    </a:p>
                  </a:txBody>
                  <a:tcPr>
                    <a:solidFill>
                      <a:schemeClr val="accent1">
                        <a:lumMod val="20000"/>
                        <a:lumOff val="80000"/>
                      </a:schemeClr>
                    </a:solidFill>
                  </a:tcPr>
                </a:tc>
                <a:tc>
                  <a:txBody>
                    <a:bodyPr/>
                    <a:lstStyle/>
                    <a:p>
                      <a:pPr marL="285750" indent="-285750">
                        <a:buFontTx/>
                        <a:buChar char="-"/>
                      </a:pPr>
                      <a:r>
                        <a:rPr lang="fr-FR" sz="1400" b="1" kern="1200" dirty="0">
                          <a:solidFill>
                            <a:schemeClr val="dk1"/>
                          </a:solidFill>
                          <a:latin typeface="+mn-lt"/>
                          <a:ea typeface="+mn-ea"/>
                          <a:cs typeface="+mn-cs"/>
                        </a:rPr>
                        <a:t>Training </a:t>
                      </a:r>
                      <a:r>
                        <a:rPr lang="fr-FR" sz="1400" b="1" kern="1200" dirty="0" err="1">
                          <a:solidFill>
                            <a:schemeClr val="dk1"/>
                          </a:solidFill>
                          <a:latin typeface="+mn-lt"/>
                          <a:ea typeface="+mn-ea"/>
                          <a:cs typeface="+mn-cs"/>
                        </a:rPr>
                        <a:t>predefined</a:t>
                      </a:r>
                      <a:r>
                        <a:rPr lang="fr-FR" sz="1400" b="1" kern="1200" dirty="0">
                          <a:solidFill>
                            <a:schemeClr val="dk1"/>
                          </a:solidFill>
                          <a:latin typeface="+mn-lt"/>
                          <a:ea typeface="+mn-ea"/>
                          <a:cs typeface="+mn-cs"/>
                        </a:rPr>
                        <a:t> </a:t>
                      </a:r>
                      <a:r>
                        <a:rPr lang="fr-FR" sz="1400" b="1" kern="1200" dirty="0" err="1">
                          <a:solidFill>
                            <a:schemeClr val="dk1"/>
                          </a:solidFill>
                          <a:latin typeface="+mn-lt"/>
                          <a:ea typeface="+mn-ea"/>
                          <a:cs typeface="+mn-cs"/>
                        </a:rPr>
                        <a:t>scale</a:t>
                      </a:r>
                      <a:r>
                        <a:rPr lang="fr-FR" sz="1400" b="1" kern="1200" dirty="0">
                          <a:solidFill>
                            <a:schemeClr val="dk1"/>
                          </a:solidFill>
                          <a:latin typeface="+mn-lt"/>
                          <a:ea typeface="+mn-ea"/>
                          <a:cs typeface="+mn-cs"/>
                        </a:rPr>
                        <a:t> tiers</a:t>
                      </a:r>
                    </a:p>
                    <a:p>
                      <a:pPr marL="285750" indent="-285750">
                        <a:buFontTx/>
                        <a:buChar char="-"/>
                      </a:pPr>
                      <a:r>
                        <a:rPr lang="fr-FR" sz="1400" b="1" kern="1200" dirty="0">
                          <a:solidFill>
                            <a:schemeClr val="dk1"/>
                          </a:solidFill>
                          <a:latin typeface="+mn-lt"/>
                          <a:ea typeface="+mn-ea"/>
                          <a:cs typeface="+mn-cs"/>
                        </a:rPr>
                        <a:t>Custom </a:t>
                      </a:r>
                      <a:r>
                        <a:rPr lang="fr-FR" sz="1400" b="1" kern="1200" dirty="0" err="1">
                          <a:solidFill>
                            <a:schemeClr val="dk1"/>
                          </a:solidFill>
                          <a:latin typeface="+mn-lt"/>
                          <a:ea typeface="+mn-ea"/>
                          <a:cs typeface="+mn-cs"/>
                        </a:rPr>
                        <a:t>choose</a:t>
                      </a:r>
                      <a:r>
                        <a:rPr lang="fr-FR" sz="1400" b="1" kern="1200" dirty="0">
                          <a:solidFill>
                            <a:schemeClr val="dk1"/>
                          </a:solidFill>
                          <a:latin typeface="+mn-lt"/>
                          <a:ea typeface="+mn-ea"/>
                          <a:cs typeface="+mn-cs"/>
                        </a:rPr>
                        <a:t> </a:t>
                      </a:r>
                      <a:r>
                        <a:rPr lang="fr-FR" sz="1400" b="1" kern="1200" dirty="0" err="1">
                          <a:solidFill>
                            <a:schemeClr val="dk1"/>
                          </a:solidFill>
                          <a:latin typeface="+mn-lt"/>
                          <a:ea typeface="+mn-ea"/>
                          <a:cs typeface="+mn-cs"/>
                        </a:rPr>
                        <a:t>also</a:t>
                      </a:r>
                      <a:r>
                        <a:rPr lang="fr-FR" sz="1400" b="1" kern="1200" dirty="0">
                          <a:solidFill>
                            <a:schemeClr val="dk1"/>
                          </a:solidFill>
                          <a:latin typeface="+mn-lt"/>
                          <a:ea typeface="+mn-ea"/>
                          <a:cs typeface="+mn-cs"/>
                        </a:rPr>
                        <a:t> TPU(beta) + standard CPU/GPU</a:t>
                      </a:r>
                    </a:p>
                    <a:p>
                      <a:pPr marL="285750" indent="-285750">
                        <a:buFontTx/>
                        <a:buChar char="-"/>
                      </a:pPr>
                      <a:endParaRPr lang="fr-FR" sz="1400" b="1" kern="1200" dirty="0">
                        <a:solidFill>
                          <a:schemeClr val="dk1"/>
                        </a:solidFill>
                        <a:latin typeface="+mn-lt"/>
                        <a:ea typeface="+mn-ea"/>
                        <a:cs typeface="+mn-cs"/>
                      </a:endParaRPr>
                    </a:p>
                    <a:p>
                      <a:pPr marL="285750" indent="-285750">
                        <a:buFontTx/>
                        <a:buChar char="-"/>
                      </a:pPr>
                      <a:endParaRPr lang="fr-FR" sz="1400" b="1" kern="1200" dirty="0">
                        <a:solidFill>
                          <a:schemeClr val="dk1"/>
                        </a:solidFill>
                        <a:latin typeface="+mn-lt"/>
                        <a:ea typeface="+mn-ea"/>
                        <a:cs typeface="+mn-cs"/>
                      </a:endParaRPr>
                    </a:p>
                    <a:p>
                      <a:pPr marL="285750" indent="-285750">
                        <a:buFontTx/>
                        <a:buChar char="-"/>
                      </a:pPr>
                      <a:endParaRPr lang="fr-FR" sz="1400" b="1" kern="1200" dirty="0">
                        <a:solidFill>
                          <a:schemeClr val="dk1"/>
                        </a:solidFill>
                        <a:latin typeface="+mn-lt"/>
                        <a:ea typeface="+mn-ea"/>
                        <a:cs typeface="+mn-cs"/>
                      </a:endParaRPr>
                    </a:p>
                    <a:p>
                      <a:pPr marL="285750" indent="-285750">
                        <a:buFontTx/>
                        <a:buChar char="-"/>
                      </a:pPr>
                      <a:endParaRPr lang="fr-FR" sz="1400" b="1" kern="1200" dirty="0">
                        <a:solidFill>
                          <a:schemeClr val="dk1"/>
                        </a:solidFill>
                        <a:latin typeface="+mn-lt"/>
                        <a:ea typeface="+mn-ea"/>
                        <a:cs typeface="+mn-cs"/>
                      </a:endParaRPr>
                    </a:p>
                    <a:p>
                      <a:pPr marL="285750" indent="-285750">
                        <a:buFontTx/>
                        <a:buChar char="-"/>
                      </a:pPr>
                      <a:endParaRPr lang="fr-FR" sz="1400" b="1" kern="1200" dirty="0">
                        <a:solidFill>
                          <a:schemeClr val="dk1"/>
                        </a:solidFill>
                        <a:latin typeface="+mn-lt"/>
                        <a:ea typeface="+mn-ea"/>
                        <a:cs typeface="+mn-cs"/>
                      </a:endParaRPr>
                    </a:p>
                    <a:p>
                      <a:pPr marL="285750" indent="-285750">
                        <a:buFontTx/>
                        <a:buChar char="-"/>
                      </a:pPr>
                      <a:endParaRPr lang="fr-FR" sz="1400" b="1" kern="1200" dirty="0">
                        <a:solidFill>
                          <a:schemeClr val="dk1"/>
                        </a:solidFill>
                        <a:latin typeface="+mn-lt"/>
                        <a:ea typeface="+mn-ea"/>
                        <a:cs typeface="+mn-cs"/>
                      </a:endParaRPr>
                    </a:p>
                  </a:txBody>
                  <a:tcPr marT="0" marB="0">
                    <a:solidFill>
                      <a:schemeClr val="accent1">
                        <a:lumMod val="20000"/>
                        <a:lumOff val="80000"/>
                      </a:schemeClr>
                    </a:solidFill>
                  </a:tcPr>
                </a:tc>
                <a:extLst>
                  <a:ext uri="{0D108BD9-81ED-4DB2-BD59-A6C34878D82A}">
                    <a16:rowId xmlns:a16="http://schemas.microsoft.com/office/drawing/2014/main" val="99608208"/>
                  </a:ext>
                </a:extLst>
              </a:tr>
            </a:tbl>
          </a:graphicData>
        </a:graphic>
      </p:graphicFrame>
      <p:pic>
        <p:nvPicPr>
          <p:cNvPr id="3" name="Image 2">
            <a:extLst>
              <a:ext uri="{FF2B5EF4-FFF2-40B4-BE49-F238E27FC236}">
                <a16:creationId xmlns:a16="http://schemas.microsoft.com/office/drawing/2014/main" id="{07CB60F0-4E89-4E08-BD85-520F2D3CD4A7}"/>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927862" y="3977598"/>
            <a:ext cx="4787900" cy="1484395"/>
          </a:xfrm>
          <a:prstGeom prst="rect">
            <a:avLst/>
          </a:prstGeom>
        </p:spPr>
      </p:pic>
      <p:pic>
        <p:nvPicPr>
          <p:cNvPr id="4" name="Image 3">
            <a:extLst>
              <a:ext uri="{FF2B5EF4-FFF2-40B4-BE49-F238E27FC236}">
                <a16:creationId xmlns:a16="http://schemas.microsoft.com/office/drawing/2014/main" id="{779243AF-E4BD-4B46-8945-17D2F7DE21C7}"/>
              </a:ext>
            </a:extLst>
          </p:cNvPr>
          <p:cNvPicPr>
            <a:picLocks noChangeAspect="1"/>
          </p:cNvPicPr>
          <p:nvPr/>
        </p:nvPicPr>
        <p:blipFill rotWithShape="1">
          <a:blip r:embed="rId3"/>
          <a:srcRect l="3105" t="30979" r="76300" b="15032"/>
          <a:stretch/>
        </p:blipFill>
        <p:spPr>
          <a:xfrm>
            <a:off x="7820662" y="1755121"/>
            <a:ext cx="4371338" cy="5450859"/>
          </a:xfrm>
          <a:prstGeom prst="rect">
            <a:avLst/>
          </a:prstGeom>
        </p:spPr>
      </p:pic>
    </p:spTree>
    <p:extLst>
      <p:ext uri="{BB962C8B-B14F-4D97-AF65-F5344CB8AC3E}">
        <p14:creationId xmlns:p14="http://schemas.microsoft.com/office/powerpoint/2010/main" val="21218847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a:extLst>
              <a:ext uri="{FF2B5EF4-FFF2-40B4-BE49-F238E27FC236}">
                <a16:creationId xmlns:a16="http://schemas.microsoft.com/office/drawing/2014/main" id="{546AB66B-0377-435C-822F-D1E21B88C688}"/>
              </a:ext>
            </a:extLst>
          </p:cNvPr>
          <p:cNvGraphicFramePr>
            <a:graphicFrameLocks noGrp="1"/>
          </p:cNvGraphicFramePr>
          <p:nvPr>
            <p:extLst>
              <p:ext uri="{D42A27DB-BD31-4B8C-83A1-F6EECF244321}">
                <p14:modId xmlns:p14="http://schemas.microsoft.com/office/powerpoint/2010/main" val="3272896805"/>
              </p:ext>
            </p:extLst>
          </p:nvPr>
        </p:nvGraphicFramePr>
        <p:xfrm>
          <a:off x="0" y="1"/>
          <a:ext cx="12191999" cy="335280"/>
        </p:xfrm>
        <a:graphic>
          <a:graphicData uri="http://schemas.openxmlformats.org/drawingml/2006/table">
            <a:tbl>
              <a:tblPr firstRow="1" bandRow="1">
                <a:tableStyleId>{5C22544A-7EE6-4342-B048-85BDC9FD1C3A}</a:tableStyleId>
              </a:tblPr>
              <a:tblGrid>
                <a:gridCol w="12191999">
                  <a:extLst>
                    <a:ext uri="{9D8B030D-6E8A-4147-A177-3AD203B41FA5}">
                      <a16:colId xmlns:a16="http://schemas.microsoft.com/office/drawing/2014/main" val="1680966687"/>
                    </a:ext>
                  </a:extLst>
                </a:gridCol>
              </a:tblGrid>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dirty="0"/>
                        <a:t>Pre </a:t>
                      </a:r>
                      <a:r>
                        <a:rPr lang="fr-FR" sz="1600" dirty="0" err="1"/>
                        <a:t>trained</a:t>
                      </a:r>
                      <a:r>
                        <a:rPr lang="fr-FR" sz="1600" dirty="0"/>
                        <a:t> ML API</a:t>
                      </a:r>
                    </a:p>
                  </a:txBody>
                  <a:tcPr/>
                </a:tc>
                <a:extLst>
                  <a:ext uri="{0D108BD9-81ED-4DB2-BD59-A6C34878D82A}">
                    <a16:rowId xmlns:a16="http://schemas.microsoft.com/office/drawing/2014/main" val="1920241616"/>
                  </a:ext>
                </a:extLst>
              </a:tr>
            </a:tbl>
          </a:graphicData>
        </a:graphic>
      </p:graphicFrame>
      <p:pic>
        <p:nvPicPr>
          <p:cNvPr id="4" name="Image 3">
            <a:extLst>
              <a:ext uri="{FF2B5EF4-FFF2-40B4-BE49-F238E27FC236}">
                <a16:creationId xmlns:a16="http://schemas.microsoft.com/office/drawing/2014/main" id="{A71E9B58-E68E-41BC-9697-BC8666C08124}"/>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335281"/>
            <a:ext cx="5537201" cy="3699174"/>
          </a:xfrm>
          <a:prstGeom prst="rect">
            <a:avLst/>
          </a:prstGeom>
        </p:spPr>
      </p:pic>
      <p:pic>
        <p:nvPicPr>
          <p:cNvPr id="5" name="Image 4">
            <a:extLst>
              <a:ext uri="{FF2B5EF4-FFF2-40B4-BE49-F238E27FC236}">
                <a16:creationId xmlns:a16="http://schemas.microsoft.com/office/drawing/2014/main" id="{589D0111-5FE2-4E28-A9F1-BAF862EE4F1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095999" y="335281"/>
            <a:ext cx="4914900" cy="3657600"/>
          </a:xfrm>
          <a:prstGeom prst="rect">
            <a:avLst/>
          </a:prstGeom>
        </p:spPr>
      </p:pic>
      <p:pic>
        <p:nvPicPr>
          <p:cNvPr id="7" name="Image 6">
            <a:extLst>
              <a:ext uri="{FF2B5EF4-FFF2-40B4-BE49-F238E27FC236}">
                <a16:creationId xmlns:a16="http://schemas.microsoft.com/office/drawing/2014/main" id="{D1B7A60C-AB51-4AEB-BCAD-10E38471DD0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 y="4057623"/>
            <a:ext cx="6095999" cy="2825762"/>
          </a:xfrm>
          <a:prstGeom prst="rect">
            <a:avLst/>
          </a:prstGeom>
        </p:spPr>
      </p:pic>
      <p:pic>
        <p:nvPicPr>
          <p:cNvPr id="8" name="Image 7">
            <a:extLst>
              <a:ext uri="{FF2B5EF4-FFF2-40B4-BE49-F238E27FC236}">
                <a16:creationId xmlns:a16="http://schemas.microsoft.com/office/drawing/2014/main" id="{060CAF9F-3BD1-415C-8BBE-6C9EE4CFF10D}"/>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6095998" y="3992881"/>
            <a:ext cx="4914900" cy="2890504"/>
          </a:xfrm>
          <a:prstGeom prst="rect">
            <a:avLst/>
          </a:prstGeom>
        </p:spPr>
      </p:pic>
    </p:spTree>
    <p:extLst>
      <p:ext uri="{BB962C8B-B14F-4D97-AF65-F5344CB8AC3E}">
        <p14:creationId xmlns:p14="http://schemas.microsoft.com/office/powerpoint/2010/main" val="10334308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ZoneTexte 1">
            <a:extLst>
              <a:ext uri="{FF2B5EF4-FFF2-40B4-BE49-F238E27FC236}">
                <a16:creationId xmlns:a16="http://schemas.microsoft.com/office/drawing/2014/main" id="{8F7C6CBF-9072-4043-8FA0-220550D0D9F9}"/>
              </a:ext>
            </a:extLst>
          </p:cNvPr>
          <p:cNvSpPr txBox="1"/>
          <p:nvPr/>
        </p:nvSpPr>
        <p:spPr>
          <a:xfrm>
            <a:off x="3045368" y="2043663"/>
            <a:ext cx="6105194" cy="203105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kern="1200" dirty="0" err="1">
                <a:solidFill>
                  <a:srgbClr val="FFFFFF"/>
                </a:solidFill>
                <a:latin typeface="+mj-lt"/>
                <a:ea typeface="+mj-ea"/>
                <a:cs typeface="+mj-cs"/>
              </a:rPr>
              <a:t>Stackdriver</a:t>
            </a:r>
            <a:endParaRPr lang="en-US" sz="6000" kern="1200" dirty="0">
              <a:solidFill>
                <a:srgbClr val="FFFFFF"/>
              </a:solidFill>
              <a:latin typeface="+mj-lt"/>
              <a:ea typeface="+mj-ea"/>
              <a:cs typeface="+mj-cs"/>
            </a:endParaRPr>
          </a:p>
        </p:txBody>
      </p:sp>
    </p:spTree>
    <p:extLst>
      <p:ext uri="{BB962C8B-B14F-4D97-AF65-F5344CB8AC3E}">
        <p14:creationId xmlns:p14="http://schemas.microsoft.com/office/powerpoint/2010/main" val="23456696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a:extLst>
              <a:ext uri="{FF2B5EF4-FFF2-40B4-BE49-F238E27FC236}">
                <a16:creationId xmlns:a16="http://schemas.microsoft.com/office/drawing/2014/main" id="{618F9F68-3AB9-494E-8966-DE600E87650A}"/>
              </a:ext>
            </a:extLst>
          </p:cNvPr>
          <p:cNvGraphicFramePr>
            <a:graphicFrameLocks noGrp="1"/>
          </p:cNvGraphicFramePr>
          <p:nvPr>
            <p:extLst>
              <p:ext uri="{D42A27DB-BD31-4B8C-83A1-F6EECF244321}">
                <p14:modId xmlns:p14="http://schemas.microsoft.com/office/powerpoint/2010/main" val="3053901659"/>
              </p:ext>
            </p:extLst>
          </p:nvPr>
        </p:nvGraphicFramePr>
        <p:xfrm>
          <a:off x="0" y="1"/>
          <a:ext cx="12192001" cy="6847408"/>
        </p:xfrm>
        <a:graphic>
          <a:graphicData uri="http://schemas.openxmlformats.org/drawingml/2006/table">
            <a:tbl>
              <a:tblPr firstRow="1" bandRow="1">
                <a:tableStyleId>{5C22544A-7EE6-4342-B048-85BDC9FD1C3A}</a:tableStyleId>
              </a:tblPr>
              <a:tblGrid>
                <a:gridCol w="1260327">
                  <a:extLst>
                    <a:ext uri="{9D8B030D-6E8A-4147-A177-3AD203B41FA5}">
                      <a16:colId xmlns:a16="http://schemas.microsoft.com/office/drawing/2014/main" val="3987443659"/>
                    </a:ext>
                  </a:extLst>
                </a:gridCol>
                <a:gridCol w="5465837">
                  <a:extLst>
                    <a:ext uri="{9D8B030D-6E8A-4147-A177-3AD203B41FA5}">
                      <a16:colId xmlns:a16="http://schemas.microsoft.com/office/drawing/2014/main" val="948904584"/>
                    </a:ext>
                  </a:extLst>
                </a:gridCol>
                <a:gridCol w="5465837">
                  <a:extLst>
                    <a:ext uri="{9D8B030D-6E8A-4147-A177-3AD203B41FA5}">
                      <a16:colId xmlns:a16="http://schemas.microsoft.com/office/drawing/2014/main" val="2354799273"/>
                    </a:ext>
                  </a:extLst>
                </a:gridCol>
              </a:tblGrid>
              <a:tr h="331936">
                <a:tc gridSpan="3">
                  <a:txBody>
                    <a:bodyPr/>
                    <a:lstStyle/>
                    <a:p>
                      <a:pPr algn="ctr"/>
                      <a:r>
                        <a:rPr lang="fr-FR" sz="1600" dirty="0" err="1"/>
                        <a:t>Stackdriver</a:t>
                      </a:r>
                      <a:r>
                        <a:rPr lang="fr-FR" sz="1600" dirty="0"/>
                        <a:t> Google </a:t>
                      </a:r>
                      <a:r>
                        <a:rPr lang="fr-FR" sz="1600" dirty="0" err="1"/>
                        <a:t>owned</a:t>
                      </a:r>
                      <a:r>
                        <a:rPr lang="fr-FR" sz="1600" dirty="0"/>
                        <a:t> </a:t>
                      </a:r>
                      <a:r>
                        <a:rPr lang="fr-FR" sz="1600" dirty="0" err="1"/>
                        <a:t>company</a:t>
                      </a:r>
                      <a:endParaRPr lang="fr-FR" sz="1600" dirty="0"/>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16487255"/>
                  </a:ext>
                </a:extLst>
              </a:tr>
              <a:tr h="1297567">
                <a:tc gridSpan="3">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600" b="1" dirty="0" err="1"/>
                        <a:t>Hosting</a:t>
                      </a:r>
                      <a:r>
                        <a:rPr lang="fr-FR" sz="1600" b="1" dirty="0"/>
                        <a:t> </a:t>
                      </a:r>
                      <a:r>
                        <a:rPr lang="fr-FR" sz="1600" b="1" dirty="0" err="1"/>
                        <a:t>projects</a:t>
                      </a:r>
                      <a:r>
                        <a:rPr lang="fr-FR" sz="1600" b="1" dirty="0"/>
                        <a:t> </a:t>
                      </a:r>
                      <a:r>
                        <a:rPr lang="fr-FR" sz="1600" b="1" dirty="0" err="1"/>
                        <a:t>holds</a:t>
                      </a:r>
                      <a:r>
                        <a:rPr lang="fr-FR" sz="1600" b="1" dirty="0"/>
                        <a:t> the monitoring configuration </a:t>
                      </a:r>
                      <a:r>
                        <a:rPr lang="fr-FR" sz="1600" dirty="0"/>
                        <a:t>for GCP and AWS</a:t>
                      </a:r>
                      <a:r>
                        <a:rPr lang="fr-FR" sz="1600" b="1" dirty="0"/>
                        <a:t> and the </a:t>
                      </a:r>
                      <a:r>
                        <a:rPr lang="fr-FR" sz="1600" b="1" dirty="0" err="1"/>
                        <a:t>Stackdriver</a:t>
                      </a:r>
                      <a:r>
                        <a:rPr lang="fr-FR" sz="1600" b="1" dirty="0"/>
                        <a:t> </a:t>
                      </a:r>
                      <a:r>
                        <a:rPr lang="fr-FR" sz="1600" b="1" dirty="0" err="1"/>
                        <a:t>account</a:t>
                      </a:r>
                      <a:r>
                        <a:rPr lang="fr-FR" sz="1600" b="1" dirty="0"/>
                        <a:t> :</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fr-FR" sz="1600" dirty="0"/>
                        <a:t>Single monitoring = </a:t>
                      </a:r>
                      <a:r>
                        <a:rPr lang="fr-FR" sz="1600" dirty="0" err="1"/>
                        <a:t>create</a:t>
                      </a:r>
                      <a:r>
                        <a:rPr lang="fr-FR" sz="1600" dirty="0"/>
                        <a:t> </a:t>
                      </a:r>
                      <a:r>
                        <a:rPr lang="fr-FR" sz="1600" dirty="0" err="1"/>
                        <a:t>account</a:t>
                      </a:r>
                      <a:r>
                        <a:rPr lang="fr-FR" sz="1600" dirty="0"/>
                        <a:t> in the </a:t>
                      </a:r>
                      <a:r>
                        <a:rPr lang="fr-FR" sz="1600" dirty="0" err="1"/>
                        <a:t>same</a:t>
                      </a:r>
                      <a:r>
                        <a:rPr lang="fr-FR" sz="1600" dirty="0"/>
                        <a:t> </a:t>
                      </a:r>
                      <a:r>
                        <a:rPr lang="fr-FR" sz="1600" dirty="0" err="1"/>
                        <a:t>project</a:t>
                      </a:r>
                      <a:r>
                        <a:rPr lang="fr-FR" sz="1600" dirty="0"/>
                        <a:t>.</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fr-FR" sz="1600" dirty="0"/>
                        <a:t>Multi monitoring = </a:t>
                      </a:r>
                      <a:r>
                        <a:rPr lang="fr-FR" sz="1600" dirty="0" err="1"/>
                        <a:t>create</a:t>
                      </a:r>
                      <a:r>
                        <a:rPr lang="fr-FR" sz="1600" dirty="0"/>
                        <a:t> a </a:t>
                      </a:r>
                      <a:r>
                        <a:rPr lang="fr-FR" sz="1600" dirty="0" err="1"/>
                        <a:t>dedicated</a:t>
                      </a:r>
                      <a:r>
                        <a:rPr lang="fr-FR" sz="1600" dirty="0"/>
                        <a:t> </a:t>
                      </a:r>
                      <a:r>
                        <a:rPr lang="fr-FR" sz="1600" dirty="0" err="1"/>
                        <a:t>project</a:t>
                      </a:r>
                      <a:r>
                        <a:rPr lang="fr-FR" sz="1600" dirty="0"/>
                        <a:t> for monitoring.</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600" b="1" dirty="0"/>
                        <a:t>Basic (no </a:t>
                      </a:r>
                      <a:r>
                        <a:rPr lang="fr-FR" sz="1600" b="1" dirty="0" err="1"/>
                        <a:t>stackdriver</a:t>
                      </a:r>
                      <a:r>
                        <a:rPr lang="fr-FR" sz="1600" b="1" dirty="0"/>
                        <a:t> </a:t>
                      </a:r>
                      <a:r>
                        <a:rPr lang="fr-FR" sz="1600" b="1" dirty="0" err="1"/>
                        <a:t>account</a:t>
                      </a:r>
                      <a:r>
                        <a:rPr lang="fr-FR" sz="1600" b="1" dirty="0"/>
                        <a:t>) </a:t>
                      </a:r>
                      <a:r>
                        <a:rPr lang="fr-FR" sz="1600" b="1" dirty="0" err="1"/>
                        <a:t>is</a:t>
                      </a:r>
                      <a:r>
                        <a:rPr lang="fr-FR" sz="1600" b="1" dirty="0"/>
                        <a:t> free </a:t>
                      </a:r>
                      <a:r>
                        <a:rPr lang="fr-FR" sz="1600" b="1" dirty="0" err="1"/>
                        <a:t>with</a:t>
                      </a:r>
                      <a:r>
                        <a:rPr lang="fr-FR" sz="1600" b="1" dirty="0"/>
                        <a:t> 5 GB cap</a:t>
                      </a:r>
                      <a:r>
                        <a:rPr lang="fr-FR" sz="1600" dirty="0"/>
                        <a:t>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600" b="1" dirty="0" err="1"/>
                        <a:t>Retention</a:t>
                      </a:r>
                      <a:r>
                        <a:rPr lang="fr-FR" sz="1600" b="1" dirty="0"/>
                        <a:t> </a:t>
                      </a:r>
                      <a:r>
                        <a:rPr lang="fr-FR" sz="1600" b="1" dirty="0" err="1"/>
                        <a:t>period</a:t>
                      </a:r>
                      <a:r>
                        <a:rPr lang="fr-FR" sz="1600" b="1" dirty="0"/>
                        <a:t> </a:t>
                      </a:r>
                      <a:r>
                        <a:rPr lang="fr-FR" sz="1600" dirty="0" err="1"/>
                        <a:t>depends</a:t>
                      </a:r>
                      <a:r>
                        <a:rPr lang="fr-FR" sz="1600" dirty="0"/>
                        <a:t> on </a:t>
                      </a:r>
                      <a:r>
                        <a:rPr lang="en-US" sz="1600" b="1" dirty="0"/>
                        <a:t>notifications complexity</a:t>
                      </a:r>
                      <a:r>
                        <a:rPr lang="en-US" sz="1600" dirty="0"/>
                        <a:t> depends on the </a:t>
                      </a:r>
                      <a:r>
                        <a:rPr lang="en-US" sz="1600" b="1" dirty="0"/>
                        <a:t>service tier</a:t>
                      </a:r>
                      <a:r>
                        <a:rPr lang="fr-FR" sz="1600" b="1" dirty="0"/>
                        <a:t>.</a:t>
                      </a:r>
                      <a:endParaRPr lang="en-US" sz="1600" b="1" dirty="0"/>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28633845"/>
                  </a:ext>
                </a:extLst>
              </a:tr>
              <a:tr h="3319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1" dirty="0"/>
                        <a:t>Service</a:t>
                      </a:r>
                      <a:endParaRPr lang="en-US" sz="1600" b="1" dirty="0"/>
                    </a:p>
                  </a:txBody>
                  <a:tcPr>
                    <a:solidFill>
                      <a:srgbClr val="4472C4"/>
                    </a:solidFill>
                  </a:tcPr>
                </a:tc>
                <a:tc gridSpan="2">
                  <a:txBody>
                    <a:bodyPr/>
                    <a:lstStyle/>
                    <a:p>
                      <a:r>
                        <a:rPr lang="fr-FR" sz="1600" b="1" dirty="0"/>
                        <a:t>Description</a:t>
                      </a:r>
                      <a:endParaRPr lang="en-US" sz="1600" dirty="0"/>
                    </a:p>
                  </a:txBody>
                  <a:tcPr>
                    <a:solidFill>
                      <a:srgbClr val="4472C4"/>
                    </a:solidFill>
                  </a:tcPr>
                </a:tc>
                <a:tc hMerge="1">
                  <a:txBody>
                    <a:bodyPr/>
                    <a:lstStyle/>
                    <a:p>
                      <a:endParaRPr lang="en-US"/>
                    </a:p>
                  </a:txBody>
                  <a:tcPr/>
                </a:tc>
                <a:extLst>
                  <a:ext uri="{0D108BD9-81ED-4DB2-BD59-A6C34878D82A}">
                    <a16:rowId xmlns:a16="http://schemas.microsoft.com/office/drawing/2014/main" val="1072631778"/>
                  </a:ext>
                </a:extLst>
              </a:tr>
              <a:tr h="5380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1" dirty="0"/>
                        <a:t>Monitoring</a:t>
                      </a:r>
                      <a:endParaRPr lang="en-US" sz="1600" dirty="0"/>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1" dirty="0" err="1"/>
                        <a:t>Collect</a:t>
                      </a:r>
                      <a:r>
                        <a:rPr lang="fr-FR" sz="1600" b="1" dirty="0"/>
                        <a:t> </a:t>
                      </a:r>
                      <a:r>
                        <a:rPr lang="fr-FR" sz="1600" b="1" dirty="0" err="1"/>
                        <a:t>metrics,events</a:t>
                      </a:r>
                      <a:r>
                        <a:rPr lang="fr-FR" sz="1600" dirty="0"/>
                        <a:t>…. (</a:t>
                      </a:r>
                      <a:r>
                        <a:rPr lang="fr-FR" sz="1600" dirty="0" err="1"/>
                        <a:t>Cpu,MEM,Custom</a:t>
                      </a:r>
                      <a:r>
                        <a:rPr lang="fr-FR" sz="1600" dirty="0"/>
                        <a:t>…) </a:t>
                      </a:r>
                      <a:r>
                        <a:rPr lang="fr-FR" sz="1600" dirty="0" err="1"/>
                        <a:t>from</a:t>
                      </a:r>
                      <a:r>
                        <a:rPr lang="fr-FR" sz="1600" dirty="0"/>
                        <a:t> multiple GCP </a:t>
                      </a:r>
                      <a:r>
                        <a:rPr lang="fr-FR" sz="1600" dirty="0" err="1"/>
                        <a:t>projects</a:t>
                      </a:r>
                      <a:r>
                        <a:rPr lang="fr-FR" sz="1600" dirty="0"/>
                        <a:t> and AWS </a:t>
                      </a:r>
                      <a:r>
                        <a:rPr lang="fr-FR" sz="1600" dirty="0" err="1"/>
                        <a:t>accounts</a:t>
                      </a:r>
                      <a:r>
                        <a:rPr lang="fr-FR" sz="1600" dirty="0"/>
                        <a:t> </a:t>
                      </a:r>
                      <a:r>
                        <a:rPr lang="fr-FR" sz="1600" dirty="0" err="1"/>
                        <a:t>during</a:t>
                      </a:r>
                      <a:r>
                        <a:rPr lang="fr-FR" sz="1600" dirty="0"/>
                        <a:t> 6 </a:t>
                      </a:r>
                      <a:r>
                        <a:rPr lang="fr-FR" sz="1600" dirty="0" err="1"/>
                        <a:t>weeks</a:t>
                      </a:r>
                      <a:r>
                        <a:rPr lang="fr-FR" sz="1600" dirty="0"/>
                        <a:t>.</a:t>
                      </a:r>
                    </a:p>
                  </a:txBody>
                  <a:tcPr/>
                </a:tc>
                <a:tc hMerge="1">
                  <a:txBody>
                    <a:bodyPr/>
                    <a:lstStyle/>
                    <a:p>
                      <a:endParaRPr lang="en-US"/>
                    </a:p>
                  </a:txBody>
                  <a:tcPr/>
                </a:tc>
                <a:extLst>
                  <a:ext uri="{0D108BD9-81ED-4DB2-BD59-A6C34878D82A}">
                    <a16:rowId xmlns:a16="http://schemas.microsoft.com/office/drawing/2014/main" val="2710697380"/>
                  </a:ext>
                </a:extLst>
              </a:tr>
              <a:tr h="5656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1" dirty="0"/>
                        <a:t>Debugger</a:t>
                      </a:r>
                      <a:endParaRPr lang="en-US" sz="1600" dirty="0"/>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err="1">
                          <a:solidFill>
                            <a:schemeClr val="dk1"/>
                          </a:solidFill>
                          <a:effectLst/>
                          <a:latin typeface="+mn-lt"/>
                          <a:ea typeface="+mn-ea"/>
                          <a:cs typeface="+mn-cs"/>
                        </a:rPr>
                        <a:t>Stackdriver</a:t>
                      </a:r>
                      <a:r>
                        <a:rPr lang="en-US" sz="1600" b="0" i="0" kern="1200" dirty="0">
                          <a:solidFill>
                            <a:schemeClr val="dk1"/>
                          </a:solidFill>
                          <a:effectLst/>
                          <a:latin typeface="+mn-lt"/>
                          <a:ea typeface="+mn-ea"/>
                          <a:cs typeface="+mn-cs"/>
                        </a:rPr>
                        <a:t> Debugger lets you inspect the </a:t>
                      </a:r>
                      <a:r>
                        <a:rPr lang="en-US" sz="1600" b="1" i="0" kern="1200" dirty="0">
                          <a:solidFill>
                            <a:schemeClr val="dk1"/>
                          </a:solidFill>
                          <a:effectLst/>
                          <a:latin typeface="+mn-lt"/>
                          <a:ea typeface="+mn-ea"/>
                          <a:cs typeface="+mn-cs"/>
                        </a:rPr>
                        <a:t>state of a running application, in real time, without stopping or slowing it down at any location in your source code</a:t>
                      </a:r>
                    </a:p>
                  </a:txBody>
                  <a:tcPr/>
                </a:tc>
                <a:tc hMerge="1">
                  <a:txBody>
                    <a:bodyPr/>
                    <a:lstStyle/>
                    <a:p>
                      <a:endParaRPr lang="en-US"/>
                    </a:p>
                  </a:txBody>
                  <a:tcPr/>
                </a:tc>
                <a:extLst>
                  <a:ext uri="{0D108BD9-81ED-4DB2-BD59-A6C34878D82A}">
                    <a16:rowId xmlns:a16="http://schemas.microsoft.com/office/drawing/2014/main" val="1761890278"/>
                  </a:ext>
                </a:extLst>
              </a:tr>
              <a:tr h="8038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1" dirty="0"/>
                        <a:t>Trace</a:t>
                      </a:r>
                      <a:endParaRPr lang="en-US" sz="1600" dirty="0"/>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mn-lt"/>
                          <a:ea typeface="+mn-ea"/>
                          <a:cs typeface="+mn-cs"/>
                        </a:rPr>
                        <a:t>Distributed tracing system that collects latency </a:t>
                      </a:r>
                      <a:r>
                        <a:rPr lang="en-US" sz="1600" b="0" i="0" kern="1200" dirty="0">
                          <a:solidFill>
                            <a:schemeClr val="dk1"/>
                          </a:solidFill>
                          <a:effectLst/>
                          <a:latin typeface="+mn-lt"/>
                          <a:ea typeface="+mn-ea"/>
                          <a:cs typeface="+mn-cs"/>
                        </a:rPr>
                        <a:t>data for </a:t>
                      </a:r>
                      <a:r>
                        <a:rPr lang="en-US" sz="1600" b="1" i="0" kern="1200" dirty="0">
                          <a:solidFill>
                            <a:schemeClr val="dk1"/>
                          </a:solidFill>
                          <a:effectLst/>
                          <a:latin typeface="+mn-lt"/>
                          <a:ea typeface="+mn-ea"/>
                          <a:cs typeface="+mn-cs"/>
                        </a:rPr>
                        <a:t>near real-time performance insights</a:t>
                      </a:r>
                      <a:r>
                        <a:rPr lang="en-US" sz="1600" b="0" i="0" kern="1200" dirty="0">
                          <a:solidFill>
                            <a:schemeClr val="dk1"/>
                          </a:solidFill>
                          <a:effectLst/>
                          <a:latin typeface="+mn-lt"/>
                          <a:ea typeface="+mn-ea"/>
                          <a:cs typeface="+mn-cs"/>
                        </a:rPr>
                        <a:t>. (e.g. </a:t>
                      </a:r>
                      <a:r>
                        <a:rPr lang="en-US" sz="1600" b="1" i="0" kern="1200" dirty="0">
                          <a:solidFill>
                            <a:schemeClr val="dk1"/>
                          </a:solidFill>
                          <a:effectLst/>
                          <a:latin typeface="+mn-lt"/>
                          <a:ea typeface="+mn-ea"/>
                          <a:cs typeface="+mn-cs"/>
                        </a:rPr>
                        <a:t>VMs, containers, or Google App Engine projects</a:t>
                      </a:r>
                      <a:r>
                        <a:rPr lang="en-US" sz="1600" b="0" i="0" kern="1200" dirty="0">
                          <a:solidFill>
                            <a:schemeClr val="dk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tc hMerge="1">
                  <a:txBody>
                    <a:bodyPr/>
                    <a:lstStyle/>
                    <a:p>
                      <a:endParaRPr lang="en-US"/>
                    </a:p>
                  </a:txBody>
                  <a:tcPr/>
                </a:tc>
                <a:extLst>
                  <a:ext uri="{0D108BD9-81ED-4DB2-BD59-A6C34878D82A}">
                    <a16:rowId xmlns:a16="http://schemas.microsoft.com/office/drawing/2014/main" val="3648533468"/>
                  </a:ext>
                </a:extLst>
              </a:tr>
              <a:tr h="934766">
                <a:tc rowSpan="2">
                  <a:txBody>
                    <a:bodyPr/>
                    <a:lstStyle/>
                    <a:p>
                      <a:r>
                        <a:rPr lang="fr-FR" sz="1600" b="1" kern="1200" dirty="0" err="1">
                          <a:solidFill>
                            <a:schemeClr val="dk1"/>
                          </a:solidFill>
                          <a:latin typeface="+mn-lt"/>
                          <a:ea typeface="+mn-ea"/>
                          <a:cs typeface="+mn-cs"/>
                        </a:rPr>
                        <a:t>Logging</a:t>
                      </a:r>
                      <a:endParaRPr lang="en-US" sz="1600" b="1" kern="1200" dirty="0">
                        <a:solidFill>
                          <a:schemeClr val="dk1"/>
                        </a:solidFill>
                        <a:latin typeface="+mn-lt"/>
                        <a:ea typeface="+mn-ea"/>
                        <a:cs typeface="+mn-cs"/>
                      </a:endParaRP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mn-lt"/>
                          <a:ea typeface="+mn-ea"/>
                          <a:cs typeface="+mn-cs"/>
                        </a:rPr>
                        <a:t>Store, search, analyze, monitor, and alert on log data and events (apps and VMS) from Google Cloud Platform and Amazon Web Services (AWS). </a:t>
                      </a:r>
                      <a:r>
                        <a:rPr lang="en-US" sz="1600" b="0" i="0" kern="1200" dirty="0">
                          <a:solidFill>
                            <a:schemeClr val="dk1"/>
                          </a:solidFill>
                          <a:effectLst/>
                          <a:latin typeface="+mn-lt"/>
                          <a:ea typeface="+mn-ea"/>
                          <a:cs typeface="+mn-cs"/>
                        </a:rPr>
                        <a:t>Sinks : </a:t>
                      </a:r>
                      <a:r>
                        <a:rPr lang="en-US" sz="1600" dirty="0">
                          <a:effectLst/>
                        </a:rPr>
                        <a:t>Cloud Storage bucket, a </a:t>
                      </a:r>
                      <a:r>
                        <a:rPr lang="en-US" sz="1600" dirty="0" err="1">
                          <a:effectLst/>
                        </a:rPr>
                        <a:t>BigQuery</a:t>
                      </a:r>
                      <a:r>
                        <a:rPr lang="en-US" sz="1600" dirty="0">
                          <a:effectLst/>
                        </a:rPr>
                        <a:t> dataset, or a Cloud Pub/Sub topic.</a:t>
                      </a:r>
                    </a:p>
                  </a:txBody>
                  <a:tcPr/>
                </a:tc>
                <a:tc hMerge="1">
                  <a:txBody>
                    <a:bodyPr/>
                    <a:lstStyle/>
                    <a:p>
                      <a:pPr marL="285750" indent="-285750">
                        <a:buFontTx/>
                        <a:buChar char="-"/>
                      </a:pPr>
                      <a:endParaRPr lang="fr-FR" sz="1600" dirty="0"/>
                    </a:p>
                  </a:txBody>
                  <a:tcPr/>
                </a:tc>
                <a:extLst>
                  <a:ext uri="{0D108BD9-81ED-4DB2-BD59-A6C34878D82A}">
                    <a16:rowId xmlns:a16="http://schemas.microsoft.com/office/drawing/2014/main" val="1977314424"/>
                  </a:ext>
                </a:extLst>
              </a:tr>
              <a:tr h="1453234">
                <a:tc vMerge="1">
                  <a:txBody>
                    <a:bodyPr/>
                    <a:lstStyle/>
                    <a:p>
                      <a:endParaRPr lang="en-US"/>
                    </a:p>
                  </a:txBody>
                  <a:tcPr/>
                </a:tc>
                <a:tc>
                  <a:txBody>
                    <a:bodyPr/>
                    <a:lstStyle/>
                    <a:p>
                      <a:pPr marL="0" indent="0">
                        <a:buFontTx/>
                        <a:buNone/>
                      </a:pPr>
                      <a:r>
                        <a:rPr lang="fr-FR" sz="1600" b="1" dirty="0"/>
                        <a:t>Log types</a:t>
                      </a:r>
                    </a:p>
                    <a:p>
                      <a:pPr marL="285750" indent="-285750">
                        <a:buFontTx/>
                        <a:buChar char="-"/>
                      </a:pPr>
                      <a:r>
                        <a:rPr lang="fr-FR" sz="1600" dirty="0"/>
                        <a:t>Audit </a:t>
                      </a:r>
                      <a:r>
                        <a:rPr lang="fr-FR" sz="1600" dirty="0" err="1"/>
                        <a:t>logging</a:t>
                      </a:r>
                      <a:r>
                        <a:rPr lang="fr-FR" sz="1600" dirty="0"/>
                        <a:t>, Admin </a:t>
                      </a:r>
                      <a:r>
                        <a:rPr lang="fr-FR" sz="1600" dirty="0" err="1"/>
                        <a:t>activity</a:t>
                      </a:r>
                      <a:r>
                        <a:rPr lang="fr-FR" sz="1600" dirty="0"/>
                        <a:t>(by default), Data </a:t>
                      </a:r>
                      <a:r>
                        <a:rPr lang="fr-FR" sz="1600" dirty="0" err="1"/>
                        <a:t>access</a:t>
                      </a:r>
                      <a:r>
                        <a:rPr lang="fr-FR" sz="1600" dirty="0"/>
                        <a:t> logs and BQ </a:t>
                      </a:r>
                      <a:r>
                        <a:rPr lang="fr-FR" sz="1600" dirty="0" err="1"/>
                        <a:t>access</a:t>
                      </a:r>
                      <a:r>
                        <a:rPr lang="fr-FR" sz="1600" dirty="0"/>
                        <a:t> logs(by default).</a:t>
                      </a:r>
                    </a:p>
                  </a:txBody>
                  <a:tcPr/>
                </a:tc>
                <a:tc>
                  <a:txBody>
                    <a:bodyPr/>
                    <a:lstStyle/>
                    <a:p>
                      <a:r>
                        <a:rPr lang="fr-FR" sz="1600" b="1" dirty="0" err="1"/>
                        <a:t>Using</a:t>
                      </a:r>
                      <a:r>
                        <a:rPr lang="fr-FR" sz="1600" b="1" dirty="0"/>
                        <a:t> logs:</a:t>
                      </a:r>
                    </a:p>
                    <a:p>
                      <a:pPr marL="285750" indent="-285750">
                        <a:buFontTx/>
                        <a:buChar char="-"/>
                      </a:pPr>
                      <a:r>
                        <a:rPr lang="fr-FR" sz="1600" dirty="0"/>
                        <a:t>Monitoring </a:t>
                      </a:r>
                      <a:r>
                        <a:rPr lang="fr-FR" sz="1600" dirty="0" err="1"/>
                        <a:t>anything</a:t>
                      </a:r>
                      <a:endParaRPr lang="fr-FR" sz="1600" dirty="0"/>
                    </a:p>
                    <a:p>
                      <a:pPr marL="285750" indent="-285750">
                        <a:buFontTx/>
                        <a:buChar char="-"/>
                      </a:pPr>
                      <a:r>
                        <a:rPr lang="fr-FR" sz="1600" dirty="0" err="1"/>
                        <a:t>Create</a:t>
                      </a:r>
                      <a:r>
                        <a:rPr lang="fr-FR" sz="1600" dirty="0"/>
                        <a:t> log </a:t>
                      </a:r>
                      <a:r>
                        <a:rPr lang="fr-FR" sz="1600" dirty="0" err="1"/>
                        <a:t>metrics</a:t>
                      </a:r>
                      <a:r>
                        <a:rPr lang="fr-FR" sz="1600" dirty="0"/>
                        <a:t> to </a:t>
                      </a:r>
                      <a:r>
                        <a:rPr lang="fr-FR" sz="1600" dirty="0" err="1"/>
                        <a:t>view</a:t>
                      </a:r>
                      <a:r>
                        <a:rPr lang="fr-FR" sz="1600" dirty="0"/>
                        <a:t> in </a:t>
                      </a:r>
                      <a:r>
                        <a:rPr lang="fr-FR" sz="1600" dirty="0" err="1"/>
                        <a:t>Stackdriver</a:t>
                      </a:r>
                      <a:r>
                        <a:rPr lang="fr-FR" sz="1600" dirty="0"/>
                        <a:t> monitoring.</a:t>
                      </a:r>
                    </a:p>
                  </a:txBody>
                  <a:tcPr/>
                </a:tc>
                <a:extLst>
                  <a:ext uri="{0D108BD9-81ED-4DB2-BD59-A6C34878D82A}">
                    <a16:rowId xmlns:a16="http://schemas.microsoft.com/office/drawing/2014/main" val="3855279439"/>
                  </a:ext>
                </a:extLst>
              </a:tr>
              <a:tr h="5380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1" dirty="0" err="1"/>
                        <a:t>Error</a:t>
                      </a:r>
                      <a:endParaRPr lang="en-US" sz="1600" dirty="0"/>
                    </a:p>
                  </a:txBody>
                  <a:tcPr/>
                </a:tc>
                <a:tc gridSpan="2">
                  <a:txBody>
                    <a:bodyPr/>
                    <a:lstStyle/>
                    <a:p>
                      <a:r>
                        <a:rPr lang="en-US" sz="1600" b="1" i="0" kern="1200" dirty="0">
                          <a:solidFill>
                            <a:schemeClr val="dk1"/>
                          </a:solidFill>
                          <a:effectLst/>
                          <a:latin typeface="+mn-lt"/>
                          <a:ea typeface="+mn-ea"/>
                          <a:cs typeface="+mn-cs"/>
                        </a:rPr>
                        <a:t>A</a:t>
                      </a:r>
                      <a:r>
                        <a:rPr lang="en-US" sz="1600" b="0" i="0" kern="1200" dirty="0">
                          <a:solidFill>
                            <a:schemeClr val="dk1"/>
                          </a:solidFill>
                          <a:effectLst/>
                          <a:latin typeface="+mn-lt"/>
                          <a:ea typeface="+mn-ea"/>
                          <a:cs typeface="+mn-cs"/>
                        </a:rPr>
                        <a:t> </a:t>
                      </a:r>
                      <a:r>
                        <a:rPr lang="en-US" sz="1600" b="1" i="0" kern="1200" dirty="0">
                          <a:solidFill>
                            <a:schemeClr val="dk1"/>
                          </a:solidFill>
                          <a:effectLst/>
                          <a:latin typeface="+mn-lt"/>
                          <a:ea typeface="+mn-ea"/>
                          <a:cs typeface="+mn-cs"/>
                        </a:rPr>
                        <a:t>centralized error management interface</a:t>
                      </a:r>
                      <a:r>
                        <a:rPr lang="en-US" sz="1600" b="0" i="0" kern="1200" dirty="0">
                          <a:solidFill>
                            <a:schemeClr val="dk1"/>
                          </a:solidFill>
                          <a:effectLst/>
                          <a:latin typeface="+mn-lt"/>
                          <a:ea typeface="+mn-ea"/>
                          <a:cs typeface="+mn-cs"/>
                        </a:rPr>
                        <a:t> </a:t>
                      </a:r>
                      <a:r>
                        <a:rPr lang="en-US" sz="1600" b="1" i="0" kern="1200" dirty="0">
                          <a:solidFill>
                            <a:schemeClr val="dk1"/>
                          </a:solidFill>
                          <a:effectLst/>
                          <a:latin typeface="+mn-lt"/>
                          <a:ea typeface="+mn-ea"/>
                          <a:cs typeface="+mn-cs"/>
                        </a:rPr>
                        <a:t>counts, analyzes and aggregates the crashes</a:t>
                      </a:r>
                    </a:p>
                  </a:txBody>
                  <a:tcPr/>
                </a:tc>
                <a:tc hMerge="1">
                  <a:txBody>
                    <a:bodyPr/>
                    <a:lstStyle/>
                    <a:p>
                      <a:endParaRPr lang="en-US"/>
                    </a:p>
                  </a:txBody>
                  <a:tcPr/>
                </a:tc>
                <a:extLst>
                  <a:ext uri="{0D108BD9-81ED-4DB2-BD59-A6C34878D82A}">
                    <a16:rowId xmlns:a16="http://schemas.microsoft.com/office/drawing/2014/main" val="3098907027"/>
                  </a:ext>
                </a:extLst>
              </a:tr>
            </a:tbl>
          </a:graphicData>
        </a:graphic>
      </p:graphicFrame>
    </p:spTree>
    <p:extLst>
      <p:ext uri="{BB962C8B-B14F-4D97-AF65-F5344CB8AC3E}">
        <p14:creationId xmlns:p14="http://schemas.microsoft.com/office/powerpoint/2010/main" val="3754352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ZoneTexte 1">
            <a:extLst>
              <a:ext uri="{FF2B5EF4-FFF2-40B4-BE49-F238E27FC236}">
                <a16:creationId xmlns:a16="http://schemas.microsoft.com/office/drawing/2014/main" id="{8F7C6CBF-9072-4043-8FA0-220550D0D9F9}"/>
              </a:ext>
            </a:extLst>
          </p:cNvPr>
          <p:cNvSpPr txBox="1"/>
          <p:nvPr/>
        </p:nvSpPr>
        <p:spPr>
          <a:xfrm>
            <a:off x="3045368" y="2043663"/>
            <a:ext cx="6105194" cy="203105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kern="1200" dirty="0">
                <a:solidFill>
                  <a:srgbClr val="FFFFFF"/>
                </a:solidFill>
                <a:latin typeface="+mj-lt"/>
                <a:ea typeface="+mj-ea"/>
                <a:cs typeface="+mj-cs"/>
              </a:rPr>
              <a:t>Case study</a:t>
            </a:r>
          </a:p>
        </p:txBody>
      </p:sp>
    </p:spTree>
    <p:extLst>
      <p:ext uri="{BB962C8B-B14F-4D97-AF65-F5344CB8AC3E}">
        <p14:creationId xmlns:p14="http://schemas.microsoft.com/office/powerpoint/2010/main" val="16583114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a:extLst>
              <a:ext uri="{FF2B5EF4-FFF2-40B4-BE49-F238E27FC236}">
                <a16:creationId xmlns:a16="http://schemas.microsoft.com/office/drawing/2014/main" id="{4BAF65F3-B6EE-4285-B2CF-569C3F51E8E5}"/>
              </a:ext>
            </a:extLst>
          </p:cNvPr>
          <p:cNvGraphicFramePr>
            <a:graphicFrameLocks noGrp="1"/>
          </p:cNvGraphicFramePr>
          <p:nvPr>
            <p:extLst>
              <p:ext uri="{D42A27DB-BD31-4B8C-83A1-F6EECF244321}">
                <p14:modId xmlns:p14="http://schemas.microsoft.com/office/powerpoint/2010/main" val="597472802"/>
              </p:ext>
            </p:extLst>
          </p:nvPr>
        </p:nvGraphicFramePr>
        <p:xfrm>
          <a:off x="0" y="0"/>
          <a:ext cx="12192000" cy="370840"/>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164043468"/>
                    </a:ext>
                  </a:extLst>
                </a:gridCol>
              </a:tblGrid>
              <a:tr h="370840">
                <a:tc>
                  <a:txBody>
                    <a:bodyPr/>
                    <a:lstStyle/>
                    <a:p>
                      <a:pPr algn="ctr"/>
                      <a:r>
                        <a:rPr lang="fr-FR" dirty="0" err="1"/>
                        <a:t>Flowlogistic</a:t>
                      </a:r>
                      <a:endParaRPr lang="en-US" dirty="0"/>
                    </a:p>
                  </a:txBody>
                  <a:tcPr/>
                </a:tc>
                <a:extLst>
                  <a:ext uri="{0D108BD9-81ED-4DB2-BD59-A6C34878D82A}">
                    <a16:rowId xmlns:a16="http://schemas.microsoft.com/office/drawing/2014/main" val="3926461217"/>
                  </a:ext>
                </a:extLst>
              </a:tr>
            </a:tbl>
          </a:graphicData>
        </a:graphic>
      </p:graphicFrame>
      <p:graphicFrame>
        <p:nvGraphicFramePr>
          <p:cNvPr id="5" name="Tableau 4">
            <a:extLst>
              <a:ext uri="{FF2B5EF4-FFF2-40B4-BE49-F238E27FC236}">
                <a16:creationId xmlns:a16="http://schemas.microsoft.com/office/drawing/2014/main" id="{71C4BA21-C292-4A57-93BF-67BF52025625}"/>
              </a:ext>
            </a:extLst>
          </p:cNvPr>
          <p:cNvGraphicFramePr>
            <a:graphicFrameLocks noGrp="1"/>
          </p:cNvGraphicFramePr>
          <p:nvPr>
            <p:extLst>
              <p:ext uri="{D42A27DB-BD31-4B8C-83A1-F6EECF244321}">
                <p14:modId xmlns:p14="http://schemas.microsoft.com/office/powerpoint/2010/main" val="4044491094"/>
              </p:ext>
            </p:extLst>
          </p:nvPr>
        </p:nvGraphicFramePr>
        <p:xfrm>
          <a:off x="0" y="370840"/>
          <a:ext cx="12192000" cy="6497178"/>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951955148"/>
                    </a:ext>
                  </a:extLst>
                </a:gridCol>
              </a:tblGrid>
              <a:tr h="974987">
                <a:tc>
                  <a:txBody>
                    <a:bodyPr/>
                    <a:lstStyle/>
                    <a:p>
                      <a:r>
                        <a:rPr lang="fr-FR" sz="1600" b="1" u="sng" dirty="0">
                          <a:solidFill>
                            <a:schemeClr val="tx1"/>
                          </a:solidFill>
                        </a:rPr>
                        <a:t>Main </a:t>
                      </a:r>
                      <a:r>
                        <a:rPr lang="fr-FR" sz="1600" b="1" u="sng" dirty="0" err="1">
                          <a:solidFill>
                            <a:schemeClr val="tx1"/>
                          </a:solidFill>
                        </a:rPr>
                        <a:t>themes</a:t>
                      </a:r>
                      <a:r>
                        <a:rPr lang="fr-FR" sz="1600" b="1" u="sng" dirty="0">
                          <a:solidFill>
                            <a:schemeClr val="tx1"/>
                          </a:solidFill>
                        </a:rPr>
                        <a:t> :</a:t>
                      </a:r>
                    </a:p>
                    <a:p>
                      <a:pPr marL="285750" indent="-285750">
                        <a:buFontTx/>
                        <a:buChar char="-"/>
                      </a:pPr>
                      <a:r>
                        <a:rPr lang="fr-FR" sz="1400" dirty="0">
                          <a:solidFill>
                            <a:schemeClr val="tx1"/>
                          </a:solidFill>
                        </a:rPr>
                        <a:t>Transition </a:t>
                      </a:r>
                      <a:r>
                        <a:rPr lang="fr-FR" sz="1400" dirty="0" err="1">
                          <a:solidFill>
                            <a:schemeClr val="tx1"/>
                          </a:solidFill>
                        </a:rPr>
                        <a:t>existing</a:t>
                      </a:r>
                      <a:r>
                        <a:rPr lang="fr-FR" sz="1400" dirty="0">
                          <a:solidFill>
                            <a:schemeClr val="tx1"/>
                          </a:solidFill>
                        </a:rPr>
                        <a:t> infrastructure to cloud</a:t>
                      </a:r>
                    </a:p>
                    <a:p>
                      <a:pPr marL="285750" indent="-285750">
                        <a:buFontTx/>
                        <a:buChar char="-"/>
                      </a:pPr>
                      <a:r>
                        <a:rPr lang="fr-FR" sz="1400" dirty="0" err="1">
                          <a:solidFill>
                            <a:schemeClr val="tx1"/>
                          </a:solidFill>
                        </a:rPr>
                        <a:t>Reproduce</a:t>
                      </a:r>
                      <a:r>
                        <a:rPr lang="fr-FR" sz="1400" dirty="0">
                          <a:solidFill>
                            <a:schemeClr val="tx1"/>
                          </a:solidFill>
                        </a:rPr>
                        <a:t> </a:t>
                      </a:r>
                      <a:r>
                        <a:rPr lang="fr-FR" sz="1400" dirty="0" err="1">
                          <a:solidFill>
                            <a:schemeClr val="tx1"/>
                          </a:solidFill>
                        </a:rPr>
                        <a:t>existing</a:t>
                      </a:r>
                      <a:r>
                        <a:rPr lang="fr-FR" sz="1400" dirty="0">
                          <a:solidFill>
                            <a:schemeClr val="tx1"/>
                          </a:solidFill>
                        </a:rPr>
                        <a:t> </a:t>
                      </a:r>
                      <a:r>
                        <a:rPr lang="fr-FR" sz="1400" dirty="0" err="1">
                          <a:solidFill>
                            <a:schemeClr val="tx1"/>
                          </a:solidFill>
                        </a:rPr>
                        <a:t>workload</a:t>
                      </a:r>
                      <a:r>
                        <a:rPr lang="fr-FR" sz="1400" dirty="0">
                          <a:solidFill>
                            <a:schemeClr val="tx1"/>
                          </a:solidFill>
                        </a:rPr>
                        <a:t> (« lift and shift »):</a:t>
                      </a:r>
                    </a:p>
                    <a:p>
                      <a:pPr marL="285750" indent="-285750">
                        <a:buFontTx/>
                        <a:buChar char="-"/>
                      </a:pPr>
                      <a:r>
                        <a:rPr lang="fr-FR" sz="1400" dirty="0">
                          <a:solidFill>
                            <a:schemeClr val="tx1"/>
                          </a:solidFill>
                        </a:rPr>
                        <a:t>First </a:t>
                      </a:r>
                      <a:r>
                        <a:rPr lang="fr-FR" sz="1400" dirty="0" err="1">
                          <a:solidFill>
                            <a:schemeClr val="tx1"/>
                          </a:solidFill>
                        </a:rPr>
                        <a:t>step</a:t>
                      </a:r>
                      <a:r>
                        <a:rPr lang="fr-FR" sz="1400" dirty="0">
                          <a:solidFill>
                            <a:schemeClr val="tx1"/>
                          </a:solidFill>
                        </a:rPr>
                        <a:t> </a:t>
                      </a:r>
                      <a:r>
                        <a:rPr lang="fr-FR" sz="1400" dirty="0" err="1">
                          <a:solidFill>
                            <a:schemeClr val="tx1"/>
                          </a:solidFill>
                        </a:rPr>
                        <a:t>into</a:t>
                      </a:r>
                      <a:r>
                        <a:rPr lang="fr-FR" sz="1400" dirty="0">
                          <a:solidFill>
                            <a:schemeClr val="tx1"/>
                          </a:solidFill>
                        </a:rPr>
                        <a:t> cloud transition</a:t>
                      </a:r>
                      <a:endParaRPr lang="en-US" sz="1400" dirty="0">
                        <a:solidFill>
                          <a:schemeClr val="tx1"/>
                        </a:solidFill>
                      </a:endParaRPr>
                    </a:p>
                  </a:txBody>
                  <a:tcPr>
                    <a:solidFill>
                      <a:srgbClr val="E9EBF5"/>
                    </a:solidFill>
                  </a:tcPr>
                </a:tc>
                <a:extLst>
                  <a:ext uri="{0D108BD9-81ED-4DB2-BD59-A6C34878D82A}">
                    <a16:rowId xmlns:a16="http://schemas.microsoft.com/office/drawing/2014/main" val="3628679020"/>
                  </a:ext>
                </a:extLst>
              </a:tr>
              <a:tr h="2467936">
                <a:tc>
                  <a:txBody>
                    <a:bodyPr/>
                    <a:lstStyle/>
                    <a:p>
                      <a:r>
                        <a:rPr lang="fr-FR" sz="1600" b="1" u="sng" dirty="0" err="1"/>
                        <a:t>Primary</a:t>
                      </a:r>
                      <a:r>
                        <a:rPr lang="fr-FR" sz="1600" b="1" u="sng" dirty="0"/>
                        <a:t> cloud objectives :</a:t>
                      </a:r>
                    </a:p>
                    <a:p>
                      <a:pPr marL="285750" indent="-285750">
                        <a:buFontTx/>
                        <a:buChar char="-"/>
                      </a:pPr>
                      <a:r>
                        <a:rPr lang="fr-FR" sz="1400" b="1" dirty="0"/>
                        <a:t>Use </a:t>
                      </a:r>
                      <a:r>
                        <a:rPr lang="fr-FR" sz="1400" b="1" dirty="0" err="1"/>
                        <a:t>proprietary</a:t>
                      </a:r>
                      <a:r>
                        <a:rPr lang="fr-FR" sz="1400" b="1" dirty="0"/>
                        <a:t> </a:t>
                      </a:r>
                      <a:r>
                        <a:rPr lang="fr-FR" sz="1400" b="1" dirty="0" err="1"/>
                        <a:t>inventory-tracking</a:t>
                      </a:r>
                      <a:r>
                        <a:rPr lang="fr-FR" sz="1400" b="1" dirty="0"/>
                        <a:t> system:</a:t>
                      </a:r>
                    </a:p>
                    <a:p>
                      <a:pPr marL="742950" lvl="1" indent="-285750">
                        <a:buFontTx/>
                        <a:buChar char="-"/>
                      </a:pPr>
                      <a:r>
                        <a:rPr lang="fr-FR" sz="1400" dirty="0" err="1"/>
                        <a:t>Many</a:t>
                      </a:r>
                      <a:r>
                        <a:rPr lang="fr-FR" sz="1400" dirty="0"/>
                        <a:t> IoT </a:t>
                      </a:r>
                      <a:r>
                        <a:rPr lang="fr-FR" sz="1400" dirty="0" err="1"/>
                        <a:t>devices</a:t>
                      </a:r>
                      <a:r>
                        <a:rPr lang="fr-FR" sz="1400" dirty="0"/>
                        <a:t> – high </a:t>
                      </a:r>
                      <a:r>
                        <a:rPr lang="fr-FR" sz="1400" dirty="0" err="1"/>
                        <a:t>amount</a:t>
                      </a:r>
                      <a:r>
                        <a:rPr lang="fr-FR" sz="1400" dirty="0"/>
                        <a:t> of real-time (streaming) data</a:t>
                      </a:r>
                    </a:p>
                    <a:p>
                      <a:pPr marL="742950" lvl="1" indent="-285750">
                        <a:buFontTx/>
                        <a:buChar char="-"/>
                      </a:pPr>
                      <a:r>
                        <a:rPr lang="fr-FR" sz="1400" dirty="0"/>
                        <a:t>Apache </a:t>
                      </a:r>
                      <a:r>
                        <a:rPr lang="fr-FR" sz="1400" dirty="0" err="1"/>
                        <a:t>kafka</a:t>
                      </a:r>
                      <a:r>
                        <a:rPr lang="fr-FR" sz="1400" dirty="0"/>
                        <a:t> stack </a:t>
                      </a:r>
                      <a:r>
                        <a:rPr lang="fr-FR" sz="1400" dirty="0" err="1"/>
                        <a:t>unable</a:t>
                      </a:r>
                      <a:r>
                        <a:rPr lang="fr-FR" sz="1400" dirty="0"/>
                        <a:t> to </a:t>
                      </a:r>
                      <a:r>
                        <a:rPr lang="fr-FR" sz="1400" dirty="0" err="1"/>
                        <a:t>handle</a:t>
                      </a:r>
                      <a:r>
                        <a:rPr lang="fr-FR" sz="1400" dirty="0"/>
                        <a:t> data </a:t>
                      </a:r>
                      <a:r>
                        <a:rPr lang="fr-FR" sz="1400" dirty="0" err="1"/>
                        <a:t>ingest</a:t>
                      </a:r>
                      <a:r>
                        <a:rPr lang="fr-FR" sz="1400" dirty="0"/>
                        <a:t> volume</a:t>
                      </a:r>
                    </a:p>
                    <a:p>
                      <a:pPr marL="742950" lvl="1" indent="-285750">
                        <a:buFontTx/>
                        <a:buChar char="-"/>
                      </a:pPr>
                      <a:r>
                        <a:rPr lang="fr-FR" sz="1400" dirty="0" err="1"/>
                        <a:t>Interact</a:t>
                      </a:r>
                      <a:r>
                        <a:rPr lang="fr-FR" sz="1400" dirty="0"/>
                        <a:t> </a:t>
                      </a:r>
                      <a:r>
                        <a:rPr lang="fr-FR" sz="1400" dirty="0" err="1"/>
                        <a:t>with</a:t>
                      </a:r>
                      <a:r>
                        <a:rPr lang="fr-FR" sz="1400" dirty="0"/>
                        <a:t> </a:t>
                      </a:r>
                      <a:r>
                        <a:rPr lang="fr-FR" sz="1400" dirty="0" err="1"/>
                        <a:t>both</a:t>
                      </a:r>
                      <a:r>
                        <a:rPr lang="fr-FR" sz="1400" dirty="0"/>
                        <a:t> SQL and NoSQL </a:t>
                      </a:r>
                      <a:r>
                        <a:rPr lang="fr-FR" sz="1400" dirty="0" err="1"/>
                        <a:t>Databases</a:t>
                      </a:r>
                      <a:endParaRPr lang="fr-FR" sz="1400" dirty="0"/>
                    </a:p>
                    <a:p>
                      <a:pPr marL="742950" lvl="1" indent="-285750">
                        <a:buFontTx/>
                        <a:buChar char="-"/>
                      </a:pPr>
                      <a:r>
                        <a:rPr lang="fr-FR" sz="1400" b="1" dirty="0" err="1"/>
                        <a:t>Map</a:t>
                      </a:r>
                      <a:r>
                        <a:rPr lang="fr-FR" sz="1400" b="1" dirty="0"/>
                        <a:t> to Pub/</a:t>
                      </a:r>
                      <a:r>
                        <a:rPr lang="fr-FR" sz="1400" b="1" dirty="0" err="1"/>
                        <a:t>Sub</a:t>
                      </a:r>
                      <a:r>
                        <a:rPr lang="fr-FR" sz="1400" b="1" dirty="0"/>
                        <a:t> – </a:t>
                      </a:r>
                      <a:r>
                        <a:rPr lang="fr-FR" sz="1400" b="1" dirty="0" err="1"/>
                        <a:t>dataflow</a:t>
                      </a:r>
                      <a:r>
                        <a:rPr lang="fr-FR" sz="1400" b="1" dirty="0"/>
                        <a:t>:</a:t>
                      </a:r>
                    </a:p>
                    <a:p>
                      <a:pPr marL="1200150" lvl="2" indent="-285750">
                        <a:buFontTx/>
                        <a:buChar char="-"/>
                      </a:pPr>
                      <a:r>
                        <a:rPr lang="fr-FR" sz="1400" dirty="0"/>
                        <a:t>Global, scalable</a:t>
                      </a:r>
                    </a:p>
                    <a:p>
                      <a:pPr marL="285750" indent="-285750">
                        <a:buFontTx/>
                        <a:buChar char="-"/>
                      </a:pPr>
                      <a:r>
                        <a:rPr lang="fr-FR" sz="1400" b="1" dirty="0"/>
                        <a:t>Hadoop </a:t>
                      </a:r>
                      <a:r>
                        <a:rPr lang="fr-FR" sz="1400" b="1" dirty="0" err="1"/>
                        <a:t>analytics</a:t>
                      </a:r>
                      <a:r>
                        <a:rPr lang="fr-FR" sz="1400" b="1" dirty="0"/>
                        <a:t> in the cloud:</a:t>
                      </a:r>
                    </a:p>
                    <a:p>
                      <a:pPr marL="742950" lvl="1" indent="-285750">
                        <a:buFontTx/>
                        <a:buChar char="-"/>
                      </a:pPr>
                      <a:r>
                        <a:rPr lang="fr-FR" sz="1400" dirty="0" err="1"/>
                        <a:t>Dataproc</a:t>
                      </a:r>
                      <a:r>
                        <a:rPr lang="fr-FR" sz="1400" dirty="0"/>
                        <a:t> – </a:t>
                      </a:r>
                      <a:r>
                        <a:rPr lang="fr-FR" sz="1400" dirty="0" err="1"/>
                        <a:t>managed</a:t>
                      </a:r>
                      <a:r>
                        <a:rPr lang="fr-FR" sz="1400" dirty="0"/>
                        <a:t> </a:t>
                      </a:r>
                      <a:r>
                        <a:rPr lang="fr-FR" sz="1400" dirty="0" err="1"/>
                        <a:t>hadoop</a:t>
                      </a:r>
                      <a:endParaRPr lang="fr-FR" sz="1400" dirty="0"/>
                    </a:p>
                    <a:p>
                      <a:pPr marL="742950" lvl="1" indent="-285750">
                        <a:buFontTx/>
                        <a:buChar char="-"/>
                      </a:pPr>
                      <a:r>
                        <a:rPr lang="fr-FR" sz="1400" dirty="0" err="1"/>
                        <a:t>Different</a:t>
                      </a:r>
                      <a:r>
                        <a:rPr lang="fr-FR" sz="1400" dirty="0"/>
                        <a:t> data types</a:t>
                      </a:r>
                    </a:p>
                    <a:p>
                      <a:pPr marL="742950" lvl="1" indent="-285750">
                        <a:buFontTx/>
                        <a:buChar char="-"/>
                      </a:pPr>
                      <a:r>
                        <a:rPr lang="fr-FR" sz="1400" dirty="0"/>
                        <a:t>Apply </a:t>
                      </a:r>
                      <a:r>
                        <a:rPr lang="fr-FR" sz="1400" dirty="0" err="1"/>
                        <a:t>analytics</a:t>
                      </a:r>
                      <a:r>
                        <a:rPr lang="fr-FR" sz="1400" dirty="0"/>
                        <a:t>/machine </a:t>
                      </a:r>
                      <a:r>
                        <a:rPr lang="fr-FR" sz="1400" dirty="0" err="1"/>
                        <a:t>learning</a:t>
                      </a:r>
                      <a:endParaRPr lang="en-US" sz="1400" dirty="0"/>
                    </a:p>
                  </a:txBody>
                  <a:tcPr/>
                </a:tc>
                <a:extLst>
                  <a:ext uri="{0D108BD9-81ED-4DB2-BD59-A6C34878D82A}">
                    <a16:rowId xmlns:a16="http://schemas.microsoft.com/office/drawing/2014/main" val="2262953944"/>
                  </a:ext>
                </a:extLst>
              </a:tr>
              <a:tr h="2681215">
                <a:tc>
                  <a:txBody>
                    <a:bodyPr/>
                    <a:lstStyle/>
                    <a:p>
                      <a:r>
                        <a:rPr lang="fr-FR" sz="1600" b="1" u="sng" dirty="0" err="1"/>
                        <a:t>Other</a:t>
                      </a:r>
                      <a:r>
                        <a:rPr lang="fr-FR" sz="1600" b="1" u="sng" dirty="0"/>
                        <a:t> </a:t>
                      </a:r>
                      <a:r>
                        <a:rPr lang="fr-FR" sz="1600" b="1" u="sng" dirty="0" err="1"/>
                        <a:t>technical</a:t>
                      </a:r>
                      <a:r>
                        <a:rPr lang="fr-FR" sz="1600" b="1" u="sng" dirty="0"/>
                        <a:t> </a:t>
                      </a:r>
                      <a:r>
                        <a:rPr lang="fr-FR" sz="1600" b="1" u="sng" dirty="0" err="1"/>
                        <a:t>considerations</a:t>
                      </a:r>
                      <a:r>
                        <a:rPr lang="fr-FR" sz="1600" b="1" u="sng" dirty="0"/>
                        <a:t> :</a:t>
                      </a:r>
                    </a:p>
                    <a:p>
                      <a:pPr marL="285750" indent="-285750">
                        <a:buFontTx/>
                        <a:buChar char="-"/>
                      </a:pPr>
                      <a:r>
                        <a:rPr lang="fr-FR" sz="1400" b="1" dirty="0" err="1"/>
                        <a:t>Emphasis</a:t>
                      </a:r>
                      <a:r>
                        <a:rPr lang="fr-FR" sz="1400" b="1" dirty="0"/>
                        <a:t> on data </a:t>
                      </a:r>
                      <a:r>
                        <a:rPr lang="fr-FR" sz="1400" b="1" dirty="0" err="1"/>
                        <a:t>ingest</a:t>
                      </a:r>
                      <a:r>
                        <a:rPr lang="fr-FR" sz="1400" b="1" dirty="0"/>
                        <a:t>:</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fr-FR" sz="1400" dirty="0"/>
                        <a:t>Streaming and batch</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1" dirty="0" err="1"/>
                        <a:t>Migrate</a:t>
                      </a:r>
                      <a:r>
                        <a:rPr lang="fr-FR" sz="1400" b="1" dirty="0"/>
                        <a:t> </a:t>
                      </a:r>
                      <a:r>
                        <a:rPr lang="fr-FR" sz="1400" b="1" dirty="0" err="1"/>
                        <a:t>existing</a:t>
                      </a:r>
                      <a:r>
                        <a:rPr lang="fr-FR" sz="1400" b="1" dirty="0"/>
                        <a:t> </a:t>
                      </a:r>
                      <a:r>
                        <a:rPr lang="fr-FR" sz="1400" b="1" dirty="0" err="1"/>
                        <a:t>workload</a:t>
                      </a:r>
                      <a:r>
                        <a:rPr lang="fr-FR" sz="1400" b="1" dirty="0"/>
                        <a:t> to </a:t>
                      </a:r>
                      <a:r>
                        <a:rPr lang="fr-FR" sz="1400" b="1" dirty="0" err="1"/>
                        <a:t>managed</a:t>
                      </a:r>
                      <a:r>
                        <a:rPr lang="fr-FR" sz="1400" b="1" dirty="0"/>
                        <a:t> services:</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fr-FR" sz="1400" dirty="0"/>
                        <a:t>SQL – Cloud SQL:</a:t>
                      </a:r>
                    </a:p>
                    <a:p>
                      <a:pPr marL="1200150" marR="0" lvl="2" indent="-285750" algn="l" defTabSz="914400" rtl="0" eaLnBrk="1" fontAlgn="auto" latinLnBrk="0" hangingPunct="1">
                        <a:lnSpc>
                          <a:spcPct val="100000"/>
                        </a:lnSpc>
                        <a:spcBef>
                          <a:spcPts val="0"/>
                        </a:spcBef>
                        <a:spcAft>
                          <a:spcPts val="0"/>
                        </a:spcAft>
                        <a:buClrTx/>
                        <a:buSzTx/>
                        <a:buFontTx/>
                        <a:buChar char="-"/>
                        <a:tabLst/>
                        <a:defRPr/>
                      </a:pPr>
                      <a:r>
                        <a:rPr lang="fr-FR" sz="1400" dirty="0"/>
                        <a:t>Cloud </a:t>
                      </a:r>
                      <a:r>
                        <a:rPr lang="fr-FR" sz="1400" dirty="0" err="1"/>
                        <a:t>Spanner</a:t>
                      </a:r>
                      <a:r>
                        <a:rPr lang="fr-FR" sz="1400" dirty="0"/>
                        <a:t> if over 10 TB and global </a:t>
                      </a:r>
                      <a:r>
                        <a:rPr lang="fr-FR" sz="1400" dirty="0" err="1"/>
                        <a:t>availability</a:t>
                      </a:r>
                      <a:r>
                        <a:rPr lang="fr-FR" sz="1400" dirty="0"/>
                        <a:t> </a:t>
                      </a:r>
                      <a:r>
                        <a:rPr lang="fr-FR" sz="1400" dirty="0" err="1"/>
                        <a:t>needed</a:t>
                      </a:r>
                      <a:endParaRPr lang="fr-FR" sz="1400" dirty="0"/>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fr-FR" sz="1400" dirty="0"/>
                        <a:t>Cassandra – NoSQL (</a:t>
                      </a:r>
                      <a:r>
                        <a:rPr lang="fr-FR" sz="1400" dirty="0" err="1"/>
                        <a:t>wide-column</a:t>
                      </a:r>
                      <a:r>
                        <a:rPr lang="fr-FR" sz="1400" dirty="0"/>
                        <a:t> store) – </a:t>
                      </a:r>
                      <a:r>
                        <a:rPr lang="fr-FR" sz="1400" dirty="0" err="1"/>
                        <a:t>Bigtable</a:t>
                      </a:r>
                      <a:endParaRPr lang="fr-FR" sz="1400" dirty="0"/>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fr-FR" sz="1400" dirty="0"/>
                        <a:t>Kafka – Pub/</a:t>
                      </a:r>
                      <a:r>
                        <a:rPr lang="fr-FR" sz="1400" dirty="0" err="1"/>
                        <a:t>Sub</a:t>
                      </a:r>
                      <a:r>
                        <a:rPr lang="fr-FR" sz="1400" dirty="0"/>
                        <a:t>, </a:t>
                      </a:r>
                      <a:r>
                        <a:rPr lang="fr-FR" sz="1400" dirty="0" err="1"/>
                        <a:t>Dataflow</a:t>
                      </a:r>
                      <a:r>
                        <a:rPr lang="fr-FR" sz="1400" dirty="0"/>
                        <a:t>, </a:t>
                      </a:r>
                      <a:r>
                        <a:rPr lang="fr-FR" sz="1400" dirty="0" err="1"/>
                        <a:t>BigQuery</a:t>
                      </a:r>
                      <a:endParaRPr lang="fr-FR" sz="1400" dirty="0"/>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1" dirty="0"/>
                        <a:t>Store data in a ‘data </a:t>
                      </a:r>
                      <a:r>
                        <a:rPr lang="fr-FR" sz="1400" b="1" dirty="0" err="1"/>
                        <a:t>lake</a:t>
                      </a:r>
                      <a:r>
                        <a:rPr lang="fr-FR" sz="1400" b="1" dirty="0"/>
                        <a:t>’:</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fr-FR" sz="1400" dirty="0" err="1"/>
                        <a:t>Further</a:t>
                      </a:r>
                      <a:r>
                        <a:rPr lang="fr-FR" sz="1400" dirty="0"/>
                        <a:t> transition once in the cloud</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fr-FR" sz="1400" dirty="0"/>
                        <a:t>Storage = Cloud Storage, </a:t>
                      </a:r>
                      <a:r>
                        <a:rPr lang="fr-FR" sz="1400" dirty="0" err="1"/>
                        <a:t>BigTable</a:t>
                      </a:r>
                      <a:r>
                        <a:rPr lang="fr-FR" sz="1400" dirty="0"/>
                        <a:t>, Big </a:t>
                      </a:r>
                      <a:r>
                        <a:rPr lang="fr-FR" sz="1400" dirty="0" err="1"/>
                        <a:t>Query</a:t>
                      </a:r>
                      <a:endParaRPr lang="fr-FR" sz="1400" dirty="0"/>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fr-FR" sz="1400" dirty="0" err="1"/>
                        <a:t>Migrate</a:t>
                      </a:r>
                      <a:r>
                        <a:rPr lang="fr-FR" sz="1400" dirty="0"/>
                        <a:t> </a:t>
                      </a:r>
                      <a:r>
                        <a:rPr lang="fr-FR" sz="1400" dirty="0" err="1"/>
                        <a:t>from</a:t>
                      </a:r>
                      <a:r>
                        <a:rPr lang="fr-FR" sz="1400" dirty="0"/>
                        <a:t> HDFS</a:t>
                      </a:r>
                    </a:p>
                  </a:txBody>
                  <a:tcPr/>
                </a:tc>
                <a:extLst>
                  <a:ext uri="{0D108BD9-81ED-4DB2-BD59-A6C34878D82A}">
                    <a16:rowId xmlns:a16="http://schemas.microsoft.com/office/drawing/2014/main" val="2278188618"/>
                  </a:ext>
                </a:extLst>
              </a:tr>
              <a:tr h="370698">
                <a:tc>
                  <a:txBody>
                    <a:bodyPr/>
                    <a:lstStyle/>
                    <a:p>
                      <a:r>
                        <a:rPr lang="en-US" sz="1400" dirty="0"/>
                        <a:t>https://cloud.google.com/certification/guides/data-engineer/casestudy-flowlogistic</a:t>
                      </a:r>
                    </a:p>
                  </a:txBody>
                  <a:tcPr/>
                </a:tc>
                <a:extLst>
                  <a:ext uri="{0D108BD9-81ED-4DB2-BD59-A6C34878D82A}">
                    <a16:rowId xmlns:a16="http://schemas.microsoft.com/office/drawing/2014/main" val="3699739087"/>
                  </a:ext>
                </a:extLst>
              </a:tr>
            </a:tbl>
          </a:graphicData>
        </a:graphic>
      </p:graphicFrame>
    </p:spTree>
    <p:extLst>
      <p:ext uri="{BB962C8B-B14F-4D97-AF65-F5344CB8AC3E}">
        <p14:creationId xmlns:p14="http://schemas.microsoft.com/office/powerpoint/2010/main" val="2891230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ZoneTexte 4">
            <a:extLst>
              <a:ext uri="{FF2B5EF4-FFF2-40B4-BE49-F238E27FC236}">
                <a16:creationId xmlns:a16="http://schemas.microsoft.com/office/drawing/2014/main" id="{2F92BF32-09EE-4656-9A3A-F5562D2FB51C}"/>
              </a:ext>
            </a:extLst>
          </p:cNvPr>
          <p:cNvSpPr txBox="1"/>
          <p:nvPr/>
        </p:nvSpPr>
        <p:spPr>
          <a:xfrm>
            <a:off x="3045368" y="2043663"/>
            <a:ext cx="6105194" cy="203105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kern="1200" dirty="0">
                <a:solidFill>
                  <a:srgbClr val="FFFFFF"/>
                </a:solidFill>
                <a:latin typeface="+mj-lt"/>
                <a:ea typeface="+mj-ea"/>
                <a:cs typeface="+mj-cs"/>
              </a:rPr>
              <a:t>Google Cloud Storage &amp; Transfer</a:t>
            </a:r>
          </a:p>
        </p:txBody>
      </p:sp>
    </p:spTree>
    <p:extLst>
      <p:ext uri="{BB962C8B-B14F-4D97-AF65-F5344CB8AC3E}">
        <p14:creationId xmlns:p14="http://schemas.microsoft.com/office/powerpoint/2010/main" val="26016405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1BD144F-32E0-40F1-B08B-68632823CF8F}"/>
              </a:ext>
            </a:extLst>
          </p:cNvPr>
          <p:cNvPicPr>
            <a:picLocks noChangeAspect="1"/>
          </p:cNvPicPr>
          <p:nvPr/>
        </p:nvPicPr>
        <p:blipFill rotWithShape="1">
          <a:blip r:embed="rId2">
            <a:extLst>
              <a:ext uri="{28A0092B-C50C-407E-A947-70E740481C1C}">
                <a14:useLocalDpi xmlns:a14="http://schemas.microsoft.com/office/drawing/2010/main" val="0"/>
              </a:ext>
            </a:extLst>
          </a:blip>
          <a:srcRect t="7536"/>
          <a:stretch/>
        </p:blipFill>
        <p:spPr>
          <a:xfrm>
            <a:off x="6096000" y="370839"/>
            <a:ext cx="5933184" cy="3170601"/>
          </a:xfrm>
          <a:prstGeom prst="rect">
            <a:avLst/>
          </a:prstGeom>
        </p:spPr>
      </p:pic>
      <p:graphicFrame>
        <p:nvGraphicFramePr>
          <p:cNvPr id="5" name="Tableau 4">
            <a:extLst>
              <a:ext uri="{FF2B5EF4-FFF2-40B4-BE49-F238E27FC236}">
                <a16:creationId xmlns:a16="http://schemas.microsoft.com/office/drawing/2014/main" id="{595250BD-C241-499F-8AF5-BAE42DCFCD8F}"/>
              </a:ext>
            </a:extLst>
          </p:cNvPr>
          <p:cNvGraphicFramePr>
            <a:graphicFrameLocks noGrp="1"/>
          </p:cNvGraphicFramePr>
          <p:nvPr>
            <p:extLst>
              <p:ext uri="{D42A27DB-BD31-4B8C-83A1-F6EECF244321}">
                <p14:modId xmlns:p14="http://schemas.microsoft.com/office/powerpoint/2010/main" val="4248509882"/>
              </p:ext>
            </p:extLst>
          </p:nvPr>
        </p:nvGraphicFramePr>
        <p:xfrm>
          <a:off x="6091490" y="3541441"/>
          <a:ext cx="6100509" cy="3316559"/>
        </p:xfrm>
        <a:graphic>
          <a:graphicData uri="http://schemas.openxmlformats.org/drawingml/2006/table">
            <a:tbl>
              <a:tblPr firstRow="1" bandRow="1">
                <a:tableStyleId>{5C22544A-7EE6-4342-B048-85BDC9FD1C3A}</a:tableStyleId>
              </a:tblPr>
              <a:tblGrid>
                <a:gridCol w="6100509">
                  <a:extLst>
                    <a:ext uri="{9D8B030D-6E8A-4147-A177-3AD203B41FA5}">
                      <a16:colId xmlns:a16="http://schemas.microsoft.com/office/drawing/2014/main" val="495783426"/>
                    </a:ext>
                  </a:extLst>
                </a:gridCol>
              </a:tblGrid>
              <a:tr h="403959">
                <a:tc>
                  <a:txBody>
                    <a:bodyPr/>
                    <a:lstStyle/>
                    <a:p>
                      <a:r>
                        <a:rPr lang="fr-FR" b="1" dirty="0">
                          <a:solidFill>
                            <a:schemeClr val="tx1"/>
                          </a:solidFill>
                        </a:rPr>
                        <a:t>Analytics stack</a:t>
                      </a:r>
                      <a:endParaRPr lang="en-US" b="1" dirty="0">
                        <a:solidFill>
                          <a:schemeClr val="tx1"/>
                        </a:solidFill>
                      </a:endParaRPr>
                    </a:p>
                  </a:txBody>
                  <a:tcPr>
                    <a:solidFill>
                      <a:srgbClr val="4472C4"/>
                    </a:solidFill>
                  </a:tcPr>
                </a:tc>
                <a:extLst>
                  <a:ext uri="{0D108BD9-81ED-4DB2-BD59-A6C34878D82A}">
                    <a16:rowId xmlns:a16="http://schemas.microsoft.com/office/drawing/2014/main" val="3113237703"/>
                  </a:ext>
                </a:extLst>
              </a:tr>
              <a:tr h="980715">
                <a:tc>
                  <a:txBody>
                    <a:bodyPr/>
                    <a:lstStyle/>
                    <a:p>
                      <a:r>
                        <a:rPr lang="fr-FR" b="1" dirty="0">
                          <a:solidFill>
                            <a:schemeClr val="tx1"/>
                          </a:solidFill>
                        </a:rPr>
                        <a:t>Cloud </a:t>
                      </a:r>
                      <a:r>
                        <a:rPr lang="fr-FR" b="1" dirty="0" err="1">
                          <a:solidFill>
                            <a:schemeClr val="tx1"/>
                          </a:solidFill>
                        </a:rPr>
                        <a:t>Dataproc</a:t>
                      </a:r>
                      <a:r>
                        <a:rPr lang="fr-FR" b="1" dirty="0">
                          <a:solidFill>
                            <a:schemeClr val="tx1"/>
                          </a:solidFill>
                        </a:rPr>
                        <a:t> </a:t>
                      </a:r>
                      <a:r>
                        <a:rPr lang="fr-FR" b="0" dirty="0" err="1">
                          <a:solidFill>
                            <a:schemeClr val="tx1"/>
                          </a:solidFill>
                        </a:rPr>
                        <a:t>offers</a:t>
                      </a:r>
                      <a:r>
                        <a:rPr lang="fr-FR" b="0" dirty="0">
                          <a:solidFill>
                            <a:schemeClr val="tx1"/>
                          </a:solidFill>
                        </a:rPr>
                        <a:t> </a:t>
                      </a:r>
                      <a:r>
                        <a:rPr lang="fr-FR" b="0" dirty="0" err="1">
                          <a:solidFill>
                            <a:schemeClr val="tx1"/>
                          </a:solidFill>
                        </a:rPr>
                        <a:t>fully</a:t>
                      </a:r>
                      <a:r>
                        <a:rPr lang="fr-FR" b="0" dirty="0">
                          <a:solidFill>
                            <a:schemeClr val="tx1"/>
                          </a:solidFill>
                        </a:rPr>
                        <a:t> </a:t>
                      </a:r>
                      <a:r>
                        <a:rPr lang="fr-FR" b="1" dirty="0" err="1">
                          <a:solidFill>
                            <a:schemeClr val="tx1"/>
                          </a:solidFill>
                        </a:rPr>
                        <a:t>managed</a:t>
                      </a:r>
                      <a:r>
                        <a:rPr lang="fr-FR" b="1" dirty="0">
                          <a:solidFill>
                            <a:schemeClr val="tx1"/>
                          </a:solidFill>
                        </a:rPr>
                        <a:t> Hadoop, and Spark </a:t>
                      </a:r>
                      <a:r>
                        <a:rPr lang="fr-FR" b="0" dirty="0">
                          <a:solidFill>
                            <a:schemeClr val="tx1"/>
                          </a:solidFill>
                        </a:rPr>
                        <a:t>cluster </a:t>
                      </a:r>
                      <a:r>
                        <a:rPr lang="fr-FR" b="0" dirty="0" err="1">
                          <a:solidFill>
                            <a:schemeClr val="tx1"/>
                          </a:solidFill>
                        </a:rPr>
                        <a:t>managment</a:t>
                      </a:r>
                      <a:r>
                        <a:rPr lang="fr-FR" b="0" dirty="0">
                          <a:solidFill>
                            <a:schemeClr val="tx1"/>
                          </a:solidFill>
                        </a:rPr>
                        <a:t>. It </a:t>
                      </a:r>
                      <a:r>
                        <a:rPr lang="fr-FR" b="0" dirty="0" err="1">
                          <a:solidFill>
                            <a:schemeClr val="tx1"/>
                          </a:solidFill>
                        </a:rPr>
                        <a:t>integrates</a:t>
                      </a:r>
                      <a:r>
                        <a:rPr lang="fr-FR" b="0" dirty="0">
                          <a:solidFill>
                            <a:schemeClr val="tx1"/>
                          </a:solidFill>
                        </a:rPr>
                        <a:t> </a:t>
                      </a:r>
                      <a:r>
                        <a:rPr lang="fr-FR" b="0" dirty="0" err="1">
                          <a:solidFill>
                            <a:schemeClr val="tx1"/>
                          </a:solidFill>
                        </a:rPr>
                        <a:t>easily</a:t>
                      </a:r>
                      <a:r>
                        <a:rPr lang="fr-FR" b="0" dirty="0">
                          <a:solidFill>
                            <a:schemeClr val="tx1"/>
                          </a:solidFill>
                        </a:rPr>
                        <a:t> </a:t>
                      </a:r>
                      <a:r>
                        <a:rPr lang="fr-FR" b="0" dirty="0" err="1">
                          <a:solidFill>
                            <a:schemeClr val="tx1"/>
                          </a:solidFill>
                        </a:rPr>
                        <a:t>with</a:t>
                      </a:r>
                      <a:r>
                        <a:rPr lang="fr-FR" b="0" dirty="0">
                          <a:solidFill>
                            <a:schemeClr val="tx1"/>
                          </a:solidFill>
                        </a:rPr>
                        <a:t> </a:t>
                      </a:r>
                      <a:r>
                        <a:rPr lang="fr-FR" b="0" dirty="0" err="1">
                          <a:solidFill>
                            <a:schemeClr val="tx1"/>
                          </a:solidFill>
                        </a:rPr>
                        <a:t>other</a:t>
                      </a:r>
                      <a:r>
                        <a:rPr lang="fr-FR" b="0" dirty="0">
                          <a:solidFill>
                            <a:schemeClr val="tx1"/>
                          </a:solidFill>
                        </a:rPr>
                        <a:t> GCP services.</a:t>
                      </a:r>
                      <a:endParaRPr lang="en-US" b="0" dirty="0">
                        <a:solidFill>
                          <a:schemeClr val="tx1"/>
                        </a:solidFill>
                      </a:endParaRPr>
                    </a:p>
                  </a:txBody>
                  <a:tcPr>
                    <a:solidFill>
                      <a:srgbClr val="E9EBF5"/>
                    </a:solidFill>
                  </a:tcPr>
                </a:tc>
                <a:extLst>
                  <a:ext uri="{0D108BD9-81ED-4DB2-BD59-A6C34878D82A}">
                    <a16:rowId xmlns:a16="http://schemas.microsoft.com/office/drawing/2014/main" val="121598471"/>
                  </a:ext>
                </a:extLst>
              </a:tr>
              <a:tr h="951170">
                <a:tc>
                  <a:txBody>
                    <a:bodyPr/>
                    <a:lstStyle/>
                    <a:p>
                      <a:r>
                        <a:rPr lang="fr-FR" sz="1800" b="1" dirty="0" err="1"/>
                        <a:t>Managed</a:t>
                      </a:r>
                      <a:r>
                        <a:rPr lang="fr-FR" sz="1800" b="1" dirty="0"/>
                        <a:t> Machine </a:t>
                      </a:r>
                      <a:r>
                        <a:rPr lang="fr-FR" sz="1800" b="1" dirty="0" err="1"/>
                        <a:t>learning</a:t>
                      </a:r>
                      <a:r>
                        <a:rPr lang="fr-FR" sz="1800" b="1" dirty="0"/>
                        <a:t> </a:t>
                      </a:r>
                      <a:r>
                        <a:rPr lang="fr-FR" sz="1800" dirty="0"/>
                        <a:t>services for </a:t>
                      </a:r>
                      <a:r>
                        <a:rPr lang="fr-FR" sz="1800" b="1" dirty="0" err="1"/>
                        <a:t>predictive</a:t>
                      </a:r>
                      <a:r>
                        <a:rPr lang="fr-FR" sz="1800" b="1" dirty="0"/>
                        <a:t> </a:t>
                      </a:r>
                      <a:r>
                        <a:rPr lang="fr-FR" sz="1800" b="1" dirty="0" err="1"/>
                        <a:t>analytics</a:t>
                      </a:r>
                      <a:r>
                        <a:rPr lang="fr-FR" sz="1800" dirty="0"/>
                        <a:t>.</a:t>
                      </a:r>
                      <a:endParaRPr lang="en-US" sz="1800" dirty="0"/>
                    </a:p>
                  </a:txBody>
                  <a:tcPr/>
                </a:tc>
                <a:extLst>
                  <a:ext uri="{0D108BD9-81ED-4DB2-BD59-A6C34878D82A}">
                    <a16:rowId xmlns:a16="http://schemas.microsoft.com/office/drawing/2014/main" val="4280658461"/>
                  </a:ext>
                </a:extLst>
              </a:tr>
              <a:tr h="9807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dirty="0"/>
                        <a:t>Cloud Storage</a:t>
                      </a:r>
                      <a:r>
                        <a:rPr lang="fr-FR" sz="1800" b="0" dirty="0"/>
                        <a:t>, </a:t>
                      </a:r>
                      <a:r>
                        <a:rPr lang="fr-FR" sz="1800" b="0" dirty="0" err="1"/>
                        <a:t>provides</a:t>
                      </a:r>
                      <a:r>
                        <a:rPr lang="fr-FR" sz="1800" b="0" dirty="0"/>
                        <a:t> </a:t>
                      </a:r>
                      <a:r>
                        <a:rPr lang="fr-FR" sz="1800" b="1" dirty="0" err="1"/>
                        <a:t>globally</a:t>
                      </a:r>
                      <a:r>
                        <a:rPr lang="fr-FR" sz="1800" b="1" dirty="0"/>
                        <a:t> </a:t>
                      </a:r>
                      <a:r>
                        <a:rPr lang="fr-FR" sz="1800" b="1" dirty="0" err="1"/>
                        <a:t>available</a:t>
                      </a:r>
                      <a:r>
                        <a:rPr lang="fr-FR" sz="1800" b="1" dirty="0"/>
                        <a:t>, long-</a:t>
                      </a:r>
                      <a:r>
                        <a:rPr lang="fr-FR" sz="1800" b="1" dirty="0" err="1"/>
                        <a:t>term</a:t>
                      </a:r>
                      <a:r>
                        <a:rPr lang="fr-FR" sz="1800" b="1" dirty="0"/>
                        <a:t>, high-performance </a:t>
                      </a:r>
                      <a:r>
                        <a:rPr lang="fr-FR" sz="1800" b="1" dirty="0" err="1"/>
                        <a:t>storage</a:t>
                      </a:r>
                      <a:r>
                        <a:rPr lang="fr-FR" sz="1800" b="1" dirty="0"/>
                        <a:t> </a:t>
                      </a:r>
                      <a:r>
                        <a:rPr lang="fr-FR" sz="1800" b="0" dirty="0"/>
                        <a:t>for</a:t>
                      </a:r>
                      <a:r>
                        <a:rPr lang="fr-FR" sz="1800" b="1" dirty="0"/>
                        <a:t> all data types.</a:t>
                      </a:r>
                      <a:endParaRPr lang="en-US" sz="1800" dirty="0"/>
                    </a:p>
                    <a:p>
                      <a:endParaRPr lang="en-US" sz="1800" dirty="0"/>
                    </a:p>
                  </a:txBody>
                  <a:tcPr/>
                </a:tc>
                <a:extLst>
                  <a:ext uri="{0D108BD9-81ED-4DB2-BD59-A6C34878D82A}">
                    <a16:rowId xmlns:a16="http://schemas.microsoft.com/office/drawing/2014/main" val="1610377380"/>
                  </a:ext>
                </a:extLst>
              </a:tr>
            </a:tbl>
          </a:graphicData>
        </a:graphic>
      </p:graphicFrame>
      <p:pic>
        <p:nvPicPr>
          <p:cNvPr id="6" name="Image 5">
            <a:extLst>
              <a:ext uri="{FF2B5EF4-FFF2-40B4-BE49-F238E27FC236}">
                <a16:creationId xmlns:a16="http://schemas.microsoft.com/office/drawing/2014/main" id="{C5E4D967-2A06-414B-8E7F-49E7F1C4F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9" y="371574"/>
            <a:ext cx="5933183" cy="2921485"/>
          </a:xfrm>
          <a:prstGeom prst="rect">
            <a:avLst/>
          </a:prstGeom>
        </p:spPr>
      </p:pic>
      <p:graphicFrame>
        <p:nvGraphicFramePr>
          <p:cNvPr id="7" name="Tableau 6">
            <a:extLst>
              <a:ext uri="{FF2B5EF4-FFF2-40B4-BE49-F238E27FC236}">
                <a16:creationId xmlns:a16="http://schemas.microsoft.com/office/drawing/2014/main" id="{B8127FF4-9BB7-4F6C-B4DB-394F78ECFCD0}"/>
              </a:ext>
            </a:extLst>
          </p:cNvPr>
          <p:cNvGraphicFramePr>
            <a:graphicFrameLocks noGrp="1"/>
          </p:cNvGraphicFramePr>
          <p:nvPr>
            <p:extLst>
              <p:ext uri="{D42A27DB-BD31-4B8C-83A1-F6EECF244321}">
                <p14:modId xmlns:p14="http://schemas.microsoft.com/office/powerpoint/2010/main" val="1435750192"/>
              </p:ext>
            </p:extLst>
          </p:nvPr>
        </p:nvGraphicFramePr>
        <p:xfrm>
          <a:off x="0" y="3283041"/>
          <a:ext cx="6023295" cy="3602562"/>
        </p:xfrm>
        <a:graphic>
          <a:graphicData uri="http://schemas.openxmlformats.org/drawingml/2006/table">
            <a:tbl>
              <a:tblPr firstRow="1" bandRow="1">
                <a:tableStyleId>{5C22544A-7EE6-4342-B048-85BDC9FD1C3A}</a:tableStyleId>
              </a:tblPr>
              <a:tblGrid>
                <a:gridCol w="6023295">
                  <a:extLst>
                    <a:ext uri="{9D8B030D-6E8A-4147-A177-3AD203B41FA5}">
                      <a16:colId xmlns:a16="http://schemas.microsoft.com/office/drawing/2014/main" val="495783426"/>
                    </a:ext>
                  </a:extLst>
                </a:gridCol>
              </a:tblGrid>
              <a:tr h="376104">
                <a:tc>
                  <a:txBody>
                    <a:bodyPr/>
                    <a:lstStyle/>
                    <a:p>
                      <a:r>
                        <a:rPr lang="fr-FR" b="1" dirty="0">
                          <a:solidFill>
                            <a:schemeClr val="tx1"/>
                          </a:solidFill>
                        </a:rPr>
                        <a:t>IoT Stack</a:t>
                      </a:r>
                      <a:endParaRPr lang="en-US" b="1" dirty="0">
                        <a:solidFill>
                          <a:schemeClr val="tx1"/>
                        </a:solidFill>
                      </a:endParaRPr>
                    </a:p>
                  </a:txBody>
                  <a:tcPr>
                    <a:solidFill>
                      <a:srgbClr val="4472C4"/>
                    </a:solidFill>
                  </a:tcPr>
                </a:tc>
                <a:extLst>
                  <a:ext uri="{0D108BD9-81ED-4DB2-BD59-A6C34878D82A}">
                    <a16:rowId xmlns:a16="http://schemas.microsoft.com/office/drawing/2014/main" val="2752703391"/>
                  </a:ext>
                </a:extLst>
              </a:tr>
              <a:tr h="886797">
                <a:tc>
                  <a:txBody>
                    <a:bodyPr/>
                    <a:lstStyle/>
                    <a:p>
                      <a:r>
                        <a:rPr lang="fr-FR" b="1" dirty="0">
                          <a:solidFill>
                            <a:schemeClr val="tx1"/>
                          </a:solidFill>
                        </a:rPr>
                        <a:t>Pub/</a:t>
                      </a:r>
                      <a:r>
                        <a:rPr lang="fr-FR" b="1" dirty="0" err="1">
                          <a:solidFill>
                            <a:schemeClr val="tx1"/>
                          </a:solidFill>
                        </a:rPr>
                        <a:t>Sub</a:t>
                      </a:r>
                      <a:r>
                        <a:rPr lang="fr-FR" b="1" dirty="0">
                          <a:solidFill>
                            <a:schemeClr val="tx1"/>
                          </a:solidFill>
                        </a:rPr>
                        <a:t> </a:t>
                      </a:r>
                      <a:r>
                        <a:rPr lang="fr-FR" b="0" dirty="0" err="1">
                          <a:solidFill>
                            <a:schemeClr val="tx1"/>
                          </a:solidFill>
                        </a:rPr>
                        <a:t>is</a:t>
                      </a:r>
                      <a:r>
                        <a:rPr lang="fr-FR" b="0" dirty="0">
                          <a:solidFill>
                            <a:schemeClr val="tx1"/>
                          </a:solidFill>
                        </a:rPr>
                        <a:t> </a:t>
                      </a:r>
                      <a:r>
                        <a:rPr lang="fr-FR" b="0" dirty="0" err="1">
                          <a:solidFill>
                            <a:schemeClr val="tx1"/>
                          </a:solidFill>
                        </a:rPr>
                        <a:t>used</a:t>
                      </a:r>
                      <a:r>
                        <a:rPr lang="fr-FR" b="0" dirty="0">
                          <a:solidFill>
                            <a:schemeClr val="tx1"/>
                          </a:solidFill>
                        </a:rPr>
                        <a:t> for </a:t>
                      </a:r>
                      <a:r>
                        <a:rPr lang="fr-FR" b="1" dirty="0">
                          <a:solidFill>
                            <a:schemeClr val="tx1"/>
                          </a:solidFill>
                        </a:rPr>
                        <a:t>streaming</a:t>
                      </a:r>
                      <a:r>
                        <a:rPr lang="fr-FR" b="0" dirty="0">
                          <a:solidFill>
                            <a:schemeClr val="tx1"/>
                          </a:solidFill>
                        </a:rPr>
                        <a:t> (real-time) </a:t>
                      </a:r>
                      <a:r>
                        <a:rPr lang="fr-FR" b="1" dirty="0">
                          <a:solidFill>
                            <a:schemeClr val="tx1"/>
                          </a:solidFill>
                        </a:rPr>
                        <a:t>data </a:t>
                      </a:r>
                      <a:r>
                        <a:rPr lang="fr-FR" b="1" dirty="0" err="1">
                          <a:solidFill>
                            <a:schemeClr val="tx1"/>
                          </a:solidFill>
                        </a:rPr>
                        <a:t>ingest</a:t>
                      </a:r>
                      <a:r>
                        <a:rPr lang="fr-FR" b="0" dirty="0">
                          <a:solidFill>
                            <a:schemeClr val="tx1"/>
                          </a:solidFill>
                        </a:rPr>
                        <a:t>. </a:t>
                      </a:r>
                      <a:r>
                        <a:rPr lang="fr-FR" b="0" dirty="0" err="1">
                          <a:solidFill>
                            <a:schemeClr val="tx1"/>
                          </a:solidFill>
                        </a:rPr>
                        <a:t>Alows</a:t>
                      </a:r>
                      <a:r>
                        <a:rPr lang="fr-FR" b="0" dirty="0">
                          <a:solidFill>
                            <a:schemeClr val="tx1"/>
                          </a:solidFill>
                        </a:rPr>
                        <a:t> </a:t>
                      </a:r>
                      <a:r>
                        <a:rPr lang="fr-FR" b="1" dirty="0" err="1">
                          <a:solidFill>
                            <a:schemeClr val="tx1"/>
                          </a:solidFill>
                        </a:rPr>
                        <a:t>asynchronous</a:t>
                      </a:r>
                      <a:r>
                        <a:rPr lang="fr-FR" b="0" dirty="0">
                          <a:solidFill>
                            <a:schemeClr val="tx1"/>
                          </a:solidFill>
                        </a:rPr>
                        <a:t> (</a:t>
                      </a:r>
                      <a:r>
                        <a:rPr lang="fr-FR" b="0" dirty="0" err="1">
                          <a:solidFill>
                            <a:schemeClr val="tx1"/>
                          </a:solidFill>
                        </a:rPr>
                        <a:t>many</a:t>
                      </a:r>
                      <a:r>
                        <a:rPr lang="fr-FR" b="0" dirty="0">
                          <a:solidFill>
                            <a:schemeClr val="tx1"/>
                          </a:solidFill>
                        </a:rPr>
                        <a:t>-to-</a:t>
                      </a:r>
                      <a:r>
                        <a:rPr lang="fr-FR" b="0" dirty="0" err="1">
                          <a:solidFill>
                            <a:schemeClr val="tx1"/>
                          </a:solidFill>
                        </a:rPr>
                        <a:t>many</a:t>
                      </a:r>
                      <a:r>
                        <a:rPr lang="fr-FR" b="0" dirty="0">
                          <a:solidFill>
                            <a:schemeClr val="tx1"/>
                          </a:solidFill>
                        </a:rPr>
                        <a:t>) messaging via </a:t>
                      </a:r>
                      <a:r>
                        <a:rPr lang="fr-FR" b="1" dirty="0" err="1">
                          <a:solidFill>
                            <a:schemeClr val="tx1"/>
                          </a:solidFill>
                        </a:rPr>
                        <a:t>published</a:t>
                      </a:r>
                      <a:r>
                        <a:rPr lang="fr-FR" b="1" dirty="0">
                          <a:solidFill>
                            <a:schemeClr val="tx1"/>
                          </a:solidFill>
                        </a:rPr>
                        <a:t> and </a:t>
                      </a:r>
                      <a:r>
                        <a:rPr lang="fr-FR" b="1" dirty="0" err="1">
                          <a:solidFill>
                            <a:schemeClr val="tx1"/>
                          </a:solidFill>
                        </a:rPr>
                        <a:t>subscribed</a:t>
                      </a:r>
                      <a:r>
                        <a:rPr lang="fr-FR" b="1" dirty="0">
                          <a:solidFill>
                            <a:schemeClr val="tx1"/>
                          </a:solidFill>
                        </a:rPr>
                        <a:t> messages.</a:t>
                      </a:r>
                      <a:endParaRPr lang="en-US" b="1" dirty="0">
                        <a:solidFill>
                          <a:schemeClr val="tx1"/>
                        </a:solidFill>
                      </a:endParaRPr>
                    </a:p>
                  </a:txBody>
                  <a:tcPr>
                    <a:solidFill>
                      <a:srgbClr val="E9EBF5"/>
                    </a:solidFill>
                  </a:tcPr>
                </a:tc>
                <a:extLst>
                  <a:ext uri="{0D108BD9-81ED-4DB2-BD59-A6C34878D82A}">
                    <a16:rowId xmlns:a16="http://schemas.microsoft.com/office/drawing/2014/main" val="121598471"/>
                  </a:ext>
                </a:extLst>
              </a:tr>
              <a:tr h="770686">
                <a:tc>
                  <a:txBody>
                    <a:bodyPr/>
                    <a:lstStyle/>
                    <a:p>
                      <a:r>
                        <a:rPr lang="fr-FR" b="1" dirty="0" err="1"/>
                        <a:t>Dataflow</a:t>
                      </a:r>
                      <a:r>
                        <a:rPr lang="fr-FR" b="1" dirty="0"/>
                        <a:t> </a:t>
                      </a:r>
                      <a:r>
                        <a:rPr lang="fr-FR" dirty="0" err="1"/>
                        <a:t>is</a:t>
                      </a:r>
                      <a:r>
                        <a:rPr lang="fr-FR" dirty="0"/>
                        <a:t> a </a:t>
                      </a:r>
                      <a:r>
                        <a:rPr lang="fr-FR" b="1" u="none" dirty="0"/>
                        <a:t>data </a:t>
                      </a:r>
                      <a:r>
                        <a:rPr lang="fr-FR" b="1" u="none" dirty="0" err="1"/>
                        <a:t>processing</a:t>
                      </a:r>
                      <a:r>
                        <a:rPr lang="fr-FR" b="1" u="none" dirty="0"/>
                        <a:t> pipeline</a:t>
                      </a:r>
                      <a:r>
                        <a:rPr lang="fr-FR" b="0" u="none" dirty="0"/>
                        <a:t> </a:t>
                      </a:r>
                      <a:r>
                        <a:rPr lang="fr-FR" b="0" u="none" dirty="0" err="1"/>
                        <a:t>transforming</a:t>
                      </a:r>
                      <a:r>
                        <a:rPr lang="fr-FR" b="0" u="none" dirty="0"/>
                        <a:t> </a:t>
                      </a:r>
                      <a:r>
                        <a:rPr lang="fr-FR" b="0" u="none" dirty="0" err="1"/>
                        <a:t>both</a:t>
                      </a:r>
                      <a:r>
                        <a:rPr lang="fr-FR" b="0" u="none" dirty="0"/>
                        <a:t> </a:t>
                      </a:r>
                      <a:r>
                        <a:rPr lang="fr-FR" b="0" u="none" dirty="0" err="1"/>
                        <a:t>stream</a:t>
                      </a:r>
                      <a:r>
                        <a:rPr lang="fr-FR" b="0" u="none" dirty="0"/>
                        <a:t> and batch data.</a:t>
                      </a:r>
                      <a:endParaRPr lang="en-US" b="0" u="none" dirty="0"/>
                    </a:p>
                  </a:txBody>
                  <a:tcPr/>
                </a:tc>
                <a:extLst>
                  <a:ext uri="{0D108BD9-81ED-4DB2-BD59-A6C34878D82A}">
                    <a16:rowId xmlns:a16="http://schemas.microsoft.com/office/drawing/2014/main" val="4280658461"/>
                  </a:ext>
                </a:extLst>
              </a:tr>
              <a:tr h="770686">
                <a:tc>
                  <a:txBody>
                    <a:bodyPr/>
                    <a:lstStyle/>
                    <a:p>
                      <a:r>
                        <a:rPr lang="fr-FR" b="1" dirty="0"/>
                        <a:t>Cloud SQL </a:t>
                      </a:r>
                      <a:r>
                        <a:rPr lang="fr-FR" dirty="0" err="1"/>
                        <a:t>is</a:t>
                      </a:r>
                      <a:r>
                        <a:rPr lang="fr-FR" dirty="0"/>
                        <a:t> a </a:t>
                      </a:r>
                      <a:r>
                        <a:rPr lang="fr-FR" b="1" dirty="0" err="1"/>
                        <a:t>fully</a:t>
                      </a:r>
                      <a:r>
                        <a:rPr lang="fr-FR" b="1" dirty="0"/>
                        <a:t> </a:t>
                      </a:r>
                      <a:r>
                        <a:rPr lang="fr-FR" b="1" dirty="0" err="1"/>
                        <a:t>managed</a:t>
                      </a:r>
                      <a:r>
                        <a:rPr lang="fr-FR" b="1" dirty="0"/>
                        <a:t> MySQL/PostgreSQL </a:t>
                      </a:r>
                      <a:r>
                        <a:rPr lang="fr-FR" b="1" dirty="0" err="1"/>
                        <a:t>database</a:t>
                      </a:r>
                      <a:r>
                        <a:rPr lang="fr-FR" dirty="0"/>
                        <a:t>. </a:t>
                      </a:r>
                    </a:p>
                    <a:p>
                      <a:r>
                        <a:rPr lang="fr-FR" dirty="0"/>
                        <a:t>It </a:t>
                      </a:r>
                      <a:r>
                        <a:rPr lang="fr-FR" dirty="0" err="1"/>
                        <a:t>is</a:t>
                      </a:r>
                      <a:r>
                        <a:rPr lang="fr-FR" dirty="0"/>
                        <a:t> a </a:t>
                      </a:r>
                      <a:r>
                        <a:rPr lang="fr-FR" dirty="0" err="1"/>
                        <a:t>perfect</a:t>
                      </a:r>
                      <a:r>
                        <a:rPr lang="fr-FR" dirty="0"/>
                        <a:t> transition </a:t>
                      </a:r>
                      <a:r>
                        <a:rPr lang="fr-FR" dirty="0" err="1"/>
                        <a:t>step</a:t>
                      </a:r>
                      <a:r>
                        <a:rPr lang="fr-FR" dirty="0"/>
                        <a:t> for </a:t>
                      </a:r>
                      <a:r>
                        <a:rPr lang="fr-FR" dirty="0" err="1"/>
                        <a:t>migrating</a:t>
                      </a:r>
                      <a:r>
                        <a:rPr lang="fr-FR" dirty="0"/>
                        <a:t> SQL </a:t>
                      </a:r>
                      <a:r>
                        <a:rPr lang="fr-FR" dirty="0" err="1"/>
                        <a:t>workloads</a:t>
                      </a:r>
                      <a:r>
                        <a:rPr lang="fr-FR" dirty="0"/>
                        <a:t>.</a:t>
                      </a:r>
                      <a:endParaRPr lang="en-US" dirty="0"/>
                    </a:p>
                  </a:txBody>
                  <a:tcPr/>
                </a:tc>
                <a:extLst>
                  <a:ext uri="{0D108BD9-81ED-4DB2-BD59-A6C34878D82A}">
                    <a16:rowId xmlns:a16="http://schemas.microsoft.com/office/drawing/2014/main" val="2936572110"/>
                  </a:ext>
                </a:extLst>
              </a:tr>
              <a:tr h="770686">
                <a:tc>
                  <a:txBody>
                    <a:bodyPr/>
                    <a:lstStyle/>
                    <a:p>
                      <a:r>
                        <a:rPr lang="fr-FR" b="1" dirty="0"/>
                        <a:t>Cloud </a:t>
                      </a:r>
                      <a:r>
                        <a:rPr lang="fr-FR" b="1" dirty="0" err="1"/>
                        <a:t>Bigtable</a:t>
                      </a:r>
                      <a:r>
                        <a:rPr lang="fr-FR" dirty="0"/>
                        <a:t> </a:t>
                      </a:r>
                      <a:r>
                        <a:rPr lang="fr-FR" dirty="0" err="1"/>
                        <a:t>is</a:t>
                      </a:r>
                      <a:r>
                        <a:rPr lang="fr-FR" dirty="0"/>
                        <a:t> a </a:t>
                      </a:r>
                      <a:r>
                        <a:rPr lang="fr-FR" dirty="0" err="1"/>
                        <a:t>managed</a:t>
                      </a:r>
                      <a:r>
                        <a:rPr lang="fr-FR" dirty="0"/>
                        <a:t> </a:t>
                      </a:r>
                      <a:r>
                        <a:rPr lang="fr-FR" sz="1800" b="1" kern="1200" dirty="0" err="1">
                          <a:solidFill>
                            <a:schemeClr val="dk1"/>
                          </a:solidFill>
                          <a:effectLst/>
                          <a:latin typeface="+mn-lt"/>
                          <a:ea typeface="+mn-ea"/>
                          <a:cs typeface="+mn-cs"/>
                        </a:rPr>
                        <a:t>columnar</a:t>
                      </a:r>
                      <a:r>
                        <a:rPr lang="fr-FR" sz="1800" b="1" kern="1200" dirty="0">
                          <a:solidFill>
                            <a:schemeClr val="dk1"/>
                          </a:solidFill>
                          <a:effectLst/>
                          <a:latin typeface="+mn-lt"/>
                          <a:ea typeface="+mn-ea"/>
                          <a:cs typeface="+mn-cs"/>
                        </a:rPr>
                        <a:t> </a:t>
                      </a:r>
                      <a:r>
                        <a:rPr lang="fr-FR" sz="1800" b="1" kern="1200" dirty="0" err="1">
                          <a:solidFill>
                            <a:schemeClr val="dk1"/>
                          </a:solidFill>
                          <a:effectLst/>
                          <a:latin typeface="+mn-lt"/>
                          <a:ea typeface="+mn-ea"/>
                          <a:cs typeface="+mn-cs"/>
                        </a:rPr>
                        <a:t>database</a:t>
                      </a:r>
                      <a:r>
                        <a:rPr lang="fr-FR" dirty="0"/>
                        <a:t>, </a:t>
                      </a:r>
                      <a:r>
                        <a:rPr lang="fr-FR" b="1" dirty="0" err="1"/>
                        <a:t>massively</a:t>
                      </a:r>
                      <a:r>
                        <a:rPr lang="fr-FR" b="1" dirty="0"/>
                        <a:t> scalable non-</a:t>
                      </a:r>
                      <a:r>
                        <a:rPr lang="fr-FR" b="1" dirty="0" err="1"/>
                        <a:t>relational</a:t>
                      </a:r>
                      <a:r>
                        <a:rPr lang="fr-FR" b="1" dirty="0"/>
                        <a:t>/NoSQL</a:t>
                      </a:r>
                      <a:r>
                        <a:rPr lang="fr-FR" dirty="0"/>
                        <a:t> </a:t>
                      </a:r>
                      <a:r>
                        <a:rPr lang="fr-FR" dirty="0" err="1"/>
                        <a:t>database</a:t>
                      </a:r>
                      <a:r>
                        <a:rPr lang="fr-FR" dirty="0"/>
                        <a:t> </a:t>
                      </a:r>
                      <a:r>
                        <a:rPr lang="fr-FR" dirty="0" err="1"/>
                        <a:t>based</a:t>
                      </a:r>
                      <a:r>
                        <a:rPr lang="fr-FR" dirty="0"/>
                        <a:t> on </a:t>
                      </a:r>
                      <a:r>
                        <a:rPr lang="fr-FR" b="1" dirty="0" err="1"/>
                        <a:t>Hbase</a:t>
                      </a:r>
                      <a:r>
                        <a:rPr lang="fr-FR" dirty="0"/>
                        <a:t>.</a:t>
                      </a:r>
                      <a:endParaRPr lang="en-US" dirty="0"/>
                    </a:p>
                  </a:txBody>
                  <a:tcPr/>
                </a:tc>
                <a:extLst>
                  <a:ext uri="{0D108BD9-81ED-4DB2-BD59-A6C34878D82A}">
                    <a16:rowId xmlns:a16="http://schemas.microsoft.com/office/drawing/2014/main" val="2815380706"/>
                  </a:ext>
                </a:extLst>
              </a:tr>
            </a:tbl>
          </a:graphicData>
        </a:graphic>
      </p:graphicFrame>
      <p:graphicFrame>
        <p:nvGraphicFramePr>
          <p:cNvPr id="9" name="Tableau 8">
            <a:extLst>
              <a:ext uri="{FF2B5EF4-FFF2-40B4-BE49-F238E27FC236}">
                <a16:creationId xmlns:a16="http://schemas.microsoft.com/office/drawing/2014/main" id="{BE2CF52A-37E6-4D57-A73A-56E464F85D2D}"/>
              </a:ext>
            </a:extLst>
          </p:cNvPr>
          <p:cNvGraphicFramePr>
            <a:graphicFrameLocks noGrp="1"/>
          </p:cNvGraphicFramePr>
          <p:nvPr>
            <p:extLst>
              <p:ext uri="{D42A27DB-BD31-4B8C-83A1-F6EECF244321}">
                <p14:modId xmlns:p14="http://schemas.microsoft.com/office/powerpoint/2010/main" val="268394083"/>
              </p:ext>
            </p:extLst>
          </p:nvPr>
        </p:nvGraphicFramePr>
        <p:xfrm>
          <a:off x="0" y="0"/>
          <a:ext cx="12192000" cy="370840"/>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164043468"/>
                    </a:ext>
                  </a:extLst>
                </a:gridCol>
              </a:tblGrid>
              <a:tr h="370840">
                <a:tc>
                  <a:txBody>
                    <a:bodyPr/>
                    <a:lstStyle/>
                    <a:p>
                      <a:pPr algn="ctr"/>
                      <a:r>
                        <a:rPr lang="fr-FR" dirty="0" err="1"/>
                        <a:t>Flowlogistic</a:t>
                      </a:r>
                      <a:endParaRPr lang="en-US" dirty="0"/>
                    </a:p>
                  </a:txBody>
                  <a:tcPr/>
                </a:tc>
                <a:extLst>
                  <a:ext uri="{0D108BD9-81ED-4DB2-BD59-A6C34878D82A}">
                    <a16:rowId xmlns:a16="http://schemas.microsoft.com/office/drawing/2014/main" val="3926461217"/>
                  </a:ext>
                </a:extLst>
              </a:tr>
            </a:tbl>
          </a:graphicData>
        </a:graphic>
      </p:graphicFrame>
    </p:spTree>
    <p:extLst>
      <p:ext uri="{BB962C8B-B14F-4D97-AF65-F5344CB8AC3E}">
        <p14:creationId xmlns:p14="http://schemas.microsoft.com/office/powerpoint/2010/main" val="40962761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a:extLst>
              <a:ext uri="{FF2B5EF4-FFF2-40B4-BE49-F238E27FC236}">
                <a16:creationId xmlns:a16="http://schemas.microsoft.com/office/drawing/2014/main" id="{4BAF65F3-B6EE-4285-B2CF-569C3F51E8E5}"/>
              </a:ext>
            </a:extLst>
          </p:cNvPr>
          <p:cNvGraphicFramePr>
            <a:graphicFrameLocks noGrp="1"/>
          </p:cNvGraphicFramePr>
          <p:nvPr>
            <p:extLst>
              <p:ext uri="{D42A27DB-BD31-4B8C-83A1-F6EECF244321}">
                <p14:modId xmlns:p14="http://schemas.microsoft.com/office/powerpoint/2010/main" val="2794378046"/>
              </p:ext>
            </p:extLst>
          </p:nvPr>
        </p:nvGraphicFramePr>
        <p:xfrm>
          <a:off x="0" y="0"/>
          <a:ext cx="12192000" cy="370840"/>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164043468"/>
                    </a:ext>
                  </a:extLst>
                </a:gridCol>
              </a:tblGrid>
              <a:tr h="370840">
                <a:tc>
                  <a:txBody>
                    <a:bodyPr/>
                    <a:lstStyle/>
                    <a:p>
                      <a:pPr algn="ctr"/>
                      <a:r>
                        <a:rPr lang="fr-FR" dirty="0" err="1"/>
                        <a:t>MJTelco</a:t>
                      </a:r>
                      <a:endParaRPr lang="en-US" dirty="0"/>
                    </a:p>
                  </a:txBody>
                  <a:tcPr/>
                </a:tc>
                <a:extLst>
                  <a:ext uri="{0D108BD9-81ED-4DB2-BD59-A6C34878D82A}">
                    <a16:rowId xmlns:a16="http://schemas.microsoft.com/office/drawing/2014/main" val="3926461217"/>
                  </a:ext>
                </a:extLst>
              </a:tr>
            </a:tbl>
          </a:graphicData>
        </a:graphic>
      </p:graphicFrame>
      <p:graphicFrame>
        <p:nvGraphicFramePr>
          <p:cNvPr id="5" name="Tableau 4">
            <a:extLst>
              <a:ext uri="{FF2B5EF4-FFF2-40B4-BE49-F238E27FC236}">
                <a16:creationId xmlns:a16="http://schemas.microsoft.com/office/drawing/2014/main" id="{71C4BA21-C292-4A57-93BF-67BF52025625}"/>
              </a:ext>
            </a:extLst>
          </p:cNvPr>
          <p:cNvGraphicFramePr>
            <a:graphicFrameLocks noGrp="1"/>
          </p:cNvGraphicFramePr>
          <p:nvPr>
            <p:extLst>
              <p:ext uri="{D42A27DB-BD31-4B8C-83A1-F6EECF244321}">
                <p14:modId xmlns:p14="http://schemas.microsoft.com/office/powerpoint/2010/main" val="1417247092"/>
              </p:ext>
            </p:extLst>
          </p:nvPr>
        </p:nvGraphicFramePr>
        <p:xfrm>
          <a:off x="-8389" y="1360741"/>
          <a:ext cx="6258187" cy="4487955"/>
        </p:xfrm>
        <a:graphic>
          <a:graphicData uri="http://schemas.openxmlformats.org/drawingml/2006/table">
            <a:tbl>
              <a:tblPr firstRow="1" bandRow="1">
                <a:tableStyleId>{5C22544A-7EE6-4342-B048-85BDC9FD1C3A}</a:tableStyleId>
              </a:tblPr>
              <a:tblGrid>
                <a:gridCol w="6258187">
                  <a:extLst>
                    <a:ext uri="{9D8B030D-6E8A-4147-A177-3AD203B41FA5}">
                      <a16:colId xmlns:a16="http://schemas.microsoft.com/office/drawing/2014/main" val="951955148"/>
                    </a:ext>
                  </a:extLst>
                </a:gridCol>
              </a:tblGrid>
              <a:tr h="761973">
                <a:tc>
                  <a:txBody>
                    <a:bodyPr/>
                    <a:lstStyle/>
                    <a:p>
                      <a:r>
                        <a:rPr lang="fr-FR" sz="1600" b="1" u="sng" dirty="0">
                          <a:solidFill>
                            <a:schemeClr val="tx1"/>
                          </a:solidFill>
                        </a:rPr>
                        <a:t>Main </a:t>
                      </a:r>
                      <a:r>
                        <a:rPr lang="fr-FR" sz="1600" b="1" u="sng" dirty="0" err="1">
                          <a:solidFill>
                            <a:schemeClr val="tx1"/>
                          </a:solidFill>
                        </a:rPr>
                        <a:t>themes</a:t>
                      </a:r>
                      <a:r>
                        <a:rPr lang="fr-FR" sz="1600" b="1" u="sng" dirty="0">
                          <a:solidFill>
                            <a:schemeClr val="tx1"/>
                          </a:solidFill>
                        </a:rPr>
                        <a:t> :</a:t>
                      </a:r>
                    </a:p>
                    <a:p>
                      <a:pPr marL="285750" indent="-285750">
                        <a:buFontTx/>
                        <a:buChar char="-"/>
                      </a:pPr>
                      <a:r>
                        <a:rPr lang="fr-FR" sz="1400" dirty="0">
                          <a:solidFill>
                            <a:schemeClr val="tx1"/>
                          </a:solidFill>
                        </a:rPr>
                        <a:t>No </a:t>
                      </a:r>
                      <a:r>
                        <a:rPr lang="fr-FR" sz="1400" dirty="0" err="1">
                          <a:solidFill>
                            <a:schemeClr val="tx1"/>
                          </a:solidFill>
                        </a:rPr>
                        <a:t>legacy</a:t>
                      </a:r>
                      <a:r>
                        <a:rPr lang="fr-FR" sz="1400" dirty="0">
                          <a:solidFill>
                            <a:schemeClr val="tx1"/>
                          </a:solidFill>
                        </a:rPr>
                        <a:t> infrastructure – </a:t>
                      </a:r>
                      <a:r>
                        <a:rPr lang="fr-FR" sz="1400" dirty="0" err="1">
                          <a:solidFill>
                            <a:schemeClr val="tx1"/>
                          </a:solidFill>
                        </a:rPr>
                        <a:t>fresh</a:t>
                      </a:r>
                      <a:r>
                        <a:rPr lang="fr-FR" sz="1400" dirty="0">
                          <a:solidFill>
                            <a:schemeClr val="tx1"/>
                          </a:solidFill>
                        </a:rPr>
                        <a:t> </a:t>
                      </a:r>
                      <a:r>
                        <a:rPr lang="fr-FR" sz="1400" dirty="0" err="1">
                          <a:solidFill>
                            <a:schemeClr val="tx1"/>
                          </a:solidFill>
                        </a:rPr>
                        <a:t>approach</a:t>
                      </a:r>
                      <a:endParaRPr lang="fr-FR" sz="1400" dirty="0">
                        <a:solidFill>
                          <a:schemeClr val="tx1"/>
                        </a:solidFill>
                      </a:endParaRPr>
                    </a:p>
                    <a:p>
                      <a:pPr marL="285750" indent="-285750">
                        <a:buFontTx/>
                        <a:buChar char="-"/>
                      </a:pPr>
                      <a:r>
                        <a:rPr lang="fr-FR" sz="1400" dirty="0">
                          <a:solidFill>
                            <a:schemeClr val="tx1"/>
                          </a:solidFill>
                        </a:rPr>
                        <a:t>Global data </a:t>
                      </a:r>
                      <a:r>
                        <a:rPr lang="fr-FR" sz="1400" dirty="0" err="1">
                          <a:solidFill>
                            <a:schemeClr val="tx1"/>
                          </a:solidFill>
                        </a:rPr>
                        <a:t>ingest</a:t>
                      </a:r>
                      <a:endParaRPr lang="en-US" sz="1400" dirty="0">
                        <a:solidFill>
                          <a:schemeClr val="tx1"/>
                        </a:solidFill>
                      </a:endParaRPr>
                    </a:p>
                  </a:txBody>
                  <a:tcPr>
                    <a:solidFill>
                      <a:srgbClr val="E9EBF5"/>
                    </a:solidFill>
                  </a:tcPr>
                </a:tc>
                <a:extLst>
                  <a:ext uri="{0D108BD9-81ED-4DB2-BD59-A6C34878D82A}">
                    <a16:rowId xmlns:a16="http://schemas.microsoft.com/office/drawing/2014/main" val="3628679020"/>
                  </a:ext>
                </a:extLst>
              </a:tr>
              <a:tr h="1568415">
                <a:tc>
                  <a:txBody>
                    <a:bodyPr/>
                    <a:lstStyle/>
                    <a:p>
                      <a:r>
                        <a:rPr lang="fr-FR" sz="1600" b="1" u="sng" dirty="0" err="1"/>
                        <a:t>Primary</a:t>
                      </a:r>
                      <a:r>
                        <a:rPr lang="fr-FR" sz="1600" b="1" u="sng" dirty="0"/>
                        <a:t> cloud objectives :</a:t>
                      </a:r>
                    </a:p>
                    <a:p>
                      <a:pPr marL="285750" indent="-285750">
                        <a:buFontTx/>
                        <a:buChar char="-"/>
                      </a:pPr>
                      <a:r>
                        <a:rPr lang="fr-FR" sz="1400" b="1" dirty="0" err="1"/>
                        <a:t>Accept</a:t>
                      </a:r>
                      <a:r>
                        <a:rPr lang="fr-FR" sz="1400" b="1" dirty="0"/>
                        <a:t> massive data </a:t>
                      </a:r>
                      <a:r>
                        <a:rPr lang="fr-FR" sz="1400" b="1" dirty="0" err="1"/>
                        <a:t>ingest</a:t>
                      </a:r>
                      <a:r>
                        <a:rPr lang="fr-FR" sz="1400" b="1" dirty="0"/>
                        <a:t> and </a:t>
                      </a:r>
                      <a:r>
                        <a:rPr lang="fr-FR" sz="1400" b="1" dirty="0" err="1"/>
                        <a:t>processing</a:t>
                      </a:r>
                      <a:r>
                        <a:rPr lang="fr-FR" sz="1400" b="1" dirty="0"/>
                        <a:t> on a global </a:t>
                      </a:r>
                      <a:r>
                        <a:rPr lang="fr-FR" sz="1400" b="1" dirty="0" err="1"/>
                        <a:t>scale</a:t>
                      </a:r>
                      <a:r>
                        <a:rPr lang="fr-FR" sz="1400" b="1" dirty="0"/>
                        <a:t>:</a:t>
                      </a:r>
                    </a:p>
                    <a:p>
                      <a:pPr marL="742950" lvl="1" indent="-285750">
                        <a:buFontTx/>
                        <a:buChar char="-"/>
                      </a:pPr>
                      <a:r>
                        <a:rPr lang="fr-FR" sz="1400" b="0" dirty="0"/>
                        <a:t>Need no-</a:t>
                      </a:r>
                      <a:r>
                        <a:rPr lang="fr-FR" sz="1400" b="0" dirty="0" err="1"/>
                        <a:t>ops</a:t>
                      </a:r>
                      <a:r>
                        <a:rPr lang="fr-FR" sz="1400" b="0" dirty="0"/>
                        <a:t> </a:t>
                      </a:r>
                      <a:r>
                        <a:rPr lang="fr-FR" sz="1400" b="0" dirty="0" err="1"/>
                        <a:t>environment</a:t>
                      </a:r>
                      <a:endParaRPr lang="fr-FR" sz="1400" b="0" dirty="0"/>
                    </a:p>
                    <a:p>
                      <a:pPr marL="742950" lvl="1" indent="-285750">
                        <a:buFontTx/>
                        <a:buChar char="-"/>
                      </a:pPr>
                      <a:r>
                        <a:rPr lang="fr-FR" sz="1400" b="0" dirty="0"/>
                        <a:t>Cloud Pub/</a:t>
                      </a:r>
                      <a:r>
                        <a:rPr lang="fr-FR" sz="1400" b="0" dirty="0" err="1"/>
                        <a:t>Sub</a:t>
                      </a:r>
                      <a:r>
                        <a:rPr lang="fr-FR" sz="1400" b="0" dirty="0"/>
                        <a:t> </a:t>
                      </a:r>
                      <a:r>
                        <a:rPr lang="fr-FR" sz="1400" b="0" dirty="0" err="1"/>
                        <a:t>accepts</a:t>
                      </a:r>
                      <a:r>
                        <a:rPr lang="fr-FR" sz="1400" b="0" dirty="0"/>
                        <a:t> input </a:t>
                      </a:r>
                      <a:r>
                        <a:rPr lang="fr-FR" sz="1400" b="0" dirty="0" err="1"/>
                        <a:t>from</a:t>
                      </a:r>
                      <a:r>
                        <a:rPr lang="fr-FR" sz="1400" b="0" dirty="0"/>
                        <a:t> </a:t>
                      </a:r>
                      <a:r>
                        <a:rPr lang="fr-FR" sz="1400" b="0" dirty="0" err="1"/>
                        <a:t>many</a:t>
                      </a:r>
                      <a:r>
                        <a:rPr lang="fr-FR" sz="1400" b="0" dirty="0"/>
                        <a:t> hosts, </a:t>
                      </a:r>
                      <a:r>
                        <a:rPr lang="fr-FR" sz="1400" b="0" dirty="0" err="1"/>
                        <a:t>globally</a:t>
                      </a:r>
                      <a:endParaRPr lang="fr-FR" sz="1400" b="0" dirty="0"/>
                    </a:p>
                    <a:p>
                      <a:pPr marL="285750" indent="-285750">
                        <a:buFontTx/>
                        <a:buChar char="-"/>
                      </a:pPr>
                      <a:r>
                        <a:rPr lang="fr-FR" sz="1400" b="1" dirty="0"/>
                        <a:t>Use machine </a:t>
                      </a:r>
                      <a:r>
                        <a:rPr lang="fr-FR" sz="1400" b="1" dirty="0" err="1"/>
                        <a:t>learning</a:t>
                      </a:r>
                      <a:r>
                        <a:rPr lang="fr-FR" sz="1400" b="1" dirty="0"/>
                        <a:t> to </a:t>
                      </a:r>
                      <a:r>
                        <a:rPr lang="fr-FR" sz="1400" b="1" dirty="0" err="1"/>
                        <a:t>improve</a:t>
                      </a:r>
                      <a:r>
                        <a:rPr lang="fr-FR" sz="1400" b="1" dirty="0"/>
                        <a:t> </a:t>
                      </a:r>
                      <a:r>
                        <a:rPr lang="fr-FR" sz="1400" b="1" dirty="0" err="1"/>
                        <a:t>their</a:t>
                      </a:r>
                      <a:r>
                        <a:rPr lang="fr-FR" sz="1400" b="1" dirty="0"/>
                        <a:t> </a:t>
                      </a:r>
                      <a:r>
                        <a:rPr lang="fr-FR" sz="1400" b="1" dirty="0" err="1"/>
                        <a:t>topology</a:t>
                      </a:r>
                      <a:r>
                        <a:rPr lang="fr-FR" sz="1400" b="1" dirty="0"/>
                        <a:t> </a:t>
                      </a:r>
                      <a:r>
                        <a:rPr lang="fr-FR" sz="1400" b="1" dirty="0" err="1"/>
                        <a:t>models</a:t>
                      </a:r>
                      <a:endParaRPr lang="en-US" sz="1400" dirty="0"/>
                    </a:p>
                  </a:txBody>
                  <a:tcPr/>
                </a:tc>
                <a:extLst>
                  <a:ext uri="{0D108BD9-81ED-4DB2-BD59-A6C34878D82A}">
                    <a16:rowId xmlns:a16="http://schemas.microsoft.com/office/drawing/2014/main" val="2262953944"/>
                  </a:ext>
                </a:extLst>
              </a:tr>
              <a:tr h="1786855">
                <a:tc>
                  <a:txBody>
                    <a:bodyPr/>
                    <a:lstStyle/>
                    <a:p>
                      <a:r>
                        <a:rPr lang="fr-FR" sz="1600" b="1" u="sng" dirty="0" err="1"/>
                        <a:t>Other</a:t>
                      </a:r>
                      <a:r>
                        <a:rPr lang="fr-FR" sz="1600" b="1" u="sng" dirty="0"/>
                        <a:t> </a:t>
                      </a:r>
                      <a:r>
                        <a:rPr lang="fr-FR" sz="1600" b="1" u="sng" dirty="0" err="1"/>
                        <a:t>technical</a:t>
                      </a:r>
                      <a:r>
                        <a:rPr lang="fr-FR" sz="1600" b="1" u="sng" dirty="0"/>
                        <a:t> </a:t>
                      </a:r>
                      <a:r>
                        <a:rPr lang="fr-FR" sz="1600" b="1" u="sng" dirty="0" err="1"/>
                        <a:t>considerations</a:t>
                      </a:r>
                      <a:r>
                        <a:rPr lang="fr-FR" sz="1600" b="1" u="sng" dirty="0"/>
                        <a:t> :</a:t>
                      </a:r>
                    </a:p>
                    <a:p>
                      <a:pPr marL="285750" indent="-285750">
                        <a:buFontTx/>
                        <a:buChar char="-"/>
                      </a:pPr>
                      <a:r>
                        <a:rPr lang="fr-FR" sz="1400" b="1" dirty="0" err="1"/>
                        <a:t>Isolated</a:t>
                      </a:r>
                      <a:r>
                        <a:rPr lang="fr-FR" sz="1400" b="1" dirty="0"/>
                        <a:t> </a:t>
                      </a:r>
                      <a:r>
                        <a:rPr lang="fr-FR" sz="1400" b="1" dirty="0" err="1"/>
                        <a:t>environments</a:t>
                      </a:r>
                      <a:r>
                        <a:rPr lang="fr-FR" sz="1400" b="1" dirty="0"/>
                        <a:t>:</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fr-FR" sz="1400" dirty="0"/>
                        <a:t>Use </a:t>
                      </a:r>
                      <a:r>
                        <a:rPr lang="fr-FR" sz="1400" dirty="0" err="1"/>
                        <a:t>seperated</a:t>
                      </a:r>
                      <a:r>
                        <a:rPr lang="fr-FR" sz="1400" dirty="0"/>
                        <a:t> </a:t>
                      </a:r>
                      <a:r>
                        <a:rPr lang="fr-FR" sz="1400" dirty="0" err="1"/>
                        <a:t>projects</a:t>
                      </a:r>
                      <a:endParaRPr lang="fr-FR" sz="1400" dirty="0"/>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1" dirty="0" err="1"/>
                        <a:t>Granting</a:t>
                      </a:r>
                      <a:r>
                        <a:rPr lang="fr-FR" sz="1400" b="1" dirty="0"/>
                        <a:t> </a:t>
                      </a:r>
                      <a:r>
                        <a:rPr lang="fr-FR" sz="1400" b="1" dirty="0" err="1"/>
                        <a:t>access</a:t>
                      </a:r>
                      <a:r>
                        <a:rPr lang="fr-FR" sz="1400" b="1" dirty="0"/>
                        <a:t> to data:</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fr-FR" sz="1400" dirty="0"/>
                        <a:t>Use IAM </a:t>
                      </a:r>
                      <a:r>
                        <a:rPr lang="fr-FR" sz="1400" dirty="0" err="1"/>
                        <a:t>roles</a:t>
                      </a:r>
                      <a:endParaRPr lang="fr-FR" sz="1400" dirty="0"/>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1" dirty="0" err="1"/>
                        <a:t>Analyze</a:t>
                      </a:r>
                      <a:r>
                        <a:rPr lang="fr-FR" sz="1400" b="1" dirty="0"/>
                        <a:t> up to 2 </a:t>
                      </a:r>
                      <a:r>
                        <a:rPr lang="fr-FR" sz="1400" b="1" dirty="0" err="1"/>
                        <a:t>years</a:t>
                      </a:r>
                      <a:r>
                        <a:rPr lang="fr-FR" sz="1400" b="1" dirty="0"/>
                        <a:t> </a:t>
                      </a:r>
                      <a:r>
                        <a:rPr lang="fr-FR" sz="1400" b="1" dirty="0" err="1"/>
                        <a:t>worth</a:t>
                      </a:r>
                      <a:r>
                        <a:rPr lang="fr-FR" sz="1400" b="1" dirty="0"/>
                        <a:t> of </a:t>
                      </a:r>
                      <a:r>
                        <a:rPr lang="fr-FR" sz="1400" b="1" dirty="0" err="1"/>
                        <a:t>telemetry</a:t>
                      </a:r>
                      <a:r>
                        <a:rPr lang="fr-FR" sz="1400" b="1" dirty="0"/>
                        <a:t> data:</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fr-FR" sz="1400" dirty="0"/>
                        <a:t>Store in Cloud Storage or </a:t>
                      </a:r>
                      <a:r>
                        <a:rPr lang="fr-FR" sz="1400" dirty="0" err="1"/>
                        <a:t>BigQuery</a:t>
                      </a:r>
                      <a:endParaRPr lang="fr-FR" sz="1400" dirty="0"/>
                    </a:p>
                  </a:txBody>
                  <a:tcPr/>
                </a:tc>
                <a:extLst>
                  <a:ext uri="{0D108BD9-81ED-4DB2-BD59-A6C34878D82A}">
                    <a16:rowId xmlns:a16="http://schemas.microsoft.com/office/drawing/2014/main" val="2278188618"/>
                  </a:ext>
                </a:extLst>
              </a:tr>
              <a:tr h="370685">
                <a:tc>
                  <a:txBody>
                    <a:bodyPr/>
                    <a:lstStyle/>
                    <a:p>
                      <a:r>
                        <a:rPr lang="en-US" sz="1400" dirty="0"/>
                        <a:t>https://cloud.google.com/certification/guides/data-engineer/casestudy-mjtelco</a:t>
                      </a:r>
                    </a:p>
                  </a:txBody>
                  <a:tcPr/>
                </a:tc>
                <a:extLst>
                  <a:ext uri="{0D108BD9-81ED-4DB2-BD59-A6C34878D82A}">
                    <a16:rowId xmlns:a16="http://schemas.microsoft.com/office/drawing/2014/main" val="3699739087"/>
                  </a:ext>
                </a:extLst>
              </a:tr>
            </a:tbl>
          </a:graphicData>
        </a:graphic>
      </p:graphicFrame>
      <p:graphicFrame>
        <p:nvGraphicFramePr>
          <p:cNvPr id="7" name="Tableau 6">
            <a:extLst>
              <a:ext uri="{FF2B5EF4-FFF2-40B4-BE49-F238E27FC236}">
                <a16:creationId xmlns:a16="http://schemas.microsoft.com/office/drawing/2014/main" id="{8DA2BC95-F12E-43E4-9873-30446A0E72F3}"/>
              </a:ext>
            </a:extLst>
          </p:cNvPr>
          <p:cNvGraphicFramePr>
            <a:graphicFrameLocks noGrp="1"/>
          </p:cNvGraphicFramePr>
          <p:nvPr>
            <p:extLst>
              <p:ext uri="{D42A27DB-BD31-4B8C-83A1-F6EECF244321}">
                <p14:modId xmlns:p14="http://schemas.microsoft.com/office/powerpoint/2010/main" val="3077951259"/>
              </p:ext>
            </p:extLst>
          </p:nvPr>
        </p:nvGraphicFramePr>
        <p:xfrm>
          <a:off x="6249798" y="3290717"/>
          <a:ext cx="5942202" cy="3567284"/>
        </p:xfrm>
        <a:graphic>
          <a:graphicData uri="http://schemas.openxmlformats.org/drawingml/2006/table">
            <a:tbl>
              <a:tblPr firstRow="1" bandRow="1">
                <a:tableStyleId>{5C22544A-7EE6-4342-B048-85BDC9FD1C3A}</a:tableStyleId>
              </a:tblPr>
              <a:tblGrid>
                <a:gridCol w="5942202">
                  <a:extLst>
                    <a:ext uri="{9D8B030D-6E8A-4147-A177-3AD203B41FA5}">
                      <a16:colId xmlns:a16="http://schemas.microsoft.com/office/drawing/2014/main" val="495783426"/>
                    </a:ext>
                  </a:extLst>
                </a:gridCol>
              </a:tblGrid>
              <a:tr h="849540">
                <a:tc>
                  <a:txBody>
                    <a:bodyPr/>
                    <a:lstStyle/>
                    <a:p>
                      <a:r>
                        <a:rPr lang="fr-FR" sz="1600" b="1" dirty="0">
                          <a:solidFill>
                            <a:schemeClr val="tx1"/>
                          </a:solidFill>
                        </a:rPr>
                        <a:t>Pub/</a:t>
                      </a:r>
                      <a:r>
                        <a:rPr lang="fr-FR" sz="1600" b="1" dirty="0" err="1">
                          <a:solidFill>
                            <a:schemeClr val="tx1"/>
                          </a:solidFill>
                        </a:rPr>
                        <a:t>Sub</a:t>
                      </a:r>
                      <a:r>
                        <a:rPr lang="fr-FR" sz="1600" b="1" dirty="0">
                          <a:solidFill>
                            <a:schemeClr val="tx1"/>
                          </a:solidFill>
                        </a:rPr>
                        <a:t> </a:t>
                      </a:r>
                      <a:r>
                        <a:rPr lang="fr-FR" sz="1600" b="0" dirty="0" err="1">
                          <a:solidFill>
                            <a:schemeClr val="tx1"/>
                          </a:solidFill>
                        </a:rPr>
                        <a:t>is</a:t>
                      </a:r>
                      <a:r>
                        <a:rPr lang="fr-FR" sz="1600" b="0" dirty="0">
                          <a:solidFill>
                            <a:schemeClr val="tx1"/>
                          </a:solidFill>
                        </a:rPr>
                        <a:t> </a:t>
                      </a:r>
                      <a:r>
                        <a:rPr lang="fr-FR" sz="1600" b="0" dirty="0" err="1">
                          <a:solidFill>
                            <a:schemeClr val="tx1"/>
                          </a:solidFill>
                        </a:rPr>
                        <a:t>used</a:t>
                      </a:r>
                      <a:r>
                        <a:rPr lang="fr-FR" sz="1600" b="0" dirty="0">
                          <a:solidFill>
                            <a:schemeClr val="tx1"/>
                          </a:solidFill>
                        </a:rPr>
                        <a:t> for </a:t>
                      </a:r>
                      <a:r>
                        <a:rPr lang="fr-FR" sz="1600" b="1" dirty="0">
                          <a:solidFill>
                            <a:schemeClr val="tx1"/>
                          </a:solidFill>
                        </a:rPr>
                        <a:t>streaming</a:t>
                      </a:r>
                      <a:r>
                        <a:rPr lang="fr-FR" sz="1600" b="0" dirty="0">
                          <a:solidFill>
                            <a:schemeClr val="tx1"/>
                          </a:solidFill>
                        </a:rPr>
                        <a:t> (real-time) </a:t>
                      </a:r>
                      <a:r>
                        <a:rPr lang="fr-FR" sz="1600" b="1" dirty="0">
                          <a:solidFill>
                            <a:schemeClr val="tx1"/>
                          </a:solidFill>
                        </a:rPr>
                        <a:t>data </a:t>
                      </a:r>
                      <a:r>
                        <a:rPr lang="fr-FR" sz="1600" b="1" dirty="0" err="1">
                          <a:solidFill>
                            <a:schemeClr val="tx1"/>
                          </a:solidFill>
                        </a:rPr>
                        <a:t>ingest</a:t>
                      </a:r>
                      <a:r>
                        <a:rPr lang="fr-FR" sz="1600" b="0" dirty="0">
                          <a:solidFill>
                            <a:schemeClr val="tx1"/>
                          </a:solidFill>
                        </a:rPr>
                        <a:t>. </a:t>
                      </a:r>
                      <a:r>
                        <a:rPr lang="fr-FR" sz="1600" b="0" dirty="0" err="1">
                          <a:solidFill>
                            <a:schemeClr val="tx1"/>
                          </a:solidFill>
                        </a:rPr>
                        <a:t>Alows</a:t>
                      </a:r>
                      <a:r>
                        <a:rPr lang="fr-FR" sz="1600" b="0" dirty="0">
                          <a:solidFill>
                            <a:schemeClr val="tx1"/>
                          </a:solidFill>
                        </a:rPr>
                        <a:t> </a:t>
                      </a:r>
                      <a:r>
                        <a:rPr lang="fr-FR" sz="1600" b="1" dirty="0" err="1">
                          <a:solidFill>
                            <a:schemeClr val="tx1"/>
                          </a:solidFill>
                        </a:rPr>
                        <a:t>asynchronous</a:t>
                      </a:r>
                      <a:r>
                        <a:rPr lang="fr-FR" sz="1600" b="0" dirty="0">
                          <a:solidFill>
                            <a:schemeClr val="tx1"/>
                          </a:solidFill>
                        </a:rPr>
                        <a:t> (</a:t>
                      </a:r>
                      <a:r>
                        <a:rPr lang="fr-FR" sz="1600" b="0" dirty="0" err="1">
                          <a:solidFill>
                            <a:schemeClr val="tx1"/>
                          </a:solidFill>
                        </a:rPr>
                        <a:t>many</a:t>
                      </a:r>
                      <a:r>
                        <a:rPr lang="fr-FR" sz="1600" b="0" dirty="0">
                          <a:solidFill>
                            <a:schemeClr val="tx1"/>
                          </a:solidFill>
                        </a:rPr>
                        <a:t>-to-</a:t>
                      </a:r>
                      <a:r>
                        <a:rPr lang="fr-FR" sz="1600" b="0" dirty="0" err="1">
                          <a:solidFill>
                            <a:schemeClr val="tx1"/>
                          </a:solidFill>
                        </a:rPr>
                        <a:t>many</a:t>
                      </a:r>
                      <a:r>
                        <a:rPr lang="fr-FR" sz="1600" b="0" dirty="0">
                          <a:solidFill>
                            <a:schemeClr val="tx1"/>
                          </a:solidFill>
                        </a:rPr>
                        <a:t>) messaging via </a:t>
                      </a:r>
                      <a:r>
                        <a:rPr lang="fr-FR" sz="1600" b="1" dirty="0" err="1">
                          <a:solidFill>
                            <a:schemeClr val="tx1"/>
                          </a:solidFill>
                        </a:rPr>
                        <a:t>published</a:t>
                      </a:r>
                      <a:r>
                        <a:rPr lang="fr-FR" sz="1600" b="1" dirty="0">
                          <a:solidFill>
                            <a:schemeClr val="tx1"/>
                          </a:solidFill>
                        </a:rPr>
                        <a:t> and </a:t>
                      </a:r>
                      <a:r>
                        <a:rPr lang="fr-FR" sz="1600" b="1" dirty="0" err="1">
                          <a:solidFill>
                            <a:schemeClr val="tx1"/>
                          </a:solidFill>
                        </a:rPr>
                        <a:t>subscribed</a:t>
                      </a:r>
                      <a:r>
                        <a:rPr lang="fr-FR" sz="1600" b="1" dirty="0">
                          <a:solidFill>
                            <a:schemeClr val="tx1"/>
                          </a:solidFill>
                        </a:rPr>
                        <a:t> messages.</a:t>
                      </a:r>
                      <a:endParaRPr lang="en-US" sz="1600" b="1" dirty="0">
                        <a:solidFill>
                          <a:schemeClr val="tx1"/>
                        </a:solidFill>
                      </a:endParaRPr>
                    </a:p>
                  </a:txBody>
                  <a:tcPr>
                    <a:solidFill>
                      <a:srgbClr val="E9EBF5"/>
                    </a:solidFill>
                  </a:tcPr>
                </a:tc>
                <a:extLst>
                  <a:ext uri="{0D108BD9-81ED-4DB2-BD59-A6C34878D82A}">
                    <a16:rowId xmlns:a16="http://schemas.microsoft.com/office/drawing/2014/main" val="121598471"/>
                  </a:ext>
                </a:extLst>
              </a:tr>
              <a:tr h="679436">
                <a:tc>
                  <a:txBody>
                    <a:bodyPr/>
                    <a:lstStyle/>
                    <a:p>
                      <a:r>
                        <a:rPr lang="fr-FR" sz="1600" b="1" dirty="0" err="1"/>
                        <a:t>Dataflow</a:t>
                      </a:r>
                      <a:r>
                        <a:rPr lang="fr-FR" sz="1600" b="1" dirty="0"/>
                        <a:t> </a:t>
                      </a:r>
                      <a:r>
                        <a:rPr lang="fr-FR" sz="1600" dirty="0" err="1"/>
                        <a:t>is</a:t>
                      </a:r>
                      <a:r>
                        <a:rPr lang="fr-FR" sz="1600" dirty="0"/>
                        <a:t> a </a:t>
                      </a:r>
                      <a:r>
                        <a:rPr lang="fr-FR" sz="1600" b="1" u="none" dirty="0"/>
                        <a:t>data </a:t>
                      </a:r>
                      <a:r>
                        <a:rPr lang="fr-FR" sz="1600" b="1" u="none" dirty="0" err="1"/>
                        <a:t>processing</a:t>
                      </a:r>
                      <a:r>
                        <a:rPr lang="fr-FR" sz="1600" b="1" u="none" dirty="0"/>
                        <a:t> pipeline</a:t>
                      </a:r>
                      <a:r>
                        <a:rPr lang="fr-FR" sz="1600" b="0" u="none" dirty="0"/>
                        <a:t> </a:t>
                      </a:r>
                      <a:r>
                        <a:rPr lang="fr-FR" sz="1600" b="0" u="none" dirty="0" err="1"/>
                        <a:t>transforming</a:t>
                      </a:r>
                      <a:r>
                        <a:rPr lang="fr-FR" sz="1600" b="0" u="none" dirty="0"/>
                        <a:t> </a:t>
                      </a:r>
                      <a:r>
                        <a:rPr lang="fr-FR" sz="1600" b="0" u="none" dirty="0" err="1"/>
                        <a:t>both</a:t>
                      </a:r>
                      <a:r>
                        <a:rPr lang="fr-FR" sz="1600" b="0" u="none" dirty="0"/>
                        <a:t> </a:t>
                      </a:r>
                      <a:r>
                        <a:rPr lang="fr-FR" sz="1600" b="0" u="none" dirty="0" err="1"/>
                        <a:t>stream</a:t>
                      </a:r>
                      <a:r>
                        <a:rPr lang="fr-FR" sz="1600" b="0" u="none" dirty="0"/>
                        <a:t> and batch data.</a:t>
                      </a:r>
                      <a:endParaRPr lang="en-US" sz="1600" b="0" u="none" dirty="0"/>
                    </a:p>
                  </a:txBody>
                  <a:tcPr/>
                </a:tc>
                <a:extLst>
                  <a:ext uri="{0D108BD9-81ED-4DB2-BD59-A6C34878D82A}">
                    <a16:rowId xmlns:a16="http://schemas.microsoft.com/office/drawing/2014/main" val="4280658461"/>
                  </a:ext>
                </a:extLst>
              </a:tr>
              <a:tr h="679436">
                <a:tc>
                  <a:txBody>
                    <a:bodyPr/>
                    <a:lstStyle/>
                    <a:p>
                      <a:r>
                        <a:rPr lang="fr-FR" sz="1600" b="1" dirty="0"/>
                        <a:t>Cloud Storage</a:t>
                      </a:r>
                      <a:r>
                        <a:rPr lang="fr-FR" sz="1600" b="0" dirty="0"/>
                        <a:t>, </a:t>
                      </a:r>
                      <a:r>
                        <a:rPr lang="fr-FR" sz="1600" b="0" dirty="0" err="1"/>
                        <a:t>provides</a:t>
                      </a:r>
                      <a:r>
                        <a:rPr lang="fr-FR" sz="1600" b="0" dirty="0"/>
                        <a:t> </a:t>
                      </a:r>
                      <a:r>
                        <a:rPr lang="fr-FR" sz="1600" b="1" dirty="0" err="1"/>
                        <a:t>globally</a:t>
                      </a:r>
                      <a:r>
                        <a:rPr lang="fr-FR" sz="1600" b="1" dirty="0"/>
                        <a:t> </a:t>
                      </a:r>
                      <a:r>
                        <a:rPr lang="fr-FR" sz="1600" b="1" dirty="0" err="1"/>
                        <a:t>available</a:t>
                      </a:r>
                      <a:r>
                        <a:rPr lang="fr-FR" sz="1600" b="1" dirty="0"/>
                        <a:t>, long-</a:t>
                      </a:r>
                      <a:r>
                        <a:rPr lang="fr-FR" sz="1600" b="1" dirty="0" err="1"/>
                        <a:t>term</a:t>
                      </a:r>
                      <a:r>
                        <a:rPr lang="fr-FR" sz="1600" b="1" dirty="0"/>
                        <a:t>, high-performance </a:t>
                      </a:r>
                      <a:r>
                        <a:rPr lang="fr-FR" sz="1600" b="1" dirty="0" err="1"/>
                        <a:t>storage</a:t>
                      </a:r>
                      <a:r>
                        <a:rPr lang="fr-FR" sz="1600" b="1" dirty="0"/>
                        <a:t> </a:t>
                      </a:r>
                      <a:r>
                        <a:rPr lang="fr-FR" sz="1600" b="0" dirty="0"/>
                        <a:t>for</a:t>
                      </a:r>
                      <a:r>
                        <a:rPr lang="fr-FR" sz="1600" b="1" dirty="0"/>
                        <a:t> all data types.</a:t>
                      </a:r>
                      <a:endParaRPr lang="en-US" sz="1600" dirty="0"/>
                    </a:p>
                  </a:txBody>
                  <a:tcPr/>
                </a:tc>
                <a:extLst>
                  <a:ext uri="{0D108BD9-81ED-4DB2-BD59-A6C34878D82A}">
                    <a16:rowId xmlns:a16="http://schemas.microsoft.com/office/drawing/2014/main" val="2936572110"/>
                  </a:ext>
                </a:extLst>
              </a:tr>
              <a:tr h="679436">
                <a:tc>
                  <a:txBody>
                    <a:bodyPr/>
                    <a:lstStyle/>
                    <a:p>
                      <a:r>
                        <a:rPr lang="fr-FR" sz="1600" b="1" dirty="0"/>
                        <a:t>Big </a:t>
                      </a:r>
                      <a:r>
                        <a:rPr lang="fr-FR" sz="1600" b="1" dirty="0" err="1"/>
                        <a:t>Query</a:t>
                      </a:r>
                      <a:r>
                        <a:rPr lang="fr-FR" sz="1600" b="1" dirty="0"/>
                        <a:t> </a:t>
                      </a:r>
                      <a:r>
                        <a:rPr lang="fr-FR" sz="1600" dirty="0" err="1"/>
                        <a:t>is</a:t>
                      </a:r>
                      <a:r>
                        <a:rPr lang="fr-FR" sz="1600" dirty="0"/>
                        <a:t> </a:t>
                      </a:r>
                      <a:r>
                        <a:rPr lang="fr-FR" sz="1600" b="1" dirty="0"/>
                        <a:t>no-</a:t>
                      </a:r>
                      <a:r>
                        <a:rPr lang="fr-FR" sz="1600" b="1" dirty="0" err="1"/>
                        <a:t>ops</a:t>
                      </a:r>
                      <a:r>
                        <a:rPr lang="fr-FR" sz="1600" b="1" dirty="0"/>
                        <a:t> data </a:t>
                      </a:r>
                      <a:r>
                        <a:rPr lang="fr-FR" sz="1600" b="1" dirty="0" err="1"/>
                        <a:t>warehouse</a:t>
                      </a:r>
                      <a:r>
                        <a:rPr lang="fr-FR" sz="1600" b="1" dirty="0"/>
                        <a:t> </a:t>
                      </a:r>
                      <a:r>
                        <a:rPr lang="fr-FR" sz="1600" dirty="0" err="1"/>
                        <a:t>used</a:t>
                      </a:r>
                      <a:r>
                        <a:rPr lang="fr-FR" sz="1600" dirty="0"/>
                        <a:t> for </a:t>
                      </a:r>
                      <a:r>
                        <a:rPr lang="fr-FR" sz="1600" b="1" dirty="0" err="1"/>
                        <a:t>massively</a:t>
                      </a:r>
                      <a:r>
                        <a:rPr lang="fr-FR" sz="1600" b="1" dirty="0"/>
                        <a:t> scalable </a:t>
                      </a:r>
                      <a:r>
                        <a:rPr lang="fr-FR" sz="1600" b="1" dirty="0" err="1"/>
                        <a:t>analytics</a:t>
                      </a:r>
                      <a:r>
                        <a:rPr lang="fr-FR" sz="1600" dirty="0"/>
                        <a:t>.</a:t>
                      </a:r>
                      <a:endParaRPr lang="en-US" sz="1600" dirty="0"/>
                    </a:p>
                  </a:txBody>
                  <a:tcPr/>
                </a:tc>
                <a:extLst>
                  <a:ext uri="{0D108BD9-81ED-4DB2-BD59-A6C34878D82A}">
                    <a16:rowId xmlns:a16="http://schemas.microsoft.com/office/drawing/2014/main" val="2815380706"/>
                  </a:ext>
                </a:extLst>
              </a:tr>
              <a:tr h="679436">
                <a:tc>
                  <a:txBody>
                    <a:bodyPr/>
                    <a:lstStyle/>
                    <a:p>
                      <a:r>
                        <a:rPr lang="fr-FR" sz="1600" b="1" dirty="0" err="1"/>
                        <a:t>Managed</a:t>
                      </a:r>
                      <a:r>
                        <a:rPr lang="fr-FR" sz="1600" b="1" dirty="0"/>
                        <a:t> Machine </a:t>
                      </a:r>
                      <a:r>
                        <a:rPr lang="fr-FR" sz="1600" b="1" dirty="0" err="1"/>
                        <a:t>learning</a:t>
                      </a:r>
                      <a:r>
                        <a:rPr lang="fr-FR" sz="1600" b="1" dirty="0"/>
                        <a:t> </a:t>
                      </a:r>
                      <a:r>
                        <a:rPr lang="fr-FR" sz="1600" dirty="0"/>
                        <a:t>services for </a:t>
                      </a:r>
                      <a:r>
                        <a:rPr lang="fr-FR" sz="1600" b="1" dirty="0" err="1"/>
                        <a:t>predictive</a:t>
                      </a:r>
                      <a:r>
                        <a:rPr lang="fr-FR" sz="1600" b="1" dirty="0"/>
                        <a:t> </a:t>
                      </a:r>
                      <a:r>
                        <a:rPr lang="fr-FR" sz="1600" b="1" dirty="0" err="1"/>
                        <a:t>analytics</a:t>
                      </a:r>
                      <a:r>
                        <a:rPr lang="fr-FR" sz="1600" dirty="0"/>
                        <a:t>.</a:t>
                      </a:r>
                      <a:endParaRPr lang="en-US" sz="1600" dirty="0"/>
                    </a:p>
                  </a:txBody>
                  <a:tcPr/>
                </a:tc>
                <a:extLst>
                  <a:ext uri="{0D108BD9-81ED-4DB2-BD59-A6C34878D82A}">
                    <a16:rowId xmlns:a16="http://schemas.microsoft.com/office/drawing/2014/main" val="1866577023"/>
                  </a:ext>
                </a:extLst>
              </a:tr>
            </a:tbl>
          </a:graphicData>
        </a:graphic>
      </p:graphicFrame>
      <p:pic>
        <p:nvPicPr>
          <p:cNvPr id="3" name="Image 2">
            <a:extLst>
              <a:ext uri="{FF2B5EF4-FFF2-40B4-BE49-F238E27FC236}">
                <a16:creationId xmlns:a16="http://schemas.microsoft.com/office/drawing/2014/main" id="{FE679F4D-7FA5-4DBD-B22F-E8EAE095A7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9099" y="370840"/>
            <a:ext cx="5943600" cy="2914650"/>
          </a:xfrm>
          <a:prstGeom prst="rect">
            <a:avLst/>
          </a:prstGeom>
        </p:spPr>
      </p:pic>
    </p:spTree>
    <p:extLst>
      <p:ext uri="{BB962C8B-B14F-4D97-AF65-F5344CB8AC3E}">
        <p14:creationId xmlns:p14="http://schemas.microsoft.com/office/powerpoint/2010/main" val="30422038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ZoneTexte 1">
            <a:extLst>
              <a:ext uri="{FF2B5EF4-FFF2-40B4-BE49-F238E27FC236}">
                <a16:creationId xmlns:a16="http://schemas.microsoft.com/office/drawing/2014/main" id="{8F7C6CBF-9072-4043-8FA0-220550D0D9F9}"/>
              </a:ext>
            </a:extLst>
          </p:cNvPr>
          <p:cNvSpPr txBox="1"/>
          <p:nvPr/>
        </p:nvSpPr>
        <p:spPr>
          <a:xfrm>
            <a:off x="804484" y="1191796"/>
            <a:ext cx="10021446" cy="297634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6600" kern="1200" dirty="0" err="1">
                <a:solidFill>
                  <a:srgbClr val="FFFFFF"/>
                </a:solidFill>
                <a:latin typeface="+mj-lt"/>
                <a:ea typeface="+mj-ea"/>
                <a:cs typeface="+mj-cs"/>
              </a:rPr>
              <a:t>Annexe</a:t>
            </a:r>
            <a:endParaRPr lang="en-US" sz="6600" kern="1200" dirty="0">
              <a:solidFill>
                <a:srgbClr val="FFFFFF"/>
              </a:solidFill>
              <a:latin typeface="+mj-lt"/>
              <a:ea typeface="+mj-ea"/>
              <a:cs typeface="+mj-cs"/>
            </a:endParaRPr>
          </a:p>
        </p:txBody>
      </p:sp>
    </p:spTree>
    <p:extLst>
      <p:ext uri="{BB962C8B-B14F-4D97-AF65-F5344CB8AC3E}">
        <p14:creationId xmlns:p14="http://schemas.microsoft.com/office/powerpoint/2010/main" val="35155150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ZoneTexte 5">
            <a:extLst>
              <a:ext uri="{FF2B5EF4-FFF2-40B4-BE49-F238E27FC236}">
                <a16:creationId xmlns:a16="http://schemas.microsoft.com/office/drawing/2014/main" id="{B955CCCF-ACBB-4341-B21E-7D96C4C50BB9}"/>
              </a:ext>
            </a:extLst>
          </p:cNvPr>
          <p:cNvSpPr txBox="1"/>
          <p:nvPr/>
        </p:nvSpPr>
        <p:spPr>
          <a:xfrm>
            <a:off x="3045368" y="2043663"/>
            <a:ext cx="6105194" cy="203105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kern="1200" dirty="0" err="1">
                <a:solidFill>
                  <a:srgbClr val="FFFFFF"/>
                </a:solidFill>
                <a:latin typeface="+mj-lt"/>
                <a:ea typeface="+mj-ea"/>
                <a:cs typeface="+mj-cs"/>
              </a:rPr>
              <a:t>Dataprep</a:t>
            </a:r>
            <a:endParaRPr lang="en-US" sz="6000" kern="1200" dirty="0">
              <a:solidFill>
                <a:srgbClr val="FFFFFF"/>
              </a:solidFill>
              <a:latin typeface="+mj-lt"/>
              <a:ea typeface="+mj-ea"/>
              <a:cs typeface="+mj-cs"/>
            </a:endParaRPr>
          </a:p>
        </p:txBody>
      </p:sp>
    </p:spTree>
    <p:extLst>
      <p:ext uri="{BB962C8B-B14F-4D97-AF65-F5344CB8AC3E}">
        <p14:creationId xmlns:p14="http://schemas.microsoft.com/office/powerpoint/2010/main" val="12978704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2">
            <a:extLst>
              <a:ext uri="{FF2B5EF4-FFF2-40B4-BE49-F238E27FC236}">
                <a16:creationId xmlns:a16="http://schemas.microsoft.com/office/drawing/2014/main" id="{9DCA8717-AB9F-4AF2-95EA-D9753E52C54C}"/>
              </a:ext>
            </a:extLst>
          </p:cNvPr>
          <p:cNvGraphicFramePr>
            <a:graphicFrameLocks noGrp="1"/>
          </p:cNvGraphicFramePr>
          <p:nvPr>
            <p:extLst>
              <p:ext uri="{D42A27DB-BD31-4B8C-83A1-F6EECF244321}">
                <p14:modId xmlns:p14="http://schemas.microsoft.com/office/powerpoint/2010/main" val="1230045040"/>
              </p:ext>
            </p:extLst>
          </p:nvPr>
        </p:nvGraphicFramePr>
        <p:xfrm>
          <a:off x="0" y="0"/>
          <a:ext cx="12192000" cy="370840"/>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164043468"/>
                    </a:ext>
                  </a:extLst>
                </a:gridCol>
              </a:tblGrid>
              <a:tr h="370840">
                <a:tc>
                  <a:txBody>
                    <a:bodyPr/>
                    <a:lstStyle/>
                    <a:p>
                      <a:pPr algn="ctr"/>
                      <a:r>
                        <a:rPr lang="fr-FR" dirty="0" err="1"/>
                        <a:t>Dataprep</a:t>
                      </a:r>
                      <a:endParaRPr lang="en-US" dirty="0"/>
                    </a:p>
                  </a:txBody>
                  <a:tcPr/>
                </a:tc>
                <a:extLst>
                  <a:ext uri="{0D108BD9-81ED-4DB2-BD59-A6C34878D82A}">
                    <a16:rowId xmlns:a16="http://schemas.microsoft.com/office/drawing/2014/main" val="3926461217"/>
                  </a:ext>
                </a:extLst>
              </a:tr>
            </a:tbl>
          </a:graphicData>
        </a:graphic>
      </p:graphicFrame>
      <p:pic>
        <p:nvPicPr>
          <p:cNvPr id="5" name="Image 4">
            <a:extLst>
              <a:ext uri="{FF2B5EF4-FFF2-40B4-BE49-F238E27FC236}">
                <a16:creationId xmlns:a16="http://schemas.microsoft.com/office/drawing/2014/main" id="{36156403-DAEC-4AF9-8FE7-E76A601CAE4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819150"/>
            <a:ext cx="6159500" cy="5219700"/>
          </a:xfrm>
          <a:prstGeom prst="rect">
            <a:avLst/>
          </a:prstGeom>
        </p:spPr>
      </p:pic>
      <p:pic>
        <p:nvPicPr>
          <p:cNvPr id="6" name="Image 5">
            <a:extLst>
              <a:ext uri="{FF2B5EF4-FFF2-40B4-BE49-F238E27FC236}">
                <a16:creationId xmlns:a16="http://schemas.microsoft.com/office/drawing/2014/main" id="{A6FBBC21-36F8-4848-B33A-BD15AB53A18E}"/>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096000" y="819150"/>
            <a:ext cx="6159500" cy="5486400"/>
          </a:xfrm>
          <a:prstGeom prst="rect">
            <a:avLst/>
          </a:prstGeom>
        </p:spPr>
      </p:pic>
    </p:spTree>
    <p:extLst>
      <p:ext uri="{BB962C8B-B14F-4D97-AF65-F5344CB8AC3E}">
        <p14:creationId xmlns:p14="http://schemas.microsoft.com/office/powerpoint/2010/main" val="2653048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ZoneTexte 1">
            <a:extLst>
              <a:ext uri="{FF2B5EF4-FFF2-40B4-BE49-F238E27FC236}">
                <a16:creationId xmlns:a16="http://schemas.microsoft.com/office/drawing/2014/main" id="{8F7C6CBF-9072-4043-8FA0-220550D0D9F9}"/>
              </a:ext>
            </a:extLst>
          </p:cNvPr>
          <p:cNvSpPr txBox="1"/>
          <p:nvPr/>
        </p:nvSpPr>
        <p:spPr>
          <a:xfrm>
            <a:off x="3045368" y="2043663"/>
            <a:ext cx="6105194" cy="203105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kern="1200" dirty="0" err="1">
                <a:solidFill>
                  <a:srgbClr val="FFFFFF"/>
                </a:solidFill>
                <a:latin typeface="+mj-lt"/>
                <a:ea typeface="+mj-ea"/>
                <a:cs typeface="+mj-cs"/>
              </a:rPr>
              <a:t>Datalab</a:t>
            </a:r>
            <a:endParaRPr lang="en-US" sz="6000" kern="1200" dirty="0">
              <a:solidFill>
                <a:srgbClr val="FFFFFF"/>
              </a:solidFill>
              <a:latin typeface="+mj-lt"/>
              <a:ea typeface="+mj-ea"/>
              <a:cs typeface="+mj-cs"/>
            </a:endParaRPr>
          </a:p>
        </p:txBody>
      </p:sp>
    </p:spTree>
    <p:extLst>
      <p:ext uri="{BB962C8B-B14F-4D97-AF65-F5344CB8AC3E}">
        <p14:creationId xmlns:p14="http://schemas.microsoft.com/office/powerpoint/2010/main" val="24218616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22A57653-4CB0-4FC8-850D-79040865CB13}"/>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754168"/>
            <a:ext cx="6438900" cy="5349664"/>
          </a:xfrm>
          <a:prstGeom prst="rect">
            <a:avLst/>
          </a:prstGeom>
        </p:spPr>
      </p:pic>
      <p:pic>
        <p:nvPicPr>
          <p:cNvPr id="5" name="Image 4">
            <a:extLst>
              <a:ext uri="{FF2B5EF4-FFF2-40B4-BE49-F238E27FC236}">
                <a16:creationId xmlns:a16="http://schemas.microsoft.com/office/drawing/2014/main" id="{D869A75F-4E3B-479D-8638-4DF1A984EE1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814760" y="754168"/>
            <a:ext cx="5377240" cy="5349664"/>
          </a:xfrm>
          <a:prstGeom prst="rect">
            <a:avLst/>
          </a:prstGeom>
        </p:spPr>
      </p:pic>
      <p:graphicFrame>
        <p:nvGraphicFramePr>
          <p:cNvPr id="6" name="Tableau 5">
            <a:extLst>
              <a:ext uri="{FF2B5EF4-FFF2-40B4-BE49-F238E27FC236}">
                <a16:creationId xmlns:a16="http://schemas.microsoft.com/office/drawing/2014/main" id="{F19782CA-6395-46CF-8FDF-DB1BFA6D07E7}"/>
              </a:ext>
            </a:extLst>
          </p:cNvPr>
          <p:cNvGraphicFramePr>
            <a:graphicFrameLocks noGrp="1"/>
          </p:cNvGraphicFramePr>
          <p:nvPr>
            <p:extLst>
              <p:ext uri="{D42A27DB-BD31-4B8C-83A1-F6EECF244321}">
                <p14:modId xmlns:p14="http://schemas.microsoft.com/office/powerpoint/2010/main" val="2319074462"/>
              </p:ext>
            </p:extLst>
          </p:nvPr>
        </p:nvGraphicFramePr>
        <p:xfrm>
          <a:off x="0" y="0"/>
          <a:ext cx="12192000" cy="370840"/>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164043468"/>
                    </a:ext>
                  </a:extLst>
                </a:gridCol>
              </a:tblGrid>
              <a:tr h="370840">
                <a:tc>
                  <a:txBody>
                    <a:bodyPr/>
                    <a:lstStyle/>
                    <a:p>
                      <a:pPr algn="ctr"/>
                      <a:r>
                        <a:rPr lang="fr-FR" dirty="0" err="1"/>
                        <a:t>Datalab</a:t>
                      </a:r>
                      <a:endParaRPr lang="en-US" dirty="0"/>
                    </a:p>
                  </a:txBody>
                  <a:tcPr/>
                </a:tc>
                <a:extLst>
                  <a:ext uri="{0D108BD9-81ED-4DB2-BD59-A6C34878D82A}">
                    <a16:rowId xmlns:a16="http://schemas.microsoft.com/office/drawing/2014/main" val="3926461217"/>
                  </a:ext>
                </a:extLst>
              </a:tr>
            </a:tbl>
          </a:graphicData>
        </a:graphic>
      </p:graphicFrame>
    </p:spTree>
    <p:extLst>
      <p:ext uri="{BB962C8B-B14F-4D97-AF65-F5344CB8AC3E}">
        <p14:creationId xmlns:p14="http://schemas.microsoft.com/office/powerpoint/2010/main" val="28961936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a:extLst>
              <a:ext uri="{FF2B5EF4-FFF2-40B4-BE49-F238E27FC236}">
                <a16:creationId xmlns:a16="http://schemas.microsoft.com/office/drawing/2014/main" id="{66B9BF13-CBC7-4DBE-98B5-3CE97DAFAF2C}"/>
              </a:ext>
            </a:extLst>
          </p:cNvPr>
          <p:cNvGraphicFramePr>
            <a:graphicFrameLocks noGrp="1"/>
          </p:cNvGraphicFramePr>
          <p:nvPr>
            <p:extLst>
              <p:ext uri="{D42A27DB-BD31-4B8C-83A1-F6EECF244321}">
                <p14:modId xmlns:p14="http://schemas.microsoft.com/office/powerpoint/2010/main" val="1578708681"/>
              </p:ext>
            </p:extLst>
          </p:nvPr>
        </p:nvGraphicFramePr>
        <p:xfrm>
          <a:off x="193965" y="184727"/>
          <a:ext cx="11804072" cy="6446982"/>
        </p:xfrm>
        <a:graphic>
          <a:graphicData uri="http://schemas.openxmlformats.org/drawingml/2006/table">
            <a:tbl>
              <a:tblPr firstRow="1" bandRow="1">
                <a:tableStyleId>{5C22544A-7EE6-4342-B048-85BDC9FD1C3A}</a:tableStyleId>
              </a:tblPr>
              <a:tblGrid>
                <a:gridCol w="3127475">
                  <a:extLst>
                    <a:ext uri="{9D8B030D-6E8A-4147-A177-3AD203B41FA5}">
                      <a16:colId xmlns:a16="http://schemas.microsoft.com/office/drawing/2014/main" val="2002927538"/>
                    </a:ext>
                  </a:extLst>
                </a:gridCol>
                <a:gridCol w="8676597">
                  <a:extLst>
                    <a:ext uri="{9D8B030D-6E8A-4147-A177-3AD203B41FA5}">
                      <a16:colId xmlns:a16="http://schemas.microsoft.com/office/drawing/2014/main" val="432903157"/>
                    </a:ext>
                  </a:extLst>
                </a:gridCol>
              </a:tblGrid>
              <a:tr h="1237444">
                <a:tc gridSpan="2">
                  <a:txBody>
                    <a:bodyPr/>
                    <a:lstStyle/>
                    <a:p>
                      <a:pPr algn="l" fontAlgn="ctr"/>
                      <a:r>
                        <a:rPr lang="fr-FR" b="1" dirty="0" err="1">
                          <a:solidFill>
                            <a:schemeClr val="bg1"/>
                          </a:solidFill>
                          <a:effectLst/>
                          <a:latin typeface="Roboto"/>
                        </a:rPr>
                        <a:t>Datalab</a:t>
                      </a:r>
                      <a:endParaRPr lang="fr-FR" b="1" dirty="0">
                        <a:solidFill>
                          <a:schemeClr val="bg1"/>
                        </a:solidFill>
                        <a:effectLst/>
                        <a:latin typeface="Roboto"/>
                      </a:endParaRPr>
                    </a:p>
                  </a:txBody>
                  <a:tcPr marL="95250" marR="381000" marT="247650" marB="247650" anchor="ctr"/>
                </a:tc>
                <a:tc hMerge="1">
                  <a:txBody>
                    <a:bodyPr/>
                    <a:lstStyle/>
                    <a:p>
                      <a:pPr algn="l" fontAlgn="ctr"/>
                      <a:endParaRPr lang="fr-FR" b="1" dirty="0">
                        <a:solidFill>
                          <a:schemeClr val="bg1"/>
                        </a:solidFill>
                        <a:effectLst/>
                        <a:latin typeface="Roboto"/>
                      </a:endParaRPr>
                    </a:p>
                  </a:txBody>
                  <a:tcPr marL="95250" marR="381000" marT="247650" marB="247650" anchor="ctr"/>
                </a:tc>
                <a:extLst>
                  <a:ext uri="{0D108BD9-81ED-4DB2-BD59-A6C34878D82A}">
                    <a16:rowId xmlns:a16="http://schemas.microsoft.com/office/drawing/2014/main" val="3063404381"/>
                  </a:ext>
                </a:extLst>
              </a:tr>
              <a:tr h="896862">
                <a:tc>
                  <a:txBody>
                    <a:bodyPr/>
                    <a:lstStyle/>
                    <a:p>
                      <a:pPr algn="l" fontAlgn="t"/>
                      <a:r>
                        <a:rPr lang="fr-FR" dirty="0">
                          <a:solidFill>
                            <a:srgbClr val="424242"/>
                          </a:solidFill>
                          <a:effectLst/>
                        </a:rPr>
                        <a:t>Cloud </a:t>
                      </a:r>
                      <a:r>
                        <a:rPr lang="fr-FR" dirty="0" err="1">
                          <a:solidFill>
                            <a:srgbClr val="424242"/>
                          </a:solidFill>
                          <a:effectLst/>
                        </a:rPr>
                        <a:t>shell</a:t>
                      </a:r>
                      <a:endParaRPr lang="fr-FR" dirty="0">
                        <a:solidFill>
                          <a:srgbClr val="424242"/>
                        </a:solidFill>
                        <a:effectLst/>
                      </a:endParaRPr>
                    </a:p>
                  </a:txBody>
                  <a:tcPr marL="95250" marR="381000" marT="0" marB="0"/>
                </a:tc>
                <a:tc>
                  <a:txBody>
                    <a:bodyPr/>
                    <a:lstStyle/>
                    <a:p>
                      <a:pPr algn="l" fontAlgn="t"/>
                      <a:r>
                        <a:rPr lang="fr-FR" sz="1100" dirty="0" err="1">
                          <a:solidFill>
                            <a:srgbClr val="424242"/>
                          </a:solidFill>
                          <a:effectLst/>
                        </a:rPr>
                        <a:t>Datalab</a:t>
                      </a:r>
                      <a:r>
                        <a:rPr lang="fr-FR" sz="1100" dirty="0">
                          <a:solidFill>
                            <a:srgbClr val="424242"/>
                          </a:solidFill>
                          <a:effectLst/>
                        </a:rPr>
                        <a:t> </a:t>
                      </a:r>
                      <a:r>
                        <a:rPr lang="fr-FR" sz="1100" dirty="0" err="1">
                          <a:solidFill>
                            <a:srgbClr val="424242"/>
                          </a:solidFill>
                          <a:effectLst/>
                        </a:rPr>
                        <a:t>create</a:t>
                      </a:r>
                      <a:r>
                        <a:rPr lang="fr-FR" sz="1100" dirty="0">
                          <a:solidFill>
                            <a:srgbClr val="424242"/>
                          </a:solidFill>
                          <a:effectLst/>
                        </a:rPr>
                        <a:t> &lt;</a:t>
                      </a:r>
                      <a:r>
                        <a:rPr lang="fr-FR" sz="1100" dirty="0" err="1">
                          <a:solidFill>
                            <a:srgbClr val="424242"/>
                          </a:solidFill>
                          <a:effectLst/>
                        </a:rPr>
                        <a:t>instancename</a:t>
                      </a:r>
                      <a:r>
                        <a:rPr lang="fr-FR" sz="1100" dirty="0">
                          <a:solidFill>
                            <a:srgbClr val="424242"/>
                          </a:solidFill>
                          <a:effectLst/>
                        </a:rPr>
                        <a:t>&gt;</a:t>
                      </a:r>
                    </a:p>
                    <a:p>
                      <a:pPr algn="l" fontAlgn="t"/>
                      <a:r>
                        <a:rPr lang="fr-FR" sz="1100" dirty="0">
                          <a:solidFill>
                            <a:srgbClr val="424242"/>
                          </a:solidFill>
                          <a:effectLst/>
                        </a:rPr>
                        <a:t>-&gt; </a:t>
                      </a:r>
                      <a:r>
                        <a:rPr lang="fr-FR" sz="1100" dirty="0" err="1">
                          <a:solidFill>
                            <a:srgbClr val="424242"/>
                          </a:solidFill>
                          <a:effectLst/>
                        </a:rPr>
                        <a:t>then</a:t>
                      </a:r>
                      <a:r>
                        <a:rPr lang="fr-FR" sz="1100" dirty="0">
                          <a:solidFill>
                            <a:srgbClr val="424242"/>
                          </a:solidFill>
                          <a:effectLst/>
                        </a:rPr>
                        <a:t> click web </a:t>
                      </a:r>
                      <a:r>
                        <a:rPr lang="fr-FR" sz="1100" dirty="0" err="1">
                          <a:solidFill>
                            <a:srgbClr val="424242"/>
                          </a:solidFill>
                          <a:effectLst/>
                        </a:rPr>
                        <a:t>preview</a:t>
                      </a:r>
                      <a:r>
                        <a:rPr lang="fr-FR" sz="1100" dirty="0">
                          <a:solidFill>
                            <a:srgbClr val="424242"/>
                          </a:solidFill>
                          <a:effectLst/>
                        </a:rPr>
                        <a:t> and change port.</a:t>
                      </a:r>
                    </a:p>
                  </a:txBody>
                  <a:tcPr marL="95250" marR="381000" marT="0" marB="0"/>
                </a:tc>
                <a:extLst>
                  <a:ext uri="{0D108BD9-81ED-4DB2-BD59-A6C34878D82A}">
                    <a16:rowId xmlns:a16="http://schemas.microsoft.com/office/drawing/2014/main" val="1147361306"/>
                  </a:ext>
                </a:extLst>
              </a:tr>
              <a:tr h="1078169">
                <a:tc>
                  <a:txBody>
                    <a:bodyPr/>
                    <a:lstStyle/>
                    <a:p>
                      <a:pPr algn="l" fontAlgn="t"/>
                      <a:r>
                        <a:rPr lang="fr-FR" dirty="0">
                          <a:solidFill>
                            <a:srgbClr val="424242"/>
                          </a:solidFill>
                          <a:effectLst/>
                        </a:rPr>
                        <a:t>Notebooks</a:t>
                      </a:r>
                    </a:p>
                  </a:txBody>
                  <a:tcPr marL="95250" marR="381000" marT="0" marB="0"/>
                </a:tc>
                <a:tc>
                  <a:txBody>
                    <a:bodyPr/>
                    <a:lstStyle/>
                    <a:p>
                      <a:pPr algn="l" fontAlgn="t"/>
                      <a:r>
                        <a:rPr lang="en-US" sz="1100" dirty="0">
                          <a:solidFill>
                            <a:srgbClr val="424242"/>
                          </a:solidFill>
                          <a:effectLst/>
                        </a:rPr>
                        <a:t>Better than text files for code</a:t>
                      </a:r>
                    </a:p>
                    <a:p>
                      <a:pPr algn="l" fontAlgn="t"/>
                      <a:r>
                        <a:rPr lang="en-US" sz="1100" dirty="0">
                          <a:solidFill>
                            <a:srgbClr val="424242"/>
                          </a:solidFill>
                          <a:effectLst/>
                        </a:rPr>
                        <a:t>Include code, documentation (markdown), results.</a:t>
                      </a:r>
                    </a:p>
                    <a:p>
                      <a:pPr algn="l" fontAlgn="t"/>
                      <a:r>
                        <a:rPr lang="en-US" sz="1100" dirty="0">
                          <a:solidFill>
                            <a:srgbClr val="424242"/>
                          </a:solidFill>
                          <a:effectLst/>
                        </a:rPr>
                        <a:t>Results can be text, images, HTML/</a:t>
                      </a:r>
                      <a:r>
                        <a:rPr lang="en-US" sz="1100" dirty="0" err="1">
                          <a:solidFill>
                            <a:srgbClr val="424242"/>
                          </a:solidFill>
                          <a:effectLst/>
                        </a:rPr>
                        <a:t>Javascript</a:t>
                      </a:r>
                      <a:r>
                        <a:rPr lang="en-US" sz="1100" dirty="0">
                          <a:solidFill>
                            <a:srgbClr val="424242"/>
                          </a:solidFill>
                          <a:effectLst/>
                        </a:rPr>
                        <a:t>.</a:t>
                      </a:r>
                    </a:p>
                    <a:p>
                      <a:pPr algn="l" fontAlgn="t"/>
                      <a:r>
                        <a:rPr lang="en-US" sz="1100" dirty="0">
                          <a:solidFill>
                            <a:srgbClr val="424242"/>
                          </a:solidFill>
                          <a:effectLst/>
                        </a:rPr>
                        <a:t>Notebooks can be in Cloud Storage Repository (git repository).</a:t>
                      </a:r>
                    </a:p>
                  </a:txBody>
                  <a:tcPr marL="95250" marR="381000" marT="0" marB="0"/>
                </a:tc>
                <a:extLst>
                  <a:ext uri="{0D108BD9-81ED-4DB2-BD59-A6C34878D82A}">
                    <a16:rowId xmlns:a16="http://schemas.microsoft.com/office/drawing/2014/main" val="168560957"/>
                  </a:ext>
                </a:extLst>
              </a:tr>
              <a:tr h="808627">
                <a:tc>
                  <a:txBody>
                    <a:bodyPr/>
                    <a:lstStyle/>
                    <a:p>
                      <a:pPr algn="l" fontAlgn="t"/>
                      <a:r>
                        <a:rPr lang="fr-FR" dirty="0" err="1">
                          <a:solidFill>
                            <a:srgbClr val="424242"/>
                          </a:solidFill>
                          <a:effectLst/>
                        </a:rPr>
                        <a:t>Presistent</a:t>
                      </a:r>
                      <a:r>
                        <a:rPr lang="fr-FR" dirty="0">
                          <a:solidFill>
                            <a:srgbClr val="424242"/>
                          </a:solidFill>
                          <a:effectLst/>
                        </a:rPr>
                        <a:t> </a:t>
                      </a:r>
                      <a:r>
                        <a:rPr lang="fr-FR" dirty="0" err="1">
                          <a:solidFill>
                            <a:srgbClr val="424242"/>
                          </a:solidFill>
                          <a:effectLst/>
                        </a:rPr>
                        <a:t>disk</a:t>
                      </a:r>
                      <a:endParaRPr lang="fr-FR" dirty="0">
                        <a:solidFill>
                          <a:srgbClr val="424242"/>
                        </a:solidFill>
                        <a:effectLst/>
                      </a:endParaRPr>
                    </a:p>
                  </a:txBody>
                  <a:tcPr marL="95250" marR="381000" marT="0" marB="0"/>
                </a:tc>
                <a:tc>
                  <a:txBody>
                    <a:bodyPr/>
                    <a:lstStyle/>
                    <a:p>
                      <a:pPr algn="l" fontAlgn="t"/>
                      <a:r>
                        <a:rPr lang="en-US" sz="1100" dirty="0">
                          <a:solidFill>
                            <a:srgbClr val="424242"/>
                          </a:solidFill>
                          <a:effectLst/>
                        </a:rPr>
                        <a:t>Notebook can be cloned from cloud storage repository to VM persistent disk</a:t>
                      </a:r>
                    </a:p>
                    <a:p>
                      <a:pPr algn="l" fontAlgn="t"/>
                      <a:r>
                        <a:rPr lang="en-US" sz="1100" dirty="0">
                          <a:solidFill>
                            <a:srgbClr val="424242"/>
                          </a:solidFill>
                          <a:effectLst/>
                        </a:rPr>
                        <a:t>This clone =&gt; workspace =&gt; add/remove/modify files</a:t>
                      </a:r>
                    </a:p>
                    <a:p>
                      <a:pPr algn="l" fontAlgn="t"/>
                      <a:r>
                        <a:rPr lang="en-US" sz="1100" dirty="0" err="1">
                          <a:solidFill>
                            <a:srgbClr val="424242"/>
                          </a:solidFill>
                          <a:effectLst/>
                        </a:rPr>
                        <a:t>Notebookks</a:t>
                      </a:r>
                      <a:r>
                        <a:rPr lang="en-US" sz="1100" dirty="0">
                          <a:solidFill>
                            <a:srgbClr val="424242"/>
                          </a:solidFill>
                          <a:effectLst/>
                        </a:rPr>
                        <a:t> auto-saved, but if persistent disk deleted and code not committed to git, changes will be lost.</a:t>
                      </a:r>
                    </a:p>
                  </a:txBody>
                  <a:tcPr marL="95250" marR="381000" marT="0" marB="0"/>
                </a:tc>
                <a:extLst>
                  <a:ext uri="{0D108BD9-81ED-4DB2-BD59-A6C34878D82A}">
                    <a16:rowId xmlns:a16="http://schemas.microsoft.com/office/drawing/2014/main" val="1807308777"/>
                  </a:ext>
                </a:extLst>
              </a:tr>
              <a:tr h="539084">
                <a:tc>
                  <a:txBody>
                    <a:bodyPr/>
                    <a:lstStyle/>
                    <a:p>
                      <a:pPr algn="l" fontAlgn="t"/>
                      <a:r>
                        <a:rPr lang="fr-FR" dirty="0">
                          <a:solidFill>
                            <a:srgbClr val="424242"/>
                          </a:solidFill>
                          <a:effectLst/>
                        </a:rPr>
                        <a:t>Service </a:t>
                      </a:r>
                      <a:r>
                        <a:rPr lang="fr-FR" dirty="0" err="1">
                          <a:solidFill>
                            <a:srgbClr val="424242"/>
                          </a:solidFill>
                          <a:effectLst/>
                        </a:rPr>
                        <a:t>account</a:t>
                      </a:r>
                      <a:endParaRPr lang="fr-FR" dirty="0">
                        <a:solidFill>
                          <a:srgbClr val="424242"/>
                        </a:solidFill>
                        <a:effectLst/>
                      </a:endParaRPr>
                    </a:p>
                  </a:txBody>
                  <a:tcPr marL="95250" marR="381000" marT="0" marB="0"/>
                </a:tc>
                <a:tc>
                  <a:txBody>
                    <a:bodyPr/>
                    <a:lstStyle/>
                    <a:p>
                      <a:pPr algn="l" fontAlgn="t"/>
                      <a:r>
                        <a:rPr lang="en-US" sz="1100" dirty="0">
                          <a:solidFill>
                            <a:srgbClr val="424242"/>
                          </a:solidFill>
                          <a:effectLst/>
                        </a:rPr>
                        <a:t>Code can access </a:t>
                      </a:r>
                      <a:r>
                        <a:rPr lang="en-US" sz="1100" dirty="0" err="1">
                          <a:solidFill>
                            <a:srgbClr val="424242"/>
                          </a:solidFill>
                          <a:effectLst/>
                        </a:rPr>
                        <a:t>BigQuery</a:t>
                      </a:r>
                      <a:r>
                        <a:rPr lang="en-US" sz="1100" dirty="0">
                          <a:solidFill>
                            <a:srgbClr val="424242"/>
                          </a:solidFill>
                          <a:effectLst/>
                        </a:rPr>
                        <a:t>, </a:t>
                      </a:r>
                      <a:r>
                        <a:rPr lang="en-US" sz="1100" dirty="0" err="1">
                          <a:solidFill>
                            <a:srgbClr val="424242"/>
                          </a:solidFill>
                          <a:effectLst/>
                        </a:rPr>
                        <a:t>autoML</a:t>
                      </a:r>
                      <a:r>
                        <a:rPr lang="en-US" sz="1100" dirty="0">
                          <a:solidFill>
                            <a:srgbClr val="424242"/>
                          </a:solidFill>
                          <a:effectLst/>
                        </a:rPr>
                        <a:t> </a:t>
                      </a:r>
                      <a:r>
                        <a:rPr lang="en-US" sz="1100" dirty="0" err="1">
                          <a:solidFill>
                            <a:srgbClr val="424242"/>
                          </a:solidFill>
                          <a:effectLst/>
                        </a:rPr>
                        <a:t>etc</a:t>
                      </a:r>
                      <a:r>
                        <a:rPr lang="en-US" sz="1100" dirty="0">
                          <a:solidFill>
                            <a:srgbClr val="424242"/>
                          </a:solidFill>
                          <a:effectLst/>
                        </a:rPr>
                        <a:t> … using service account.</a:t>
                      </a:r>
                    </a:p>
                    <a:p>
                      <a:pPr algn="l" fontAlgn="t"/>
                      <a:r>
                        <a:rPr lang="en-US" sz="1100" dirty="0">
                          <a:solidFill>
                            <a:srgbClr val="424242"/>
                          </a:solidFill>
                          <a:effectLst/>
                        </a:rPr>
                        <a:t>Service account needs to be authorized accordingly.</a:t>
                      </a:r>
                    </a:p>
                  </a:txBody>
                  <a:tcPr marL="95250" marR="381000" marT="0" marB="0"/>
                </a:tc>
                <a:extLst>
                  <a:ext uri="{0D108BD9-81ED-4DB2-BD59-A6C34878D82A}">
                    <a16:rowId xmlns:a16="http://schemas.microsoft.com/office/drawing/2014/main" val="3675226491"/>
                  </a:ext>
                </a:extLst>
              </a:tr>
              <a:tr h="1078169">
                <a:tc>
                  <a:txBody>
                    <a:bodyPr/>
                    <a:lstStyle/>
                    <a:p>
                      <a:pPr algn="l" fontAlgn="t"/>
                      <a:r>
                        <a:rPr lang="fr-FR" dirty="0">
                          <a:solidFill>
                            <a:srgbClr val="424242"/>
                          </a:solidFill>
                          <a:effectLst/>
                        </a:rPr>
                        <a:t>Kernel</a:t>
                      </a:r>
                    </a:p>
                  </a:txBody>
                  <a:tcPr marL="95250" marR="381000" marT="0" marB="0"/>
                </a:tc>
                <a:tc>
                  <a:txBody>
                    <a:bodyPr/>
                    <a:lstStyle/>
                    <a:p>
                      <a:pPr algn="l" fontAlgn="t"/>
                      <a:r>
                        <a:rPr lang="en-US" sz="1100" dirty="0">
                          <a:solidFill>
                            <a:srgbClr val="424242"/>
                          </a:solidFill>
                          <a:effectLst/>
                        </a:rPr>
                        <a:t>Opening a notebook =&gt; backend kernel process manages session and variables</a:t>
                      </a:r>
                    </a:p>
                    <a:p>
                      <a:pPr algn="l" fontAlgn="t"/>
                      <a:r>
                        <a:rPr lang="en-US" sz="1100" dirty="0">
                          <a:solidFill>
                            <a:srgbClr val="424242"/>
                          </a:solidFill>
                          <a:effectLst/>
                        </a:rPr>
                        <a:t>Each notebook has 1 python kernel – if N </a:t>
                      </a:r>
                      <a:r>
                        <a:rPr lang="en-US" sz="1100" dirty="0" err="1">
                          <a:solidFill>
                            <a:srgbClr val="424242"/>
                          </a:solidFill>
                          <a:effectLst/>
                        </a:rPr>
                        <a:t>nootebooks</a:t>
                      </a:r>
                      <a:r>
                        <a:rPr lang="en-US" sz="1100" dirty="0">
                          <a:solidFill>
                            <a:srgbClr val="424242"/>
                          </a:solidFill>
                          <a:effectLst/>
                        </a:rPr>
                        <a:t>, then N processes</a:t>
                      </a:r>
                    </a:p>
                    <a:p>
                      <a:pPr algn="l" fontAlgn="t"/>
                      <a:r>
                        <a:rPr lang="en-US" sz="1100" dirty="0">
                          <a:solidFill>
                            <a:srgbClr val="424242"/>
                          </a:solidFill>
                          <a:effectLst/>
                        </a:rPr>
                        <a:t>Kernels are single-threaded</a:t>
                      </a:r>
                    </a:p>
                    <a:p>
                      <a:pPr algn="l" fontAlgn="t"/>
                      <a:r>
                        <a:rPr lang="en-US" sz="1100" dirty="0">
                          <a:solidFill>
                            <a:srgbClr val="424242"/>
                          </a:solidFill>
                          <a:effectLst/>
                        </a:rPr>
                        <a:t>Memory usage is heavy – execution is slow – pick machine type accordingly</a:t>
                      </a:r>
                    </a:p>
                  </a:txBody>
                  <a:tcPr marL="95250" marR="381000" marT="0" marB="0"/>
                </a:tc>
                <a:extLst>
                  <a:ext uri="{0D108BD9-81ED-4DB2-BD59-A6C34878D82A}">
                    <a16:rowId xmlns:a16="http://schemas.microsoft.com/office/drawing/2014/main" val="849376705"/>
                  </a:ext>
                </a:extLst>
              </a:tr>
              <a:tr h="808627">
                <a:tc>
                  <a:txBody>
                    <a:bodyPr/>
                    <a:lstStyle/>
                    <a:p>
                      <a:pPr algn="l" fontAlgn="t"/>
                      <a:r>
                        <a:rPr lang="fr-FR" dirty="0">
                          <a:solidFill>
                            <a:srgbClr val="424242"/>
                          </a:solidFill>
                          <a:effectLst/>
                        </a:rPr>
                        <a:t>Connection to </a:t>
                      </a:r>
                      <a:r>
                        <a:rPr lang="fr-FR" dirty="0" err="1">
                          <a:solidFill>
                            <a:srgbClr val="424242"/>
                          </a:solidFill>
                          <a:effectLst/>
                        </a:rPr>
                        <a:t>datalab</a:t>
                      </a:r>
                      <a:endParaRPr lang="fr-FR" dirty="0">
                        <a:solidFill>
                          <a:srgbClr val="424242"/>
                        </a:solidFill>
                        <a:effectLst/>
                      </a:endParaRPr>
                    </a:p>
                  </a:txBody>
                  <a:tcPr marL="95250" marR="381000" marT="0" marB="0"/>
                </a:tc>
                <a:tc>
                  <a:txBody>
                    <a:bodyPr/>
                    <a:lstStyle/>
                    <a:p>
                      <a:pPr algn="l" fontAlgn="t"/>
                      <a:r>
                        <a:rPr lang="en-US" sz="1100" dirty="0" err="1">
                          <a:solidFill>
                            <a:srgbClr val="424242"/>
                          </a:solidFill>
                          <a:effectLst/>
                        </a:rPr>
                        <a:t>Gcloud</a:t>
                      </a:r>
                      <a:r>
                        <a:rPr lang="en-US" sz="1100" dirty="0">
                          <a:solidFill>
                            <a:srgbClr val="424242"/>
                          </a:solidFill>
                          <a:effectLst/>
                        </a:rPr>
                        <a:t> SDK: running the container in a compute engine VM and connecting to it through a </a:t>
                      </a:r>
                      <a:r>
                        <a:rPr lang="en-US" sz="1100" dirty="0" err="1">
                          <a:solidFill>
                            <a:srgbClr val="424242"/>
                          </a:solidFill>
                          <a:effectLst/>
                        </a:rPr>
                        <a:t>ssh</a:t>
                      </a:r>
                      <a:r>
                        <a:rPr lang="en-US" sz="1100" dirty="0">
                          <a:solidFill>
                            <a:srgbClr val="424242"/>
                          </a:solidFill>
                          <a:effectLst/>
                        </a:rPr>
                        <a:t> tunnel.</a:t>
                      </a:r>
                    </a:p>
                    <a:p>
                      <a:pPr algn="l" fontAlgn="t"/>
                      <a:r>
                        <a:rPr lang="en-US" sz="1100" dirty="0">
                          <a:solidFill>
                            <a:srgbClr val="424242"/>
                          </a:solidFill>
                          <a:effectLst/>
                        </a:rPr>
                        <a:t>Cloud Shell: running the docker container in a compute engine VM and connecting to it through Cloud Shell.</a:t>
                      </a:r>
                    </a:p>
                    <a:p>
                      <a:pPr algn="l" fontAlgn="t"/>
                      <a:r>
                        <a:rPr lang="en-US" sz="1100" dirty="0">
                          <a:solidFill>
                            <a:srgbClr val="424242"/>
                          </a:solidFill>
                          <a:effectLst/>
                        </a:rPr>
                        <a:t>Local Machine: running the Docker container on your local machine (must have docker installed).</a:t>
                      </a:r>
                    </a:p>
                  </a:txBody>
                  <a:tcPr marL="95250" marR="381000" marT="0" marB="0"/>
                </a:tc>
                <a:extLst>
                  <a:ext uri="{0D108BD9-81ED-4DB2-BD59-A6C34878D82A}">
                    <a16:rowId xmlns:a16="http://schemas.microsoft.com/office/drawing/2014/main" val="4034238014"/>
                  </a:ext>
                </a:extLst>
              </a:tr>
            </a:tbl>
          </a:graphicData>
        </a:graphic>
      </p:graphicFrame>
    </p:spTree>
    <p:extLst>
      <p:ext uri="{BB962C8B-B14F-4D97-AF65-F5344CB8AC3E}">
        <p14:creationId xmlns:p14="http://schemas.microsoft.com/office/powerpoint/2010/main" val="11203891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3A77D71-CE59-455E-A747-BB1F40D23FB9}"/>
              </a:ext>
            </a:extLst>
          </p:cNvPr>
          <p:cNvPicPr>
            <a:picLocks noChangeAspect="1"/>
          </p:cNvPicPr>
          <p:nvPr/>
        </p:nvPicPr>
        <p:blipFill rotWithShape="1">
          <a:blip r:embed="rId2">
            <a:extLst>
              <a:ext uri="{28A0092B-C50C-407E-A947-70E740481C1C}">
                <a14:useLocalDpi xmlns:a14="http://schemas.microsoft.com/office/drawing/2010/main" val="0"/>
              </a:ext>
            </a:extLst>
          </a:blip>
          <a:srcRect b="15012"/>
          <a:stretch/>
        </p:blipFill>
        <p:spPr>
          <a:xfrm>
            <a:off x="-1" y="742949"/>
            <a:ext cx="6234479" cy="5236671"/>
          </a:xfrm>
          <a:prstGeom prst="rect">
            <a:avLst/>
          </a:prstGeom>
        </p:spPr>
      </p:pic>
      <p:graphicFrame>
        <p:nvGraphicFramePr>
          <p:cNvPr id="5" name="Tableau 4">
            <a:extLst>
              <a:ext uri="{FF2B5EF4-FFF2-40B4-BE49-F238E27FC236}">
                <a16:creationId xmlns:a16="http://schemas.microsoft.com/office/drawing/2014/main" id="{CD469E86-5B76-4DF5-AA46-293DD855DAC5}"/>
              </a:ext>
            </a:extLst>
          </p:cNvPr>
          <p:cNvGraphicFramePr>
            <a:graphicFrameLocks noGrp="1"/>
          </p:cNvGraphicFramePr>
          <p:nvPr>
            <p:extLst>
              <p:ext uri="{D42A27DB-BD31-4B8C-83A1-F6EECF244321}">
                <p14:modId xmlns:p14="http://schemas.microsoft.com/office/powerpoint/2010/main" val="3846267373"/>
              </p:ext>
            </p:extLst>
          </p:nvPr>
        </p:nvGraphicFramePr>
        <p:xfrm>
          <a:off x="0" y="0"/>
          <a:ext cx="12192000" cy="370840"/>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164043468"/>
                    </a:ext>
                  </a:extLst>
                </a:gridCol>
              </a:tblGrid>
              <a:tr h="370840">
                <a:tc>
                  <a:txBody>
                    <a:bodyPr/>
                    <a:lstStyle/>
                    <a:p>
                      <a:pPr algn="ctr"/>
                      <a:r>
                        <a:rPr lang="fr-FR" dirty="0" err="1"/>
                        <a:t>Datastudio</a:t>
                      </a:r>
                      <a:endParaRPr lang="en-US" dirty="0"/>
                    </a:p>
                  </a:txBody>
                  <a:tcPr/>
                </a:tc>
                <a:extLst>
                  <a:ext uri="{0D108BD9-81ED-4DB2-BD59-A6C34878D82A}">
                    <a16:rowId xmlns:a16="http://schemas.microsoft.com/office/drawing/2014/main" val="3926461217"/>
                  </a:ext>
                </a:extLst>
              </a:tr>
            </a:tbl>
          </a:graphicData>
        </a:graphic>
      </p:graphicFrame>
      <p:pic>
        <p:nvPicPr>
          <p:cNvPr id="6" name="Image 5">
            <a:extLst>
              <a:ext uri="{FF2B5EF4-FFF2-40B4-BE49-F238E27FC236}">
                <a16:creationId xmlns:a16="http://schemas.microsoft.com/office/drawing/2014/main" id="{F6E4AB55-E1EB-4215-BB72-E96A956E5BDE}"/>
              </a:ext>
            </a:extLst>
          </p:cNvPr>
          <p:cNvPicPr>
            <a:picLocks noChangeAspect="1"/>
          </p:cNvPicPr>
          <p:nvPr/>
        </p:nvPicPr>
        <p:blipFill rotWithShape="1">
          <a:blip r:embed="rId3"/>
          <a:srcRect l="52499" t="25185" r="11459" b="17037"/>
          <a:stretch/>
        </p:blipFill>
        <p:spPr>
          <a:xfrm>
            <a:off x="6234479" y="742950"/>
            <a:ext cx="5957521" cy="5372100"/>
          </a:xfrm>
          <a:prstGeom prst="rect">
            <a:avLst/>
          </a:prstGeom>
        </p:spPr>
      </p:pic>
    </p:spTree>
    <p:extLst>
      <p:ext uri="{BB962C8B-B14F-4D97-AF65-F5344CB8AC3E}">
        <p14:creationId xmlns:p14="http://schemas.microsoft.com/office/powerpoint/2010/main" val="11687773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4C081A18-097A-46AB-B650-289CFBA378F9}"/>
              </a:ext>
            </a:extLst>
          </p:cNvPr>
          <p:cNvSpPr txBox="1"/>
          <p:nvPr/>
        </p:nvSpPr>
        <p:spPr>
          <a:xfrm>
            <a:off x="307910" y="289679"/>
            <a:ext cx="11576180" cy="6063198"/>
          </a:xfrm>
          <a:prstGeom prst="rect">
            <a:avLst/>
          </a:prstGeom>
          <a:noFill/>
        </p:spPr>
        <p:txBody>
          <a:bodyPr wrap="square" rtlCol="0">
            <a:spAutoFit/>
          </a:bodyPr>
          <a:lstStyle/>
          <a:p>
            <a:r>
              <a:rPr lang="fr-FR" sz="2800" b="1" u="sng" dirty="0" err="1"/>
              <a:t>Commands</a:t>
            </a:r>
            <a:r>
              <a:rPr lang="fr-FR" sz="2800" b="1" u="sng" dirty="0"/>
              <a:t> :</a:t>
            </a:r>
            <a:endParaRPr lang="fr-FR" dirty="0"/>
          </a:p>
          <a:p>
            <a:r>
              <a:rPr lang="fr-FR" dirty="0" err="1"/>
              <a:t>Gsutil</a:t>
            </a:r>
            <a:r>
              <a:rPr lang="fr-FR" dirty="0"/>
              <a:t> </a:t>
            </a:r>
            <a:r>
              <a:rPr lang="fr-FR" dirty="0">
                <a:solidFill>
                  <a:srgbClr val="FF0000"/>
                </a:solidFill>
              </a:rPr>
              <a:t>mb</a:t>
            </a:r>
            <a:r>
              <a:rPr lang="fr-FR" dirty="0"/>
              <a:t> –</a:t>
            </a:r>
            <a:r>
              <a:rPr lang="fr-FR" dirty="0">
                <a:solidFill>
                  <a:srgbClr val="FF0000"/>
                </a:solidFill>
              </a:rPr>
              <a:t>c</a:t>
            </a:r>
            <a:r>
              <a:rPr lang="fr-FR" dirty="0"/>
              <a:t> </a:t>
            </a:r>
            <a:r>
              <a:rPr lang="fr-FR" dirty="0" err="1"/>
              <a:t>regional</a:t>
            </a:r>
            <a:r>
              <a:rPr lang="fr-FR" dirty="0"/>
              <a:t> –</a:t>
            </a:r>
            <a:r>
              <a:rPr lang="fr-FR" dirty="0">
                <a:solidFill>
                  <a:srgbClr val="FF0000"/>
                </a:solidFill>
              </a:rPr>
              <a:t>l</a:t>
            </a:r>
            <a:r>
              <a:rPr lang="fr-FR" dirty="0"/>
              <a:t> asia-east1 </a:t>
            </a:r>
            <a:r>
              <a:rPr lang="fr-FR" dirty="0">
                <a:solidFill>
                  <a:srgbClr val="FF0000"/>
                </a:solidFill>
              </a:rPr>
              <a:t>gs://loony-asia-bucket</a:t>
            </a:r>
          </a:p>
          <a:p>
            <a:r>
              <a:rPr lang="fr-FR" dirty="0" err="1"/>
              <a:t>make</a:t>
            </a:r>
            <a:r>
              <a:rPr lang="fr-FR" dirty="0"/>
              <a:t> </a:t>
            </a:r>
            <a:r>
              <a:rPr lang="fr-FR" dirty="0" err="1"/>
              <a:t>bucket</a:t>
            </a:r>
            <a:r>
              <a:rPr lang="fr-FR" dirty="0"/>
              <a:t> </a:t>
            </a:r>
            <a:r>
              <a:rPr lang="fr-FR" dirty="0" err="1"/>
              <a:t>create</a:t>
            </a:r>
            <a:r>
              <a:rPr lang="fr-FR" dirty="0"/>
              <a:t> </a:t>
            </a:r>
            <a:r>
              <a:rPr lang="fr-FR" dirty="0" err="1"/>
              <a:t>regional</a:t>
            </a:r>
            <a:r>
              <a:rPr lang="fr-FR" dirty="0"/>
              <a:t> location </a:t>
            </a:r>
            <a:r>
              <a:rPr lang="fr-FR" dirty="0" err="1"/>
              <a:t>asia</a:t>
            </a:r>
            <a:r>
              <a:rPr lang="fr-FR" dirty="0"/>
              <a:t> </a:t>
            </a:r>
            <a:r>
              <a:rPr lang="fr-FR" dirty="0" err="1"/>
              <a:t>east</a:t>
            </a:r>
            <a:r>
              <a:rPr lang="fr-FR" dirty="0"/>
              <a:t> </a:t>
            </a:r>
            <a:r>
              <a:rPr lang="fr-FR" dirty="0" err="1"/>
              <a:t>name</a:t>
            </a:r>
            <a:r>
              <a:rPr lang="fr-FR" dirty="0"/>
              <a:t> gs://loony-asia-bucket</a:t>
            </a:r>
          </a:p>
          <a:p>
            <a:endParaRPr lang="fr-FR" dirty="0">
              <a:solidFill>
                <a:srgbClr val="FF0000"/>
              </a:solidFill>
            </a:endParaRPr>
          </a:p>
          <a:p>
            <a:r>
              <a:rPr lang="fr-FR" dirty="0" err="1">
                <a:solidFill>
                  <a:srgbClr val="FF0000"/>
                </a:solidFill>
              </a:rPr>
              <a:t>Gcloud</a:t>
            </a:r>
            <a:r>
              <a:rPr lang="fr-FR" dirty="0">
                <a:solidFill>
                  <a:srgbClr val="FF0000"/>
                </a:solidFill>
              </a:rPr>
              <a:t> </a:t>
            </a:r>
            <a:r>
              <a:rPr lang="fr-FR" dirty="0" err="1">
                <a:solidFill>
                  <a:srgbClr val="FF0000"/>
                </a:solidFill>
              </a:rPr>
              <a:t>compute</a:t>
            </a:r>
            <a:r>
              <a:rPr lang="fr-FR" dirty="0">
                <a:solidFill>
                  <a:srgbClr val="FF0000"/>
                </a:solidFill>
              </a:rPr>
              <a:t> </a:t>
            </a:r>
            <a:r>
              <a:rPr lang="fr-FR" dirty="0" err="1">
                <a:solidFill>
                  <a:srgbClr val="FF0000"/>
                </a:solidFill>
              </a:rPr>
              <a:t>region</a:t>
            </a:r>
            <a:r>
              <a:rPr lang="fr-FR" dirty="0">
                <a:solidFill>
                  <a:srgbClr val="FF0000"/>
                </a:solidFill>
              </a:rPr>
              <a:t> </a:t>
            </a:r>
            <a:r>
              <a:rPr lang="fr-FR" dirty="0" err="1">
                <a:solidFill>
                  <a:srgbClr val="FF0000"/>
                </a:solidFill>
              </a:rPr>
              <a:t>list</a:t>
            </a:r>
            <a:endParaRPr lang="fr-FR" dirty="0">
              <a:solidFill>
                <a:srgbClr val="FF0000"/>
              </a:solidFill>
            </a:endParaRPr>
          </a:p>
          <a:p>
            <a:r>
              <a:rPr lang="fr-FR" dirty="0"/>
              <a:t>List all the </a:t>
            </a:r>
            <a:r>
              <a:rPr lang="fr-FR" dirty="0" err="1"/>
              <a:t>gcp</a:t>
            </a:r>
            <a:r>
              <a:rPr lang="fr-FR" dirty="0"/>
              <a:t> </a:t>
            </a:r>
            <a:r>
              <a:rPr lang="fr-FR" dirty="0" err="1"/>
              <a:t>regions</a:t>
            </a:r>
            <a:r>
              <a:rPr lang="fr-FR" dirty="0"/>
              <a:t> </a:t>
            </a:r>
            <a:r>
              <a:rPr lang="fr-FR" dirty="0" err="1"/>
              <a:t>availables</a:t>
            </a:r>
            <a:endParaRPr lang="fr-FR" dirty="0"/>
          </a:p>
          <a:p>
            <a:endParaRPr lang="fr-FR" dirty="0">
              <a:solidFill>
                <a:srgbClr val="FF0000"/>
              </a:solidFill>
            </a:endParaRPr>
          </a:p>
          <a:p>
            <a:r>
              <a:rPr lang="fr-FR" dirty="0" err="1">
                <a:solidFill>
                  <a:srgbClr val="FF0000"/>
                </a:solidFill>
              </a:rPr>
              <a:t>Gsutil</a:t>
            </a:r>
            <a:r>
              <a:rPr lang="fr-FR" dirty="0">
                <a:solidFill>
                  <a:srgbClr val="FF0000"/>
                </a:solidFill>
              </a:rPr>
              <a:t> ls</a:t>
            </a:r>
          </a:p>
          <a:p>
            <a:r>
              <a:rPr lang="fr-FR" dirty="0"/>
              <a:t>List all </a:t>
            </a:r>
            <a:r>
              <a:rPr lang="fr-FR" dirty="0" err="1"/>
              <a:t>buckets</a:t>
            </a:r>
            <a:endParaRPr lang="fr-FR" dirty="0"/>
          </a:p>
          <a:p>
            <a:endParaRPr lang="fr-FR" dirty="0">
              <a:solidFill>
                <a:srgbClr val="FF0000"/>
              </a:solidFill>
            </a:endParaRPr>
          </a:p>
          <a:p>
            <a:r>
              <a:rPr lang="fr-FR" dirty="0" err="1">
                <a:solidFill>
                  <a:srgbClr val="FF0000"/>
                </a:solidFill>
              </a:rPr>
              <a:t>Gsutil</a:t>
            </a:r>
            <a:r>
              <a:rPr lang="fr-FR" dirty="0">
                <a:solidFill>
                  <a:srgbClr val="FF0000"/>
                </a:solidFill>
              </a:rPr>
              <a:t> </a:t>
            </a:r>
            <a:r>
              <a:rPr lang="fr-FR" dirty="0" err="1">
                <a:solidFill>
                  <a:srgbClr val="FF0000"/>
                </a:solidFill>
              </a:rPr>
              <a:t>cp</a:t>
            </a:r>
            <a:r>
              <a:rPr lang="fr-FR" dirty="0">
                <a:solidFill>
                  <a:srgbClr val="FF0000"/>
                </a:solidFill>
              </a:rPr>
              <a:t> –r –p gs://loony-asia-bucket/* gs://loony-asia-bucket/</a:t>
            </a:r>
          </a:p>
          <a:p>
            <a:r>
              <a:rPr lang="fr-FR" dirty="0"/>
              <a:t>Copy </a:t>
            </a:r>
            <a:r>
              <a:rPr lang="fr-FR" dirty="0" err="1"/>
              <a:t>recursivly</a:t>
            </a:r>
            <a:r>
              <a:rPr lang="fr-FR" dirty="0"/>
              <a:t> </a:t>
            </a:r>
            <a:r>
              <a:rPr lang="fr-FR" dirty="0" err="1"/>
              <a:t>with</a:t>
            </a:r>
            <a:r>
              <a:rPr lang="fr-FR" dirty="0"/>
              <a:t> all the permissions the source to destination</a:t>
            </a:r>
          </a:p>
          <a:p>
            <a:endParaRPr lang="fr-FR" dirty="0">
              <a:solidFill>
                <a:srgbClr val="FF0000"/>
              </a:solidFill>
            </a:endParaRPr>
          </a:p>
          <a:p>
            <a:r>
              <a:rPr lang="fr-FR" dirty="0" err="1">
                <a:solidFill>
                  <a:srgbClr val="FF0000"/>
                </a:solidFill>
              </a:rPr>
              <a:t>Gsutil</a:t>
            </a:r>
            <a:r>
              <a:rPr lang="fr-FR" dirty="0">
                <a:solidFill>
                  <a:srgbClr val="FF0000"/>
                </a:solidFill>
              </a:rPr>
              <a:t> </a:t>
            </a:r>
            <a:r>
              <a:rPr lang="fr-FR" dirty="0" err="1">
                <a:solidFill>
                  <a:srgbClr val="FF0000"/>
                </a:solidFill>
              </a:rPr>
              <a:t>lifecycle</a:t>
            </a:r>
            <a:r>
              <a:rPr lang="fr-FR" dirty="0">
                <a:solidFill>
                  <a:srgbClr val="FF0000"/>
                </a:solidFill>
              </a:rPr>
              <a:t> </a:t>
            </a:r>
            <a:r>
              <a:rPr lang="fr-FR" dirty="0" err="1">
                <a:solidFill>
                  <a:srgbClr val="FF0000"/>
                </a:solidFill>
              </a:rPr>
              <a:t>get</a:t>
            </a:r>
            <a:r>
              <a:rPr lang="fr-FR" dirty="0">
                <a:solidFill>
                  <a:srgbClr val="FF0000"/>
                </a:solidFill>
              </a:rPr>
              <a:t> </a:t>
            </a:r>
            <a:r>
              <a:rPr lang="fr-FR" dirty="0" err="1">
                <a:solidFill>
                  <a:srgbClr val="FF0000"/>
                </a:solidFill>
              </a:rPr>
              <a:t>bucketname</a:t>
            </a:r>
            <a:r>
              <a:rPr lang="fr-FR" dirty="0">
                <a:solidFill>
                  <a:srgbClr val="FF0000"/>
                </a:solidFill>
              </a:rPr>
              <a:t> </a:t>
            </a:r>
          </a:p>
          <a:p>
            <a:r>
              <a:rPr lang="fr-FR" dirty="0"/>
              <a:t>To check if </a:t>
            </a:r>
            <a:r>
              <a:rPr lang="fr-FR" dirty="0" err="1"/>
              <a:t>there</a:t>
            </a:r>
            <a:r>
              <a:rPr lang="fr-FR" dirty="0"/>
              <a:t> </a:t>
            </a:r>
            <a:r>
              <a:rPr lang="fr-FR" dirty="0" err="1"/>
              <a:t>is</a:t>
            </a:r>
            <a:r>
              <a:rPr lang="fr-FR" dirty="0"/>
              <a:t> a </a:t>
            </a:r>
            <a:r>
              <a:rPr lang="fr-FR" dirty="0" err="1"/>
              <a:t>lifecycle</a:t>
            </a:r>
            <a:r>
              <a:rPr lang="fr-FR" dirty="0"/>
              <a:t> </a:t>
            </a:r>
            <a:r>
              <a:rPr lang="fr-FR" dirty="0" err="1"/>
              <a:t>policy</a:t>
            </a:r>
            <a:r>
              <a:rPr lang="fr-FR" dirty="0"/>
              <a:t> on a </a:t>
            </a:r>
            <a:r>
              <a:rPr lang="fr-FR" dirty="0" err="1"/>
              <a:t>bucket</a:t>
            </a:r>
            <a:endParaRPr lang="fr-FR" dirty="0"/>
          </a:p>
          <a:p>
            <a:endParaRPr lang="fr-FR" dirty="0">
              <a:solidFill>
                <a:srgbClr val="FF0000"/>
              </a:solidFill>
            </a:endParaRPr>
          </a:p>
          <a:p>
            <a:r>
              <a:rPr lang="fr-FR" dirty="0" err="1">
                <a:solidFill>
                  <a:srgbClr val="FF0000"/>
                </a:solidFill>
              </a:rPr>
              <a:t>Gsutil</a:t>
            </a:r>
            <a:r>
              <a:rPr lang="fr-FR" dirty="0">
                <a:solidFill>
                  <a:srgbClr val="FF0000"/>
                </a:solidFill>
              </a:rPr>
              <a:t> </a:t>
            </a:r>
            <a:r>
              <a:rPr lang="fr-FR" dirty="0" err="1">
                <a:solidFill>
                  <a:srgbClr val="FF0000"/>
                </a:solidFill>
              </a:rPr>
              <a:t>lifecycle</a:t>
            </a:r>
            <a:r>
              <a:rPr lang="fr-FR" dirty="0">
                <a:solidFill>
                  <a:srgbClr val="FF0000"/>
                </a:solidFill>
              </a:rPr>
              <a:t> set </a:t>
            </a:r>
            <a:r>
              <a:rPr lang="fr-FR" dirty="0" err="1">
                <a:solidFill>
                  <a:srgbClr val="FF0000"/>
                </a:solidFill>
              </a:rPr>
              <a:t>lifecycle_policy_file</a:t>
            </a:r>
            <a:r>
              <a:rPr lang="fr-FR" dirty="0">
                <a:solidFill>
                  <a:srgbClr val="FF0000"/>
                </a:solidFill>
              </a:rPr>
              <a:t> </a:t>
            </a:r>
            <a:r>
              <a:rPr lang="fr-FR" dirty="0" err="1">
                <a:solidFill>
                  <a:srgbClr val="FF0000"/>
                </a:solidFill>
              </a:rPr>
              <a:t>bucketname</a:t>
            </a:r>
            <a:endParaRPr lang="fr-FR" dirty="0">
              <a:solidFill>
                <a:srgbClr val="FF0000"/>
              </a:solidFill>
            </a:endParaRPr>
          </a:p>
          <a:p>
            <a:r>
              <a:rPr lang="fr-FR" dirty="0" err="1"/>
              <a:t>We</a:t>
            </a:r>
            <a:r>
              <a:rPr lang="fr-FR" dirty="0"/>
              <a:t> can set </a:t>
            </a:r>
            <a:r>
              <a:rPr lang="fr-FR" dirty="0" err="1"/>
              <a:t>automaticaly</a:t>
            </a:r>
            <a:r>
              <a:rPr lang="fr-FR" dirty="0"/>
              <a:t> </a:t>
            </a:r>
            <a:r>
              <a:rPr lang="fr-FR" dirty="0" err="1"/>
              <a:t>deletions</a:t>
            </a:r>
            <a:r>
              <a:rPr lang="fr-FR" dirty="0"/>
              <a:t> of items </a:t>
            </a:r>
            <a:r>
              <a:rPr lang="fr-FR" dirty="0" err="1"/>
              <a:t>after</a:t>
            </a:r>
            <a:r>
              <a:rPr lang="fr-FR" dirty="0"/>
              <a:t> 30 </a:t>
            </a:r>
            <a:r>
              <a:rPr lang="fr-FR" dirty="0" err="1"/>
              <a:t>days</a:t>
            </a:r>
            <a:r>
              <a:rPr lang="fr-FR" dirty="0"/>
              <a:t> for exemple</a:t>
            </a:r>
          </a:p>
          <a:p>
            <a:endParaRPr lang="fr-FR" dirty="0">
              <a:solidFill>
                <a:srgbClr val="FF0000"/>
              </a:solidFill>
            </a:endParaRPr>
          </a:p>
          <a:p>
            <a:r>
              <a:rPr lang="fr-FR" dirty="0" err="1">
                <a:solidFill>
                  <a:srgbClr val="FF0000"/>
                </a:solidFill>
              </a:rPr>
              <a:t>Gsutil</a:t>
            </a:r>
            <a:r>
              <a:rPr lang="fr-FR" dirty="0">
                <a:solidFill>
                  <a:srgbClr val="FF0000"/>
                </a:solidFill>
              </a:rPr>
              <a:t> –L –b gs://loony-asia-bucket/</a:t>
            </a:r>
          </a:p>
          <a:p>
            <a:r>
              <a:rPr lang="fr-FR" dirty="0" err="1"/>
              <a:t>Gsutil</a:t>
            </a:r>
            <a:r>
              <a:rPr lang="fr-FR" dirty="0"/>
              <a:t> </a:t>
            </a:r>
            <a:r>
              <a:rPr lang="fr-FR" dirty="0" err="1"/>
              <a:t>list</a:t>
            </a:r>
            <a:r>
              <a:rPr lang="fr-FR" dirty="0"/>
              <a:t> the </a:t>
            </a:r>
            <a:r>
              <a:rPr lang="fr-FR" dirty="0" err="1"/>
              <a:t>bucket</a:t>
            </a:r>
            <a:r>
              <a:rPr lang="fr-FR" dirty="0"/>
              <a:t> </a:t>
            </a:r>
            <a:r>
              <a:rPr lang="fr-FR" dirty="0" err="1"/>
              <a:t>properties</a:t>
            </a:r>
            <a:endParaRPr lang="fr-FR" dirty="0"/>
          </a:p>
        </p:txBody>
      </p:sp>
    </p:spTree>
    <p:extLst>
      <p:ext uri="{BB962C8B-B14F-4D97-AF65-F5344CB8AC3E}">
        <p14:creationId xmlns:p14="http://schemas.microsoft.com/office/powerpoint/2010/main" val="73304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a:extLst>
              <a:ext uri="{FF2B5EF4-FFF2-40B4-BE49-F238E27FC236}">
                <a16:creationId xmlns:a16="http://schemas.microsoft.com/office/drawing/2014/main" id="{9B977BC2-A29D-4B5B-92E0-C974194CC59B}"/>
              </a:ext>
            </a:extLst>
          </p:cNvPr>
          <p:cNvGraphicFramePr>
            <a:graphicFrameLocks noGrp="1"/>
          </p:cNvGraphicFramePr>
          <p:nvPr>
            <p:extLst>
              <p:ext uri="{D42A27DB-BD31-4B8C-83A1-F6EECF244321}">
                <p14:modId xmlns:p14="http://schemas.microsoft.com/office/powerpoint/2010/main" val="52028039"/>
              </p:ext>
            </p:extLst>
          </p:nvPr>
        </p:nvGraphicFramePr>
        <p:xfrm>
          <a:off x="0" y="2"/>
          <a:ext cx="12192001" cy="6857997"/>
        </p:xfrm>
        <a:graphic>
          <a:graphicData uri="http://schemas.openxmlformats.org/drawingml/2006/table">
            <a:tbl>
              <a:tblPr firstRow="1" bandRow="1">
                <a:tableStyleId>{5C22544A-7EE6-4342-B048-85BDC9FD1C3A}</a:tableStyleId>
              </a:tblPr>
              <a:tblGrid>
                <a:gridCol w="1392072">
                  <a:extLst>
                    <a:ext uri="{9D8B030D-6E8A-4147-A177-3AD203B41FA5}">
                      <a16:colId xmlns:a16="http://schemas.microsoft.com/office/drawing/2014/main" val="308428786"/>
                    </a:ext>
                  </a:extLst>
                </a:gridCol>
                <a:gridCol w="2565779">
                  <a:extLst>
                    <a:ext uri="{9D8B030D-6E8A-4147-A177-3AD203B41FA5}">
                      <a16:colId xmlns:a16="http://schemas.microsoft.com/office/drawing/2014/main" val="2392816082"/>
                    </a:ext>
                  </a:extLst>
                </a:gridCol>
                <a:gridCol w="970832">
                  <a:extLst>
                    <a:ext uri="{9D8B030D-6E8A-4147-A177-3AD203B41FA5}">
                      <a16:colId xmlns:a16="http://schemas.microsoft.com/office/drawing/2014/main" val="2736722490"/>
                    </a:ext>
                  </a:extLst>
                </a:gridCol>
                <a:gridCol w="2290983">
                  <a:extLst>
                    <a:ext uri="{9D8B030D-6E8A-4147-A177-3AD203B41FA5}">
                      <a16:colId xmlns:a16="http://schemas.microsoft.com/office/drawing/2014/main" val="771110829"/>
                    </a:ext>
                  </a:extLst>
                </a:gridCol>
                <a:gridCol w="1340676">
                  <a:extLst>
                    <a:ext uri="{9D8B030D-6E8A-4147-A177-3AD203B41FA5}">
                      <a16:colId xmlns:a16="http://schemas.microsoft.com/office/drawing/2014/main" val="1861612927"/>
                    </a:ext>
                  </a:extLst>
                </a:gridCol>
                <a:gridCol w="3631659">
                  <a:extLst>
                    <a:ext uri="{9D8B030D-6E8A-4147-A177-3AD203B41FA5}">
                      <a16:colId xmlns:a16="http://schemas.microsoft.com/office/drawing/2014/main" val="4030838353"/>
                    </a:ext>
                  </a:extLst>
                </a:gridCol>
              </a:tblGrid>
              <a:tr h="500046">
                <a:tc>
                  <a:txBody>
                    <a:bodyPr/>
                    <a:lstStyle/>
                    <a:p>
                      <a:endParaRPr lang="fr-FR" dirty="0"/>
                    </a:p>
                  </a:txBody>
                  <a:tcPr>
                    <a:solidFill>
                      <a:schemeClr val="bg1"/>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400" b="1" kern="1200" dirty="0">
                          <a:solidFill>
                            <a:schemeClr val="lt1"/>
                          </a:solidFill>
                          <a:latin typeface="+mn-lt"/>
                          <a:ea typeface="+mn-ea"/>
                          <a:cs typeface="+mn-cs"/>
                        </a:rPr>
                        <a:t>GCS Google cloud Storage</a:t>
                      </a:r>
                    </a:p>
                  </a:txBody>
                  <a:tcPr/>
                </a:tc>
                <a:tc hMerge="1">
                  <a:txBody>
                    <a:bodyPr/>
                    <a:lstStyle/>
                    <a:p>
                      <a:endParaRPr lang="fr-FR" sz="2400" dirty="0"/>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400" b="1" kern="1200" dirty="0">
                          <a:solidFill>
                            <a:schemeClr val="lt1"/>
                          </a:solidFill>
                          <a:latin typeface="+mn-lt"/>
                          <a:ea typeface="+mn-ea"/>
                          <a:cs typeface="+mn-cs"/>
                        </a:rPr>
                        <a:t>Persistent Disk</a:t>
                      </a:r>
                    </a:p>
                  </a:txBody>
                  <a:tcPr/>
                </a:tc>
                <a:tc hMerge="1">
                  <a:txBody>
                    <a:bodyPr/>
                    <a:lstStyle/>
                    <a:p>
                      <a:endParaRPr lang="fr-FR" sz="2400" b="1" kern="1200" dirty="0">
                        <a:solidFill>
                          <a:schemeClr val="lt1"/>
                        </a:solidFill>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400" b="1" kern="1200" dirty="0">
                          <a:solidFill>
                            <a:schemeClr val="lt1"/>
                          </a:solidFill>
                          <a:latin typeface="+mn-lt"/>
                          <a:ea typeface="+mn-ea"/>
                          <a:cs typeface="+mn-cs"/>
                        </a:rPr>
                        <a:t>Local Persistent </a:t>
                      </a:r>
                      <a:r>
                        <a:rPr lang="fr-FR" sz="2400" b="1" kern="1200" dirty="0" err="1">
                          <a:solidFill>
                            <a:schemeClr val="lt1"/>
                          </a:solidFill>
                          <a:latin typeface="+mn-lt"/>
                          <a:ea typeface="+mn-ea"/>
                          <a:cs typeface="+mn-cs"/>
                        </a:rPr>
                        <a:t>disk</a:t>
                      </a:r>
                      <a:endParaRPr lang="fr-FR" sz="2400" b="1" kern="1200" dirty="0">
                        <a:solidFill>
                          <a:schemeClr val="lt1"/>
                        </a:solidFill>
                        <a:latin typeface="+mn-lt"/>
                        <a:ea typeface="+mn-ea"/>
                        <a:cs typeface="+mn-cs"/>
                      </a:endParaRPr>
                    </a:p>
                  </a:txBody>
                  <a:tcPr/>
                </a:tc>
                <a:extLst>
                  <a:ext uri="{0D108BD9-81ED-4DB2-BD59-A6C34878D82A}">
                    <a16:rowId xmlns:a16="http://schemas.microsoft.com/office/drawing/2014/main" val="3771583994"/>
                  </a:ext>
                </a:extLst>
              </a:tr>
              <a:tr h="2072327">
                <a:tc>
                  <a:txBody>
                    <a:bodyPr/>
                    <a:lstStyle/>
                    <a:p>
                      <a:pPr marL="0" algn="ctr" defTabSz="914400" rtl="0" eaLnBrk="1" latinLnBrk="0" hangingPunct="1"/>
                      <a:r>
                        <a:rPr lang="fr-FR" sz="2400" b="1" kern="1200" dirty="0">
                          <a:solidFill>
                            <a:schemeClr val="lt1"/>
                          </a:solidFill>
                          <a:latin typeface="+mn-lt"/>
                          <a:ea typeface="+mn-ea"/>
                          <a:cs typeface="+mn-cs"/>
                        </a:rPr>
                        <a:t>Usage</a:t>
                      </a:r>
                    </a:p>
                  </a:txBody>
                  <a:tcPr>
                    <a:solidFill>
                      <a:srgbClr val="4472C4"/>
                    </a:solidFill>
                  </a:tcPr>
                </a:tc>
                <a:tc gridSpan="2">
                  <a:txBody>
                    <a:bodyPr/>
                    <a:lstStyle/>
                    <a:p>
                      <a:pPr marL="285750" indent="-285750">
                        <a:buFontTx/>
                        <a:buChar char="-"/>
                      </a:pPr>
                      <a:r>
                        <a:rPr lang="fr-FR" b="1" dirty="0" err="1"/>
                        <a:t>Buckets</a:t>
                      </a:r>
                      <a:r>
                        <a:rPr lang="fr-FR" dirty="0"/>
                        <a:t> to store </a:t>
                      </a:r>
                      <a:r>
                        <a:rPr lang="fr-FR" b="1" dirty="0" err="1"/>
                        <a:t>objects</a:t>
                      </a:r>
                      <a:r>
                        <a:rPr lang="fr-FR" b="1" dirty="0"/>
                        <a:t>/Blobs.</a:t>
                      </a:r>
                    </a:p>
                    <a:p>
                      <a:pPr marL="285750" indent="-285750">
                        <a:buFontTx/>
                        <a:buChar char="-"/>
                      </a:pPr>
                      <a:r>
                        <a:rPr lang="fr-FR" b="0" dirty="0" err="1"/>
                        <a:t>Virtualy</a:t>
                      </a:r>
                      <a:r>
                        <a:rPr lang="fr-FR" b="0" dirty="0"/>
                        <a:t> </a:t>
                      </a:r>
                      <a:r>
                        <a:rPr lang="fr-FR" b="1" dirty="0" err="1"/>
                        <a:t>Unlimited</a:t>
                      </a:r>
                      <a:r>
                        <a:rPr lang="fr-FR" b="1" dirty="0"/>
                        <a:t> </a:t>
                      </a:r>
                      <a:r>
                        <a:rPr lang="fr-FR" b="1" dirty="0" err="1"/>
                        <a:t>storage</a:t>
                      </a:r>
                      <a:endParaRPr lang="fr-FR" b="1" dirty="0"/>
                    </a:p>
                    <a:p>
                      <a:pPr marL="285750" indent="-285750">
                        <a:buFontTx/>
                        <a:buChar char="-"/>
                      </a:pPr>
                      <a:r>
                        <a:rPr lang="en-US" b="0" dirty="0"/>
                        <a:t> Ideal for storing but </a:t>
                      </a:r>
                      <a:r>
                        <a:rPr lang="en-US" b="1" dirty="0"/>
                        <a:t>not for high volume of read/write </a:t>
                      </a:r>
                      <a:r>
                        <a:rPr lang="en-US" b="0" dirty="0"/>
                        <a:t>(e.g. sensor data)</a:t>
                      </a:r>
                    </a:p>
                    <a:p>
                      <a:pPr marL="285750" indent="-285750">
                        <a:buFontTx/>
                        <a:buChar char="-"/>
                      </a:pPr>
                      <a:r>
                        <a:rPr lang="en-US" b="0" dirty="0"/>
                        <a:t> Commonly </a:t>
                      </a:r>
                      <a:r>
                        <a:rPr lang="en-US" b="1" dirty="0"/>
                        <a:t>used by </a:t>
                      </a:r>
                      <a:r>
                        <a:rPr lang="en-US" b="1" dirty="0" err="1"/>
                        <a:t>Dataproc</a:t>
                      </a:r>
                      <a:r>
                        <a:rPr lang="en-US" b="1" dirty="0"/>
                        <a:t> and </a:t>
                      </a:r>
                      <a:r>
                        <a:rPr lang="en-US" b="1" dirty="0" err="1"/>
                        <a:t>BigQuery</a:t>
                      </a:r>
                      <a:r>
                        <a:rPr lang="en-US" b="1" dirty="0"/>
                        <a:t> as storage</a:t>
                      </a:r>
                      <a:r>
                        <a:rPr lang="en-US" b="0" dirty="0"/>
                        <a:t>.</a:t>
                      </a:r>
                      <a:endParaRPr lang="fr-FR" b="0" dirty="0"/>
                    </a:p>
                  </a:txBody>
                  <a:tcPr/>
                </a:tc>
                <a:tc hMerge="1">
                  <a:txBody>
                    <a:bodyPr/>
                    <a:lstStyle/>
                    <a:p>
                      <a:pPr marL="285750" indent="-285750">
                        <a:buFontTx/>
                        <a:buChar char="-"/>
                      </a:pPr>
                      <a:endParaRPr lang="fr-FR" b="1" dirty="0"/>
                    </a:p>
                  </a:txBody>
                  <a:tcPr/>
                </a:tc>
                <a:tc gridSpan="2">
                  <a:txBody>
                    <a:bodyPr/>
                    <a:lstStyle/>
                    <a:p>
                      <a:pPr marL="285750" indent="-285750">
                        <a:buFontTx/>
                        <a:buChar char="-"/>
                      </a:pPr>
                      <a:r>
                        <a:rPr lang="fr-FR" b="1" dirty="0"/>
                        <a:t>HDD &amp; SDD </a:t>
                      </a:r>
                      <a:r>
                        <a:rPr lang="fr-FR" b="1" dirty="0" err="1"/>
                        <a:t>storage</a:t>
                      </a:r>
                      <a:r>
                        <a:rPr lang="fr-FR" b="1" dirty="0"/>
                        <a:t> </a:t>
                      </a:r>
                      <a:r>
                        <a:rPr lang="fr-FR" b="1" dirty="0" err="1"/>
                        <a:t>shareable</a:t>
                      </a:r>
                      <a:r>
                        <a:rPr lang="fr-FR" b="1" dirty="0"/>
                        <a:t> </a:t>
                      </a:r>
                      <a:r>
                        <a:rPr lang="fr-FR" b="1" dirty="0" err="1"/>
                        <a:t>through</a:t>
                      </a:r>
                      <a:r>
                        <a:rPr lang="fr-FR" b="1" dirty="0"/>
                        <a:t> </a:t>
                      </a:r>
                      <a:r>
                        <a:rPr lang="en-US" b="1" dirty="0"/>
                        <a:t>VMs/containers.</a:t>
                      </a:r>
                    </a:p>
                    <a:p>
                      <a:pPr marL="285750" indent="-285750">
                        <a:buFontTx/>
                        <a:buChar char="-"/>
                      </a:pPr>
                      <a:r>
                        <a:rPr lang="en-US" b="0" dirty="0"/>
                        <a:t>Good for snapshots of data backups/sharing read-only data across VMs.</a:t>
                      </a:r>
                    </a:p>
                  </a:txBody>
                  <a:tcPr/>
                </a:tc>
                <a:tc hMerge="1">
                  <a:txBody>
                    <a:bodyPr/>
                    <a:lstStyle/>
                    <a:p>
                      <a:pPr marL="285750" indent="-285750">
                        <a:buFontTx/>
                        <a:buChar char="-"/>
                      </a:pPr>
                      <a:endParaRPr lang="en-US" b="1" dirty="0"/>
                    </a:p>
                  </a:txBody>
                  <a:tcPr/>
                </a:tc>
                <a:tc>
                  <a:txBody>
                    <a:bodyPr/>
                    <a:lstStyle/>
                    <a:p>
                      <a:pPr marL="285750" indent="-285750">
                        <a:buFontTx/>
                        <a:buChar char="-"/>
                      </a:pPr>
                      <a:r>
                        <a:rPr lang="fr-FR" b="1" dirty="0"/>
                        <a:t>HDD &amp; SDD </a:t>
                      </a:r>
                      <a:r>
                        <a:rPr lang="fr-FR" b="1" dirty="0" err="1"/>
                        <a:t>storage</a:t>
                      </a:r>
                      <a:r>
                        <a:rPr lang="fr-FR" b="1" dirty="0"/>
                        <a:t> </a:t>
                      </a:r>
                      <a:r>
                        <a:rPr lang="fr-FR" b="1" dirty="0" err="1"/>
                        <a:t>added</a:t>
                      </a:r>
                      <a:r>
                        <a:rPr lang="fr-FR" b="1" dirty="0"/>
                        <a:t> </a:t>
                      </a:r>
                      <a:r>
                        <a:rPr lang="fr-FR" b="1" dirty="0" err="1"/>
                        <a:t>localy</a:t>
                      </a:r>
                      <a:r>
                        <a:rPr lang="fr-FR" b="1" dirty="0"/>
                        <a:t>.</a:t>
                      </a:r>
                    </a:p>
                    <a:p>
                      <a:pPr marL="285750" indent="-285750">
                        <a:buFontTx/>
                        <a:buChar char="-"/>
                      </a:pPr>
                      <a:r>
                        <a:rPr lang="fr-FR" b="1" dirty="0"/>
                        <a:t>For high </a:t>
                      </a:r>
                      <a:r>
                        <a:rPr lang="fr-FR" b="1" dirty="0" err="1"/>
                        <a:t>throughput</a:t>
                      </a:r>
                      <a:r>
                        <a:rPr lang="fr-FR" b="1" dirty="0"/>
                        <a:t> and </a:t>
                      </a:r>
                      <a:r>
                        <a:rPr lang="fr-FR" b="1" dirty="0" err="1"/>
                        <a:t>very</a:t>
                      </a:r>
                      <a:r>
                        <a:rPr lang="fr-FR" b="1" dirty="0"/>
                        <a:t> </a:t>
                      </a:r>
                      <a:r>
                        <a:rPr lang="fr-FR" b="1" dirty="0" err="1"/>
                        <a:t>low</a:t>
                      </a:r>
                      <a:r>
                        <a:rPr lang="fr-FR" b="1" dirty="0"/>
                        <a:t> </a:t>
                      </a:r>
                      <a:r>
                        <a:rPr lang="fr-FR" b="1" dirty="0" err="1"/>
                        <a:t>latency</a:t>
                      </a:r>
                      <a:r>
                        <a:rPr lang="fr-FR" b="1" dirty="0"/>
                        <a:t>.</a:t>
                      </a:r>
                    </a:p>
                    <a:p>
                      <a:pPr marL="0" indent="0">
                        <a:buFontTx/>
                        <a:buNone/>
                      </a:pPr>
                      <a:endParaRPr lang="fr-FR" b="1" dirty="0"/>
                    </a:p>
                  </a:txBody>
                  <a:tcPr/>
                </a:tc>
                <a:extLst>
                  <a:ext uri="{0D108BD9-81ED-4DB2-BD59-A6C34878D82A}">
                    <a16:rowId xmlns:a16="http://schemas.microsoft.com/office/drawing/2014/main" val="2784983032"/>
                  </a:ext>
                </a:extLst>
              </a:tr>
              <a:tr h="1278684">
                <a:tc>
                  <a:txBody>
                    <a:bodyPr/>
                    <a:lstStyle/>
                    <a:p>
                      <a:pPr marL="0" algn="ctr" defTabSz="914400" rtl="0" eaLnBrk="1" latinLnBrk="0" hangingPunct="1"/>
                      <a:r>
                        <a:rPr lang="fr-FR" sz="2400" b="1" kern="1200" dirty="0">
                          <a:solidFill>
                            <a:schemeClr val="lt1"/>
                          </a:solidFill>
                          <a:latin typeface="+mn-lt"/>
                          <a:ea typeface="+mn-ea"/>
                          <a:cs typeface="+mn-cs"/>
                        </a:rPr>
                        <a:t>Attributs</a:t>
                      </a:r>
                    </a:p>
                  </a:txBody>
                  <a:tcPr>
                    <a:solidFill>
                      <a:srgbClr val="4472C4"/>
                    </a:solidFill>
                  </a:tcPr>
                </a:tc>
                <a:tc gridSpan="2">
                  <a:txBody>
                    <a:bodyPr/>
                    <a:lstStyle/>
                    <a:p>
                      <a:pPr marL="285750" indent="-285750">
                        <a:buFontTx/>
                        <a:buChar char="-"/>
                      </a:pPr>
                      <a:r>
                        <a:rPr lang="fr-FR" dirty="0" err="1"/>
                        <a:t>Globaly</a:t>
                      </a:r>
                      <a:r>
                        <a:rPr lang="fr-FR" dirty="0"/>
                        <a:t> </a:t>
                      </a:r>
                      <a:r>
                        <a:rPr lang="fr-FR" b="1" dirty="0"/>
                        <a:t>unique</a:t>
                      </a:r>
                      <a:r>
                        <a:rPr lang="fr-FR" dirty="0"/>
                        <a:t> Name</a:t>
                      </a:r>
                    </a:p>
                    <a:p>
                      <a:pPr marL="285750" indent="-285750">
                        <a:buFontTx/>
                        <a:buChar char="-"/>
                      </a:pPr>
                      <a:r>
                        <a:rPr lang="fr-FR" dirty="0"/>
                        <a:t>Storage class (</a:t>
                      </a:r>
                      <a:r>
                        <a:rPr lang="fr-FR" dirty="0" err="1"/>
                        <a:t>Multi-regional</a:t>
                      </a:r>
                      <a:r>
                        <a:rPr lang="fr-FR" dirty="0"/>
                        <a:t>, </a:t>
                      </a:r>
                      <a:r>
                        <a:rPr lang="fr-FR" dirty="0" err="1"/>
                        <a:t>Regional</a:t>
                      </a:r>
                      <a:r>
                        <a:rPr lang="fr-FR" dirty="0"/>
                        <a:t>, </a:t>
                      </a:r>
                      <a:r>
                        <a:rPr lang="fr-FR" dirty="0" err="1"/>
                        <a:t>Nearline</a:t>
                      </a:r>
                      <a:r>
                        <a:rPr lang="fr-FR" dirty="0"/>
                        <a:t> &amp; </a:t>
                      </a:r>
                      <a:r>
                        <a:rPr lang="fr-FR" dirty="0" err="1"/>
                        <a:t>Coldline</a:t>
                      </a:r>
                      <a:r>
                        <a:rPr lang="fr-FR" dirty="0"/>
                        <a: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dirty="0" err="1"/>
                        <a:t>Encryption</a:t>
                      </a:r>
                      <a:r>
                        <a:rPr lang="fr-FR" dirty="0"/>
                        <a:t> at </a:t>
                      </a:r>
                      <a:r>
                        <a:rPr lang="fr-FR" dirty="0" err="1"/>
                        <a:t>rest</a:t>
                      </a:r>
                      <a:r>
                        <a:rPr lang="fr-FR" dirty="0"/>
                        <a:t> by default.</a:t>
                      </a:r>
                    </a:p>
                  </a:txBody>
                  <a:tcPr/>
                </a:tc>
                <a:tc hMerge="1">
                  <a:txBody>
                    <a:bodyPr/>
                    <a:lstStyle/>
                    <a:p>
                      <a:endParaRPr lang="fr-FR" dirty="0"/>
                    </a:p>
                  </a:txBody>
                  <a:tcPr/>
                </a:tc>
                <a:tc gridSpan="2">
                  <a:txBody>
                    <a:bodyPr/>
                    <a:lstStyle/>
                    <a:p>
                      <a:pPr marL="285750" indent="-285750">
                        <a:buFontTx/>
                        <a:buChar char="-"/>
                      </a:pPr>
                      <a:r>
                        <a:rPr lang="fr-FR" dirty="0" err="1"/>
                        <a:t>Encrypted</a:t>
                      </a:r>
                      <a:r>
                        <a:rPr lang="fr-FR" dirty="0"/>
                        <a:t> at </a:t>
                      </a:r>
                      <a:r>
                        <a:rPr lang="fr-FR" dirty="0" err="1"/>
                        <a:t>rest</a:t>
                      </a:r>
                      <a:r>
                        <a:rPr lang="fr-FR" dirty="0"/>
                        <a:t>.</a:t>
                      </a:r>
                    </a:p>
                    <a:p>
                      <a:pPr marL="285750" indent="-285750">
                        <a:buFontTx/>
                        <a:buChar char="-"/>
                      </a:pPr>
                      <a:r>
                        <a:rPr lang="fr-FR" dirty="0"/>
                        <a:t>Low </a:t>
                      </a:r>
                      <a:r>
                        <a:rPr lang="fr-FR" dirty="0" err="1"/>
                        <a:t>cost</a:t>
                      </a:r>
                      <a:r>
                        <a:rPr lang="fr-FR" dirty="0"/>
                        <a:t>, </a:t>
                      </a:r>
                      <a:r>
                        <a:rPr lang="fr-FR" dirty="0" err="1"/>
                        <a:t>redudancy</a:t>
                      </a:r>
                      <a:r>
                        <a:rPr lang="fr-FR" dirty="0"/>
                        <a:t>.</a:t>
                      </a:r>
                    </a:p>
                  </a:txBody>
                  <a:tcPr/>
                </a:tc>
                <a:tc hMerge="1">
                  <a:txBody>
                    <a:bodyPr/>
                    <a:lstStyle/>
                    <a:p>
                      <a:pPr marL="285750" indent="-285750">
                        <a:buFontTx/>
                        <a:buChar char="-"/>
                      </a:pPr>
                      <a:endParaRPr lang="fr-FR" dirty="0"/>
                    </a:p>
                  </a:txBody>
                  <a:tcPr/>
                </a:tc>
                <a:tc>
                  <a:txBody>
                    <a:bodyPr/>
                    <a:lstStyle/>
                    <a:p>
                      <a:pPr marL="285750" indent="-285750">
                        <a:buFontTx/>
                        <a:buChar char="-"/>
                      </a:pPr>
                      <a:r>
                        <a:rPr lang="fr-FR" dirty="0"/>
                        <a:t>High </a:t>
                      </a:r>
                      <a:r>
                        <a:rPr lang="fr-FR" dirty="0" err="1"/>
                        <a:t>cost</a:t>
                      </a:r>
                      <a:endParaRPr lang="fr-FR" dirty="0"/>
                    </a:p>
                    <a:p>
                      <a:pPr marL="285750" indent="-285750">
                        <a:buFontTx/>
                        <a:buChar char="-"/>
                      </a:pPr>
                      <a:r>
                        <a:rPr lang="fr-FR" dirty="0"/>
                        <a:t>High performances and </a:t>
                      </a:r>
                      <a:r>
                        <a:rPr lang="fr-FR" dirty="0" err="1"/>
                        <a:t>very</a:t>
                      </a:r>
                      <a:r>
                        <a:rPr lang="fr-FR" dirty="0"/>
                        <a:t> </a:t>
                      </a:r>
                      <a:r>
                        <a:rPr lang="fr-FR" dirty="0" err="1"/>
                        <a:t>low</a:t>
                      </a:r>
                      <a:r>
                        <a:rPr lang="fr-FR" dirty="0"/>
                        <a:t> </a:t>
                      </a:r>
                      <a:r>
                        <a:rPr lang="fr-FR" dirty="0" err="1"/>
                        <a:t>latency</a:t>
                      </a:r>
                      <a:r>
                        <a:rPr lang="fr-FR" dirty="0"/>
                        <a:t>.</a:t>
                      </a:r>
                    </a:p>
                    <a:p>
                      <a:pPr marL="285750" indent="-285750">
                        <a:buFontTx/>
                        <a:buChar char="-"/>
                      </a:pPr>
                      <a:r>
                        <a:rPr lang="fr-FR" dirty="0"/>
                        <a:t>No </a:t>
                      </a:r>
                      <a:r>
                        <a:rPr lang="fr-FR" dirty="0" err="1"/>
                        <a:t>availability</a:t>
                      </a:r>
                      <a:r>
                        <a:rPr lang="fr-FR" dirty="0"/>
                        <a:t> and </a:t>
                      </a:r>
                      <a:r>
                        <a:rPr lang="fr-FR" dirty="0" err="1"/>
                        <a:t>redundancy</a:t>
                      </a:r>
                      <a:r>
                        <a:rPr lang="fr-FR" dirty="0"/>
                        <a:t>.</a:t>
                      </a:r>
                    </a:p>
                  </a:txBody>
                  <a:tcPr/>
                </a:tc>
                <a:extLst>
                  <a:ext uri="{0D108BD9-81ED-4DB2-BD59-A6C34878D82A}">
                    <a16:rowId xmlns:a16="http://schemas.microsoft.com/office/drawing/2014/main" val="2556702189"/>
                  </a:ext>
                </a:extLst>
              </a:tr>
              <a:tr h="843012">
                <a:tc rowSpan="2">
                  <a:txBody>
                    <a:bodyPr/>
                    <a:lstStyle/>
                    <a:p>
                      <a:pPr algn="ctr"/>
                      <a:r>
                        <a:rPr lang="fr-FR" sz="2400" b="1" kern="1200" dirty="0">
                          <a:solidFill>
                            <a:schemeClr val="lt1"/>
                          </a:solidFill>
                          <a:latin typeface="+mn-lt"/>
                          <a:ea typeface="+mn-ea"/>
                          <a:cs typeface="+mn-cs"/>
                        </a:rPr>
                        <a:t>GCS </a:t>
                      </a:r>
                      <a:r>
                        <a:rPr lang="fr-FR" sz="2400" b="1" kern="1200" dirty="0" err="1">
                          <a:solidFill>
                            <a:schemeClr val="lt1"/>
                          </a:solidFill>
                          <a:latin typeface="+mn-lt"/>
                          <a:ea typeface="+mn-ea"/>
                          <a:cs typeface="+mn-cs"/>
                        </a:rPr>
                        <a:t>specific</a:t>
                      </a:r>
                      <a:r>
                        <a:rPr lang="fr-FR" sz="2400" b="1" kern="1200" dirty="0">
                          <a:solidFill>
                            <a:schemeClr val="lt1"/>
                          </a:solidFill>
                          <a:latin typeface="+mn-lt"/>
                          <a:ea typeface="+mn-ea"/>
                          <a:cs typeface="+mn-cs"/>
                        </a:rPr>
                        <a:t>  attributs</a:t>
                      </a:r>
                    </a:p>
                  </a:txBody>
                  <a:tcPr anchor="ctr">
                    <a:solidFill>
                      <a:srgbClr val="4472C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400" b="1" kern="1200" dirty="0" err="1">
                          <a:solidFill>
                            <a:schemeClr val="lt1"/>
                          </a:solidFill>
                          <a:latin typeface="+mn-lt"/>
                          <a:ea typeface="+mn-ea"/>
                          <a:cs typeface="+mn-cs"/>
                        </a:rPr>
                        <a:t>Multi-regional</a:t>
                      </a:r>
                      <a:r>
                        <a:rPr lang="fr-FR" sz="2400" b="1" kern="1200" dirty="0">
                          <a:solidFill>
                            <a:schemeClr val="lt1"/>
                          </a:solidFill>
                          <a:latin typeface="+mn-lt"/>
                          <a:ea typeface="+mn-ea"/>
                          <a:cs typeface="+mn-cs"/>
                        </a:rPr>
                        <a:t> or </a:t>
                      </a:r>
                      <a:r>
                        <a:rPr lang="fr-FR" sz="2400" b="1" kern="1200" dirty="0" err="1">
                          <a:solidFill>
                            <a:schemeClr val="lt1"/>
                          </a:solidFill>
                          <a:latin typeface="+mn-lt"/>
                          <a:ea typeface="+mn-ea"/>
                          <a:cs typeface="+mn-cs"/>
                        </a:rPr>
                        <a:t>regional</a:t>
                      </a:r>
                      <a:endParaRPr lang="fr-FR" sz="2400" b="1" kern="1200" dirty="0">
                        <a:solidFill>
                          <a:schemeClr val="lt1"/>
                        </a:solidFill>
                        <a:latin typeface="+mn-lt"/>
                        <a:ea typeface="+mn-ea"/>
                        <a:cs typeface="+mn-cs"/>
                      </a:endParaRPr>
                    </a:p>
                  </a:txBody>
                  <a:tcPr anchor="ctr">
                    <a:solidFill>
                      <a:srgbClr val="4472C4"/>
                    </a:solidFill>
                  </a:tcPr>
                </a:tc>
                <a:tc gridSpan="2">
                  <a:txBody>
                    <a:bodyPr/>
                    <a:lstStyle/>
                    <a:p>
                      <a:pPr algn="ctr"/>
                      <a:r>
                        <a:rPr lang="fr-FR" sz="2400" b="1" kern="1200" dirty="0" err="1">
                          <a:solidFill>
                            <a:schemeClr val="lt1"/>
                          </a:solidFill>
                          <a:latin typeface="+mn-lt"/>
                          <a:ea typeface="+mn-ea"/>
                          <a:cs typeface="+mn-cs"/>
                        </a:rPr>
                        <a:t>Nearline</a:t>
                      </a:r>
                      <a:r>
                        <a:rPr lang="fr-FR" sz="2400" b="1" kern="1200" dirty="0">
                          <a:solidFill>
                            <a:schemeClr val="lt1"/>
                          </a:solidFill>
                          <a:latin typeface="+mn-lt"/>
                          <a:ea typeface="+mn-ea"/>
                          <a:cs typeface="+mn-cs"/>
                        </a:rPr>
                        <a:t> &amp; </a:t>
                      </a:r>
                      <a:r>
                        <a:rPr lang="fr-FR" sz="2400" b="1" kern="1200" dirty="0" err="1">
                          <a:solidFill>
                            <a:schemeClr val="lt1"/>
                          </a:solidFill>
                          <a:latin typeface="+mn-lt"/>
                          <a:ea typeface="+mn-ea"/>
                          <a:cs typeface="+mn-cs"/>
                        </a:rPr>
                        <a:t>Coldline</a:t>
                      </a:r>
                      <a:endParaRPr lang="en-US" sz="2400" b="1" kern="1200" dirty="0">
                        <a:solidFill>
                          <a:schemeClr val="lt1"/>
                        </a:solidFill>
                        <a:latin typeface="+mn-lt"/>
                        <a:ea typeface="+mn-ea"/>
                        <a:cs typeface="+mn-cs"/>
                      </a:endParaRPr>
                    </a:p>
                  </a:txBody>
                  <a:tcPr anchor="ctr">
                    <a:solidFill>
                      <a:srgbClr val="4472C4"/>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txBody>
                  <a:tcPr/>
                </a:tc>
                <a:tc gridSpan="2">
                  <a:txBody>
                    <a:bodyPr/>
                    <a:lstStyle/>
                    <a:p>
                      <a:pPr algn="ctr"/>
                      <a:r>
                        <a:rPr lang="fr-FR" sz="2400" b="1" kern="1200" dirty="0" err="1">
                          <a:solidFill>
                            <a:schemeClr val="lt1"/>
                          </a:solidFill>
                          <a:latin typeface="+mn-lt"/>
                          <a:ea typeface="+mn-ea"/>
                          <a:cs typeface="+mn-cs"/>
                        </a:rPr>
                        <a:t>Encryption</a:t>
                      </a:r>
                      <a:endParaRPr lang="en-US" sz="2400" b="1" kern="1200" dirty="0">
                        <a:solidFill>
                          <a:schemeClr val="lt1"/>
                        </a:solidFill>
                        <a:latin typeface="+mn-lt"/>
                        <a:ea typeface="+mn-ea"/>
                        <a:cs typeface="+mn-cs"/>
                      </a:endParaRPr>
                    </a:p>
                  </a:txBody>
                  <a:tcPr anchor="ctr">
                    <a:solidFill>
                      <a:srgbClr val="4472C4"/>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txBody>
                  <a:tcPr/>
                </a:tc>
                <a:extLst>
                  <a:ext uri="{0D108BD9-81ED-4DB2-BD59-A6C34878D82A}">
                    <a16:rowId xmlns:a16="http://schemas.microsoft.com/office/drawing/2014/main" val="2579042196"/>
                  </a:ext>
                </a:extLst>
              </a:tr>
              <a:tr h="2163928">
                <a:tc vMerge="1">
                  <a:txBody>
                    <a:bodyPr/>
                    <a:lstStyle/>
                    <a:p>
                      <a:endParaRPr lang="en-US"/>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dirty="0"/>
                        <a:t>High </a:t>
                      </a:r>
                      <a:r>
                        <a:rPr lang="fr-FR" dirty="0" err="1"/>
                        <a:t>availability</a:t>
                      </a:r>
                      <a:r>
                        <a:rPr lang="fr-FR" dirty="0"/>
                        <a:t> and performances.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t>Provides global access to data .</a:t>
                      </a:r>
                      <a:endParaRPr lang="fr-FR" dirty="0"/>
                    </a:p>
                  </a:txBody>
                  <a:tcPr/>
                </a:tc>
                <a:tc gridSpan="2">
                  <a:txBody>
                    <a:bodyPr/>
                    <a:lstStyle/>
                    <a:p>
                      <a:pPr marL="285750" indent="-285750">
                        <a:buFontTx/>
                        <a:buChar char="-"/>
                      </a:pPr>
                      <a:r>
                        <a:rPr lang="en-US" dirty="0"/>
                        <a:t>Nearline : For once a month</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err="1"/>
                        <a:t>Coldline</a:t>
                      </a:r>
                      <a:r>
                        <a:rPr lang="en-US" dirty="0"/>
                        <a:t> : For once a month</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t>~1 sec lookup for access, charged for volume of data accessed </a:t>
                      </a:r>
                    </a:p>
                  </a:txBody>
                  <a:tcPr/>
                </a:tc>
                <a:tc hMerge="1">
                  <a:txBody>
                    <a:bodyPr/>
                    <a:lstStyle/>
                    <a:p>
                      <a:endParaRPr lang="en-US"/>
                    </a:p>
                  </a:txBody>
                  <a:tcPr/>
                </a:tc>
                <a:tc gridSpan="2">
                  <a:txBody>
                    <a:bodyPr/>
                    <a:lstStyle/>
                    <a:p>
                      <a:pPr marL="285750" indent="-285750">
                        <a:buFontTx/>
                        <a:buChar char="-"/>
                      </a:pPr>
                      <a:r>
                        <a:rPr lang="fr-FR" dirty="0"/>
                        <a:t>Customer </a:t>
                      </a:r>
                      <a:r>
                        <a:rPr lang="fr-FR" dirty="0" err="1"/>
                        <a:t>supplied</a:t>
                      </a:r>
                      <a:r>
                        <a:rPr lang="fr-FR" dirty="0"/>
                        <a:t> </a:t>
                      </a:r>
                      <a:r>
                        <a:rPr lang="fr-FR" dirty="0" err="1"/>
                        <a:t>encryption</a:t>
                      </a:r>
                      <a:r>
                        <a:rPr lang="fr-FR" dirty="0"/>
                        <a:t> keys (</a:t>
                      </a:r>
                      <a:r>
                        <a:rPr lang="fr-FR" dirty="0" err="1"/>
                        <a:t>created</a:t>
                      </a:r>
                      <a:r>
                        <a:rPr lang="fr-FR" dirty="0"/>
                        <a:t> and </a:t>
                      </a:r>
                      <a:r>
                        <a:rPr lang="fr-FR" dirty="0" err="1"/>
                        <a:t>managed</a:t>
                      </a:r>
                      <a:r>
                        <a:rPr lang="fr-FR" dirty="0"/>
                        <a:t> for server-</a:t>
                      </a:r>
                      <a:r>
                        <a:rPr lang="fr-FR" dirty="0" err="1"/>
                        <a:t>side</a:t>
                      </a:r>
                      <a:r>
                        <a:rPr lang="fr-FR" dirty="0"/>
                        <a:t>)</a:t>
                      </a:r>
                    </a:p>
                    <a:p>
                      <a:pPr marL="285750" indent="-285750">
                        <a:buFontTx/>
                        <a:buChar char="-"/>
                      </a:pPr>
                      <a:r>
                        <a:rPr lang="fr-FR" dirty="0"/>
                        <a:t>Customer </a:t>
                      </a:r>
                      <a:r>
                        <a:rPr lang="fr-FR" dirty="0" err="1"/>
                        <a:t>managed</a:t>
                      </a:r>
                      <a:r>
                        <a:rPr lang="fr-FR" dirty="0"/>
                        <a:t> </a:t>
                      </a:r>
                      <a:r>
                        <a:rPr lang="fr-FR" dirty="0" err="1"/>
                        <a:t>encryption</a:t>
                      </a:r>
                      <a:r>
                        <a:rPr lang="fr-FR" dirty="0"/>
                        <a:t> keys (</a:t>
                      </a:r>
                      <a:r>
                        <a:rPr lang="fr-FR" dirty="0" err="1"/>
                        <a:t>create</a:t>
                      </a:r>
                      <a:r>
                        <a:rPr lang="fr-FR" dirty="0"/>
                        <a:t> and </a:t>
                      </a:r>
                      <a:r>
                        <a:rPr lang="fr-FR" dirty="0" err="1"/>
                        <a:t>managed</a:t>
                      </a:r>
                      <a:r>
                        <a:rPr lang="fr-FR" dirty="0"/>
                        <a:t> </a:t>
                      </a:r>
                      <a:r>
                        <a:rPr lang="fr-FR" dirty="0" err="1"/>
                        <a:t>using</a:t>
                      </a:r>
                      <a:r>
                        <a:rPr lang="fr-FR" dirty="0"/>
                        <a:t> KMS)</a:t>
                      </a:r>
                    </a:p>
                    <a:p>
                      <a:pPr marL="285750" indent="-285750">
                        <a:buFontTx/>
                        <a:buChar char="-"/>
                      </a:pPr>
                      <a:r>
                        <a:rPr lang="fr-FR" dirty="0"/>
                        <a:t>Client </a:t>
                      </a:r>
                      <a:r>
                        <a:rPr lang="fr-FR" dirty="0" err="1"/>
                        <a:t>side</a:t>
                      </a:r>
                      <a:r>
                        <a:rPr lang="fr-FR" dirty="0"/>
                        <a:t> </a:t>
                      </a:r>
                      <a:r>
                        <a:rPr lang="fr-FR" dirty="0" err="1"/>
                        <a:t>encryption</a:t>
                      </a:r>
                      <a:r>
                        <a:rPr lang="fr-FR" dirty="0"/>
                        <a:t> (</a:t>
                      </a:r>
                      <a:r>
                        <a:rPr lang="fr-FR" dirty="0" err="1"/>
                        <a:t>encryption</a:t>
                      </a:r>
                      <a:r>
                        <a:rPr lang="fr-FR" dirty="0"/>
                        <a:t> </a:t>
                      </a:r>
                      <a:r>
                        <a:rPr lang="fr-FR" dirty="0" err="1"/>
                        <a:t>before</a:t>
                      </a:r>
                      <a:r>
                        <a:rPr lang="fr-FR" dirty="0"/>
                        <a:t> </a:t>
                      </a:r>
                      <a:r>
                        <a:rPr lang="fr-FR" dirty="0" err="1"/>
                        <a:t>send</a:t>
                      </a:r>
                      <a:r>
                        <a:rPr lang="fr-FR" dirty="0"/>
                        <a:t> </a:t>
                      </a:r>
                      <a:r>
                        <a:rPr lang="fr-FR" dirty="0" err="1"/>
                        <a:t>it</a:t>
                      </a:r>
                      <a:r>
                        <a:rPr lang="fr-FR" dirty="0"/>
                        <a:t> to google).</a:t>
                      </a:r>
                      <a:endParaRPr lang="en-US" dirty="0"/>
                    </a:p>
                  </a:txBody>
                  <a:tcPr/>
                </a:tc>
                <a:tc hMerge="1">
                  <a:txBody>
                    <a:bodyPr/>
                    <a:lstStyle/>
                    <a:p>
                      <a:endParaRPr lang="en-US"/>
                    </a:p>
                  </a:txBody>
                  <a:tcPr/>
                </a:tc>
                <a:extLst>
                  <a:ext uri="{0D108BD9-81ED-4DB2-BD59-A6C34878D82A}">
                    <a16:rowId xmlns:a16="http://schemas.microsoft.com/office/drawing/2014/main" val="699417297"/>
                  </a:ext>
                </a:extLst>
              </a:tr>
            </a:tbl>
          </a:graphicData>
        </a:graphic>
      </p:graphicFrame>
    </p:spTree>
    <p:extLst>
      <p:ext uri="{BB962C8B-B14F-4D97-AF65-F5344CB8AC3E}">
        <p14:creationId xmlns:p14="http://schemas.microsoft.com/office/powerpoint/2010/main" val="24845277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ttps://cloud.google.com/images/products/data-transfer/data-transfer-chart.svg">
            <a:extLst>
              <a:ext uri="{FF2B5EF4-FFF2-40B4-BE49-F238E27FC236}">
                <a16:creationId xmlns:a16="http://schemas.microsoft.com/office/drawing/2014/main" id="{A2B0AE4F-5C5D-4E0B-959E-F6C35A7F314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6" name="Image 5">
            <a:extLst>
              <a:ext uri="{FF2B5EF4-FFF2-40B4-BE49-F238E27FC236}">
                <a16:creationId xmlns:a16="http://schemas.microsoft.com/office/drawing/2014/main" id="{2FAC632B-DAA7-40C2-B7DB-C557FB82BB95}"/>
              </a:ext>
            </a:extLst>
          </p:cNvPr>
          <p:cNvPicPr>
            <a:picLocks noChangeAspect="1"/>
          </p:cNvPicPr>
          <p:nvPr/>
        </p:nvPicPr>
        <p:blipFill rotWithShape="1">
          <a:blip r:embed="rId2"/>
          <a:srcRect l="23551" t="14953" r="24439" b="13770"/>
          <a:stretch/>
        </p:blipFill>
        <p:spPr>
          <a:xfrm>
            <a:off x="1800293" y="26350"/>
            <a:ext cx="8896213" cy="6858000"/>
          </a:xfrm>
          <a:prstGeom prst="rect">
            <a:avLst/>
          </a:prstGeom>
        </p:spPr>
      </p:pic>
    </p:spTree>
    <p:extLst>
      <p:ext uri="{BB962C8B-B14F-4D97-AF65-F5344CB8AC3E}">
        <p14:creationId xmlns:p14="http://schemas.microsoft.com/office/powerpoint/2010/main" val="781641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a:extLst>
              <a:ext uri="{FF2B5EF4-FFF2-40B4-BE49-F238E27FC236}">
                <a16:creationId xmlns:a16="http://schemas.microsoft.com/office/drawing/2014/main" id="{66B9BF13-CBC7-4DBE-98B5-3CE97DAFAF2C}"/>
              </a:ext>
            </a:extLst>
          </p:cNvPr>
          <p:cNvGraphicFramePr>
            <a:graphicFrameLocks noGrp="1"/>
          </p:cNvGraphicFramePr>
          <p:nvPr>
            <p:extLst>
              <p:ext uri="{D42A27DB-BD31-4B8C-83A1-F6EECF244321}">
                <p14:modId xmlns:p14="http://schemas.microsoft.com/office/powerpoint/2010/main" val="1109297509"/>
              </p:ext>
            </p:extLst>
          </p:nvPr>
        </p:nvGraphicFramePr>
        <p:xfrm>
          <a:off x="0" y="1"/>
          <a:ext cx="12191999" cy="6857999"/>
        </p:xfrm>
        <a:graphic>
          <a:graphicData uri="http://schemas.openxmlformats.org/drawingml/2006/table">
            <a:tbl>
              <a:tblPr firstRow="1" bandRow="1">
                <a:tableStyleId>{5C22544A-7EE6-4342-B048-85BDC9FD1C3A}</a:tableStyleId>
              </a:tblPr>
              <a:tblGrid>
                <a:gridCol w="2442949">
                  <a:extLst>
                    <a:ext uri="{9D8B030D-6E8A-4147-A177-3AD203B41FA5}">
                      <a16:colId xmlns:a16="http://schemas.microsoft.com/office/drawing/2014/main" val="2002927538"/>
                    </a:ext>
                  </a:extLst>
                </a:gridCol>
                <a:gridCol w="9749050">
                  <a:extLst>
                    <a:ext uri="{9D8B030D-6E8A-4147-A177-3AD203B41FA5}">
                      <a16:colId xmlns:a16="http://schemas.microsoft.com/office/drawing/2014/main" val="432903157"/>
                    </a:ext>
                  </a:extLst>
                </a:gridCol>
              </a:tblGrid>
              <a:tr h="1590812">
                <a:tc>
                  <a:txBody>
                    <a:bodyPr/>
                    <a:lstStyle/>
                    <a:p>
                      <a:pPr algn="l" fontAlgn="ctr"/>
                      <a:r>
                        <a:rPr lang="fr-FR" b="1" dirty="0">
                          <a:solidFill>
                            <a:schemeClr val="bg1"/>
                          </a:solidFill>
                          <a:effectLst/>
                          <a:latin typeface="Roboto"/>
                        </a:rPr>
                        <a:t>Storage Transfer Service</a:t>
                      </a:r>
                    </a:p>
                  </a:txBody>
                  <a:tcPr marL="95250" marR="381000" marT="180000" marB="0" anchor="ctr">
                    <a:solidFill>
                      <a:srgbClr val="4472C4"/>
                    </a:solidFill>
                  </a:tcPr>
                </a:tc>
                <a:tc>
                  <a:txBody>
                    <a:bodyPr/>
                    <a:lstStyle/>
                    <a:p>
                      <a:pPr marL="285750" indent="-285750" algn="l" fontAlgn="t">
                        <a:buFontTx/>
                        <a:buChar char="-"/>
                      </a:pPr>
                      <a:r>
                        <a:rPr lang="en-US" dirty="0">
                          <a:solidFill>
                            <a:srgbClr val="424242"/>
                          </a:solidFill>
                          <a:effectLst/>
                        </a:rPr>
                        <a:t>Import online data into Cloud Storage. </a:t>
                      </a:r>
                    </a:p>
                    <a:p>
                      <a:pPr marL="285750" indent="-285750" algn="l" fontAlgn="t">
                        <a:buFontTx/>
                        <a:buChar char="-"/>
                      </a:pPr>
                      <a:r>
                        <a:rPr lang="en-US" dirty="0">
                          <a:solidFill>
                            <a:srgbClr val="424242"/>
                          </a:solidFill>
                          <a:effectLst/>
                        </a:rPr>
                        <a:t>Repeating schedule</a:t>
                      </a:r>
                    </a:p>
                    <a:p>
                      <a:pPr marL="285750" indent="-285750" algn="l" fontAlgn="t">
                        <a:buFontTx/>
                        <a:buChar char="-"/>
                      </a:pPr>
                      <a:r>
                        <a:rPr lang="en-US" dirty="0">
                          <a:solidFill>
                            <a:srgbClr val="424242"/>
                          </a:solidFill>
                          <a:effectLst/>
                        </a:rPr>
                        <a:t>Transfer data within Cloud Storage, from one bucket to another.</a:t>
                      </a:r>
                    </a:p>
                    <a:p>
                      <a:pPr marL="285750" indent="-285750" algn="l" fontAlgn="t">
                        <a:buFontTx/>
                        <a:buChar char="-"/>
                      </a:pPr>
                      <a:r>
                        <a:rPr lang="en-US" dirty="0">
                          <a:solidFill>
                            <a:srgbClr val="424242"/>
                          </a:solidFill>
                          <a:effectLst/>
                        </a:rPr>
                        <a:t>Source: GCS, S3, URL </a:t>
                      </a:r>
                      <a:endParaRPr lang="fr-FR" dirty="0">
                        <a:solidFill>
                          <a:srgbClr val="424242"/>
                        </a:solidFill>
                        <a:effectLst/>
                      </a:endParaRPr>
                    </a:p>
                  </a:txBody>
                  <a:tcPr marL="95250" marR="381000" marT="180000" marB="0">
                    <a:solidFill>
                      <a:srgbClr val="E9EBF5"/>
                    </a:solidFill>
                  </a:tcPr>
                </a:tc>
                <a:extLst>
                  <a:ext uri="{0D108BD9-81ED-4DB2-BD59-A6C34878D82A}">
                    <a16:rowId xmlns:a16="http://schemas.microsoft.com/office/drawing/2014/main" val="1147361306"/>
                  </a:ext>
                </a:extLst>
              </a:tr>
              <a:tr h="1316797">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fr-FR" b="1" dirty="0">
                          <a:solidFill>
                            <a:schemeClr val="bg1"/>
                          </a:solidFill>
                          <a:effectLst/>
                          <a:latin typeface="Roboto"/>
                        </a:rPr>
                        <a:t>Transfer </a:t>
                      </a:r>
                      <a:r>
                        <a:rPr lang="fr-FR" b="1" dirty="0" err="1">
                          <a:solidFill>
                            <a:schemeClr val="bg1"/>
                          </a:solidFill>
                          <a:effectLst/>
                          <a:latin typeface="Roboto"/>
                        </a:rPr>
                        <a:t>appliance</a:t>
                      </a:r>
                      <a:endParaRPr lang="fr-FR" b="1" dirty="0">
                        <a:solidFill>
                          <a:schemeClr val="bg1"/>
                        </a:solidFill>
                        <a:effectLst/>
                        <a:latin typeface="Roboto"/>
                      </a:endParaRPr>
                    </a:p>
                    <a:p>
                      <a:pPr algn="l" fontAlgn="t"/>
                      <a:endParaRPr lang="fr-FR" dirty="0">
                        <a:solidFill>
                          <a:srgbClr val="424242"/>
                        </a:solidFill>
                        <a:effectLst/>
                      </a:endParaRPr>
                    </a:p>
                  </a:txBody>
                  <a:tcPr marL="95250" marR="381000" marT="180000" marB="0" anchor="ctr">
                    <a:solidFill>
                      <a:srgbClr val="4472C4"/>
                    </a:solidFill>
                  </a:tcPr>
                </a:tc>
                <a:tc>
                  <a:txBody>
                    <a:bodyPr/>
                    <a:lstStyle/>
                    <a:p>
                      <a:pPr marL="285750" indent="-285750" algn="l" fontAlgn="t">
                        <a:buFontTx/>
                        <a:buChar char="-"/>
                      </a:pPr>
                      <a:r>
                        <a:rPr lang="en-US" sz="1800" b="1" kern="1200" dirty="0">
                          <a:solidFill>
                            <a:srgbClr val="424242"/>
                          </a:solidFill>
                          <a:effectLst/>
                          <a:latin typeface="+mn-lt"/>
                          <a:ea typeface="+mn-ea"/>
                          <a:cs typeface="+mn-cs"/>
                        </a:rPr>
                        <a:t>One-time</a:t>
                      </a:r>
                    </a:p>
                    <a:p>
                      <a:pPr marL="285750" indent="-285750" algn="l" fontAlgn="t">
                        <a:buFontTx/>
                        <a:buChar char="-"/>
                      </a:pPr>
                      <a:r>
                        <a:rPr lang="en-US" sz="1800" b="1" kern="1200" dirty="0">
                          <a:solidFill>
                            <a:srgbClr val="424242"/>
                          </a:solidFill>
                          <a:effectLst/>
                          <a:latin typeface="+mn-lt"/>
                          <a:ea typeface="+mn-ea"/>
                          <a:cs typeface="+mn-cs"/>
                        </a:rPr>
                        <a:t>Rack, capture and then ship your oﬄine data to Google Cloud.</a:t>
                      </a:r>
                      <a:endParaRPr lang="fr-FR" sz="1800" b="1" kern="1200" dirty="0">
                        <a:solidFill>
                          <a:srgbClr val="424242"/>
                        </a:solidFill>
                        <a:effectLst/>
                        <a:latin typeface="+mn-lt"/>
                        <a:ea typeface="+mn-ea"/>
                        <a:cs typeface="+mn-cs"/>
                      </a:endParaRPr>
                    </a:p>
                  </a:txBody>
                  <a:tcPr marL="95250" marR="381000" marT="180000" marB="0"/>
                </a:tc>
                <a:extLst>
                  <a:ext uri="{0D108BD9-81ED-4DB2-BD59-A6C34878D82A}">
                    <a16:rowId xmlns:a16="http://schemas.microsoft.com/office/drawing/2014/main" val="2420417724"/>
                  </a:ext>
                </a:extLst>
              </a:tr>
              <a:tr h="1042781">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fr-FR" b="1" dirty="0" err="1">
                          <a:solidFill>
                            <a:schemeClr val="bg1"/>
                          </a:solidFill>
                          <a:effectLst/>
                          <a:latin typeface="Roboto"/>
                        </a:rPr>
                        <a:t>Gsutil</a:t>
                      </a:r>
                      <a:r>
                        <a:rPr lang="fr-FR" b="1" dirty="0">
                          <a:solidFill>
                            <a:schemeClr val="bg1"/>
                          </a:solidFill>
                          <a:effectLst/>
                          <a:latin typeface="Roboto"/>
                        </a:rPr>
                        <a:t> Copy</a:t>
                      </a:r>
                    </a:p>
                    <a:p>
                      <a:pPr algn="l" fontAlgn="t"/>
                      <a:endParaRPr lang="fr-FR" dirty="0">
                        <a:solidFill>
                          <a:srgbClr val="424242"/>
                        </a:solidFill>
                        <a:effectLst/>
                      </a:endParaRPr>
                    </a:p>
                  </a:txBody>
                  <a:tcPr marL="95250" marR="381000" marT="180000" marB="0" anchor="ctr">
                    <a:solidFill>
                      <a:srgbClr val="4472C4"/>
                    </a:solidFill>
                  </a:tcPr>
                </a:tc>
                <a:tc>
                  <a:txBody>
                    <a:bodyPr/>
                    <a:lstStyle/>
                    <a:p>
                      <a:pPr marL="285750" indent="-285750" algn="l" fontAlgn="t">
                        <a:buFontTx/>
                        <a:buChar char="-"/>
                      </a:pPr>
                      <a:r>
                        <a:rPr lang="en-US" dirty="0">
                          <a:solidFill>
                            <a:srgbClr val="424242"/>
                          </a:solidFill>
                          <a:effectLst/>
                        </a:rPr>
                        <a:t>If you have a </a:t>
                      </a:r>
                      <a:r>
                        <a:rPr lang="en-US" b="1" dirty="0">
                          <a:solidFill>
                            <a:srgbClr val="424242"/>
                          </a:solidFill>
                          <a:effectLst/>
                        </a:rPr>
                        <a:t>large number of ﬁles to transfer </a:t>
                      </a:r>
                      <a:r>
                        <a:rPr lang="en-US" dirty="0">
                          <a:solidFill>
                            <a:srgbClr val="424242"/>
                          </a:solidFill>
                          <a:effectLst/>
                        </a:rPr>
                        <a:t>you might want to </a:t>
                      </a:r>
                      <a:r>
                        <a:rPr lang="en-US" b="1" dirty="0">
                          <a:solidFill>
                            <a:srgbClr val="424242"/>
                          </a:solidFill>
                          <a:effectLst/>
                        </a:rPr>
                        <a:t>use the </a:t>
                      </a:r>
                      <a:r>
                        <a:rPr lang="en-US" b="1" dirty="0" err="1">
                          <a:solidFill>
                            <a:srgbClr val="424242"/>
                          </a:solidFill>
                          <a:effectLst/>
                        </a:rPr>
                        <a:t>gsutil</a:t>
                      </a:r>
                      <a:r>
                        <a:rPr lang="en-US" b="1" dirty="0">
                          <a:solidFill>
                            <a:srgbClr val="424242"/>
                          </a:solidFill>
                          <a:effectLst/>
                        </a:rPr>
                        <a:t> -m</a:t>
                      </a:r>
                      <a:r>
                        <a:rPr lang="en-US" dirty="0">
                          <a:solidFill>
                            <a:srgbClr val="424242"/>
                          </a:solidFill>
                          <a:effectLst/>
                        </a:rPr>
                        <a:t> option, to perform a </a:t>
                      </a:r>
                      <a:r>
                        <a:rPr lang="en-US" b="1" dirty="0">
                          <a:solidFill>
                            <a:srgbClr val="424242"/>
                          </a:solidFill>
                          <a:effectLst/>
                        </a:rPr>
                        <a:t>parallel (multi-threaded/multiprocessing) copy</a:t>
                      </a:r>
                      <a:r>
                        <a:rPr lang="en-US" dirty="0">
                          <a:solidFill>
                            <a:srgbClr val="424242"/>
                          </a:solidFill>
                          <a:effectLst/>
                        </a:rPr>
                        <a:t>.</a:t>
                      </a:r>
                    </a:p>
                    <a:p>
                      <a:pPr marL="285750" indent="-285750" algn="l" fontAlgn="t">
                        <a:buFontTx/>
                        <a:buChar char="-"/>
                      </a:pPr>
                      <a:r>
                        <a:rPr lang="en-US">
                          <a:solidFill>
                            <a:srgbClr val="424242"/>
                          </a:solidFill>
                          <a:effectLst/>
                        </a:rPr>
                        <a:t>From on-premise to GCS.</a:t>
                      </a:r>
                      <a:endParaRPr lang="en-US" dirty="0">
                        <a:solidFill>
                          <a:srgbClr val="424242"/>
                        </a:solidFill>
                        <a:effectLst/>
                      </a:endParaRPr>
                    </a:p>
                  </a:txBody>
                  <a:tcPr marL="95250" marR="381000" marT="180000" marB="0"/>
                </a:tc>
                <a:extLst>
                  <a:ext uri="{0D108BD9-81ED-4DB2-BD59-A6C34878D82A}">
                    <a16:rowId xmlns:a16="http://schemas.microsoft.com/office/drawing/2014/main" val="1937997346"/>
                  </a:ext>
                </a:extLst>
              </a:tr>
              <a:tr h="1042781">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fr-FR" sz="1800" b="1" kern="1200" dirty="0">
                          <a:solidFill>
                            <a:schemeClr val="bg1"/>
                          </a:solidFill>
                          <a:effectLst/>
                          <a:latin typeface="Roboto"/>
                          <a:ea typeface="+mn-ea"/>
                          <a:cs typeface="+mn-cs"/>
                        </a:rPr>
                        <a:t>Best Practices</a:t>
                      </a:r>
                    </a:p>
                  </a:txBody>
                  <a:tcPr marL="95250" marR="381000" marT="180000" marB="0" anchor="ctr">
                    <a:solidFill>
                      <a:srgbClr val="4472C4"/>
                    </a:solidFill>
                  </a:tcPr>
                </a:tc>
                <a:tc>
                  <a:txBody>
                    <a:bodyPr/>
                    <a:lstStyle/>
                    <a:p>
                      <a:pPr marL="285750" indent="-285750" algn="l" fontAlgn="t">
                        <a:buFontTx/>
                        <a:buChar char="-"/>
                      </a:pPr>
                      <a:r>
                        <a:rPr lang="en-US" b="1" dirty="0">
                          <a:solidFill>
                            <a:srgbClr val="424242"/>
                          </a:solidFill>
                          <a:effectLst/>
                        </a:rPr>
                        <a:t>Compressing</a:t>
                      </a:r>
                      <a:r>
                        <a:rPr lang="en-US" dirty="0">
                          <a:solidFill>
                            <a:srgbClr val="424242"/>
                          </a:solidFill>
                          <a:effectLst/>
                        </a:rPr>
                        <a:t> </a:t>
                      </a:r>
                      <a:r>
                        <a:rPr lang="en-US" b="1" dirty="0">
                          <a:solidFill>
                            <a:srgbClr val="424242"/>
                          </a:solidFill>
                          <a:effectLst/>
                        </a:rPr>
                        <a:t>and</a:t>
                      </a:r>
                      <a:r>
                        <a:rPr lang="en-US" dirty="0">
                          <a:solidFill>
                            <a:srgbClr val="424242"/>
                          </a:solidFill>
                          <a:effectLst/>
                        </a:rPr>
                        <a:t> </a:t>
                      </a:r>
                      <a:r>
                        <a:rPr lang="en-US" b="1" dirty="0">
                          <a:solidFill>
                            <a:srgbClr val="424242"/>
                          </a:solidFill>
                          <a:effectLst/>
                        </a:rPr>
                        <a:t>combining smaller ﬁles info fewer larger ﬁles </a:t>
                      </a:r>
                      <a:r>
                        <a:rPr lang="en-US" dirty="0">
                          <a:solidFill>
                            <a:srgbClr val="424242"/>
                          </a:solidFill>
                          <a:effectLst/>
                        </a:rPr>
                        <a:t>is also a best practice for </a:t>
                      </a:r>
                      <a:r>
                        <a:rPr lang="en-US" b="1" dirty="0">
                          <a:solidFill>
                            <a:srgbClr val="424242"/>
                          </a:solidFill>
                          <a:effectLst/>
                        </a:rPr>
                        <a:t>speeding up transfer speeds.</a:t>
                      </a:r>
                    </a:p>
                  </a:txBody>
                  <a:tcPr marL="95250" marR="381000" marT="180000" marB="0"/>
                </a:tc>
                <a:extLst>
                  <a:ext uri="{0D108BD9-81ED-4DB2-BD59-A6C34878D82A}">
                    <a16:rowId xmlns:a16="http://schemas.microsoft.com/office/drawing/2014/main" val="1178592675"/>
                  </a:ext>
                </a:extLst>
              </a:tr>
              <a:tr h="18648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fr-FR" b="1" dirty="0" err="1">
                          <a:solidFill>
                            <a:schemeClr val="bg1"/>
                          </a:solidFill>
                          <a:effectLst/>
                          <a:latin typeface="Roboto"/>
                        </a:rPr>
                        <a:t>Avro</a:t>
                      </a:r>
                      <a:r>
                        <a:rPr lang="fr-FR" b="1" dirty="0">
                          <a:solidFill>
                            <a:schemeClr val="bg1"/>
                          </a:solidFill>
                          <a:effectLst/>
                          <a:latin typeface="Roboto"/>
                        </a:rPr>
                        <a:t> Data Format</a:t>
                      </a:r>
                    </a:p>
                    <a:p>
                      <a:pPr algn="l" fontAlgn="t"/>
                      <a:endParaRPr lang="fr-FR" dirty="0">
                        <a:solidFill>
                          <a:srgbClr val="424242"/>
                        </a:solidFill>
                        <a:effectLst/>
                      </a:endParaRPr>
                    </a:p>
                  </a:txBody>
                  <a:tcPr marL="95250" marR="381000" marT="180000" marB="0" anchor="ctr">
                    <a:solidFill>
                      <a:srgbClr val="4472C4"/>
                    </a:solidFill>
                  </a:tcPr>
                </a:tc>
                <a:tc>
                  <a:txBody>
                    <a:bodyPr/>
                    <a:lstStyle/>
                    <a:p>
                      <a:pPr marL="285750" indent="-285750" algn="l" fontAlgn="t">
                        <a:buFontTx/>
                        <a:buChar char="-"/>
                      </a:pPr>
                      <a:r>
                        <a:rPr lang="en-US" dirty="0">
                          <a:solidFill>
                            <a:srgbClr val="424242"/>
                          </a:solidFill>
                          <a:effectLst/>
                        </a:rPr>
                        <a:t>Is </a:t>
                      </a:r>
                      <a:r>
                        <a:rPr lang="en-US" b="1" dirty="0">
                          <a:solidFill>
                            <a:srgbClr val="424242"/>
                          </a:solidFill>
                          <a:effectLst/>
                        </a:rPr>
                        <a:t>faster to load</a:t>
                      </a:r>
                      <a:r>
                        <a:rPr lang="en-US" dirty="0">
                          <a:solidFill>
                            <a:srgbClr val="424242"/>
                          </a:solidFill>
                          <a:effectLst/>
                        </a:rPr>
                        <a:t>. The data can be </a:t>
                      </a:r>
                      <a:r>
                        <a:rPr lang="en-US" b="1" dirty="0">
                          <a:solidFill>
                            <a:srgbClr val="424242"/>
                          </a:solidFill>
                          <a:effectLst/>
                        </a:rPr>
                        <a:t>read in parallel, even if the data blocks are compressed</a:t>
                      </a:r>
                      <a:r>
                        <a:rPr lang="en-US" dirty="0">
                          <a:solidFill>
                            <a:srgbClr val="424242"/>
                          </a:solidFill>
                          <a:effectLst/>
                        </a:rPr>
                        <a:t>.</a:t>
                      </a:r>
                    </a:p>
                    <a:p>
                      <a:pPr marL="285750" indent="-285750" algn="l" fontAlgn="t">
                        <a:buFontTx/>
                        <a:buChar char="-"/>
                      </a:pPr>
                      <a:r>
                        <a:rPr lang="en-US" b="1" dirty="0">
                          <a:solidFill>
                            <a:srgbClr val="424242"/>
                          </a:solidFill>
                          <a:effectLst/>
                        </a:rPr>
                        <a:t>Doesn't require typing or serialization</a:t>
                      </a:r>
                      <a:r>
                        <a:rPr lang="en-US" dirty="0">
                          <a:solidFill>
                            <a:srgbClr val="424242"/>
                          </a:solidFill>
                          <a:effectLst/>
                        </a:rPr>
                        <a:t>.</a:t>
                      </a:r>
                    </a:p>
                    <a:p>
                      <a:pPr marL="285750" indent="-285750" algn="l" fontAlgn="t">
                        <a:buFontTx/>
                        <a:buChar char="-"/>
                      </a:pPr>
                      <a:r>
                        <a:rPr lang="en-US" dirty="0">
                          <a:solidFill>
                            <a:srgbClr val="424242"/>
                          </a:solidFill>
                          <a:effectLst/>
                        </a:rPr>
                        <a:t>Is </a:t>
                      </a:r>
                      <a:r>
                        <a:rPr lang="en-US" b="1" dirty="0">
                          <a:solidFill>
                            <a:srgbClr val="424242"/>
                          </a:solidFill>
                          <a:effectLst/>
                        </a:rPr>
                        <a:t>easier to parse </a:t>
                      </a:r>
                      <a:r>
                        <a:rPr lang="en-US" dirty="0">
                          <a:solidFill>
                            <a:srgbClr val="424242"/>
                          </a:solidFill>
                          <a:effectLst/>
                        </a:rPr>
                        <a:t>because </a:t>
                      </a:r>
                      <a:r>
                        <a:rPr lang="en-US" b="0" dirty="0">
                          <a:solidFill>
                            <a:srgbClr val="424242"/>
                          </a:solidFill>
                          <a:effectLst/>
                        </a:rPr>
                        <a:t>there are </a:t>
                      </a:r>
                      <a:r>
                        <a:rPr lang="en-US" b="1" dirty="0">
                          <a:solidFill>
                            <a:srgbClr val="424242"/>
                          </a:solidFill>
                          <a:effectLst/>
                        </a:rPr>
                        <a:t>no encoding issues found </a:t>
                      </a:r>
                      <a:r>
                        <a:rPr lang="en-US" dirty="0">
                          <a:solidFill>
                            <a:srgbClr val="424242"/>
                          </a:solidFill>
                          <a:effectLst/>
                        </a:rPr>
                        <a:t>in other formats such as ASCII.</a:t>
                      </a:r>
                    </a:p>
                    <a:p>
                      <a:pPr marL="285750" indent="-285750" algn="l" fontAlgn="t">
                        <a:buFontTx/>
                        <a:buChar char="-"/>
                      </a:pPr>
                      <a:r>
                        <a:rPr lang="en-US" b="1" dirty="0">
                          <a:solidFill>
                            <a:srgbClr val="424242"/>
                          </a:solidFill>
                          <a:effectLst/>
                        </a:rPr>
                        <a:t>Compressed Avro ﬁles are not supported</a:t>
                      </a:r>
                      <a:r>
                        <a:rPr lang="en-US" dirty="0">
                          <a:solidFill>
                            <a:srgbClr val="424242"/>
                          </a:solidFill>
                          <a:effectLst/>
                        </a:rPr>
                        <a:t>, but </a:t>
                      </a:r>
                      <a:r>
                        <a:rPr lang="en-US" b="1" dirty="0">
                          <a:solidFill>
                            <a:srgbClr val="424242"/>
                          </a:solidFill>
                          <a:effectLst/>
                        </a:rPr>
                        <a:t>compressed data blocks are</a:t>
                      </a:r>
                      <a:r>
                        <a:rPr lang="en-US" dirty="0">
                          <a:solidFill>
                            <a:srgbClr val="424242"/>
                          </a:solidFill>
                          <a:effectLst/>
                        </a:rPr>
                        <a:t>. </a:t>
                      </a:r>
                      <a:r>
                        <a:rPr lang="en-US" dirty="0" err="1">
                          <a:solidFill>
                            <a:srgbClr val="424242"/>
                          </a:solidFill>
                          <a:effectLst/>
                        </a:rPr>
                        <a:t>BigQuery</a:t>
                      </a:r>
                      <a:r>
                        <a:rPr lang="en-US" dirty="0">
                          <a:solidFill>
                            <a:srgbClr val="424242"/>
                          </a:solidFill>
                          <a:effectLst/>
                        </a:rPr>
                        <a:t> supports the DEFLATE and Snappy codecs.</a:t>
                      </a:r>
                      <a:endParaRPr lang="fr-FR" dirty="0">
                        <a:solidFill>
                          <a:srgbClr val="424242"/>
                        </a:solidFill>
                        <a:effectLst/>
                      </a:endParaRPr>
                    </a:p>
                  </a:txBody>
                  <a:tcPr marL="95250" marR="381000" marT="180000" marB="0"/>
                </a:tc>
                <a:extLst>
                  <a:ext uri="{0D108BD9-81ED-4DB2-BD59-A6C34878D82A}">
                    <a16:rowId xmlns:a16="http://schemas.microsoft.com/office/drawing/2014/main" val="2572229090"/>
                  </a:ext>
                </a:extLst>
              </a:tr>
            </a:tbl>
          </a:graphicData>
        </a:graphic>
      </p:graphicFrame>
    </p:spTree>
    <p:extLst>
      <p:ext uri="{BB962C8B-B14F-4D97-AF65-F5344CB8AC3E}">
        <p14:creationId xmlns:p14="http://schemas.microsoft.com/office/powerpoint/2010/main" val="576066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ZoneTexte 1">
            <a:extLst>
              <a:ext uri="{FF2B5EF4-FFF2-40B4-BE49-F238E27FC236}">
                <a16:creationId xmlns:a16="http://schemas.microsoft.com/office/drawing/2014/main" id="{C25A9BF7-7FC4-4AF2-B257-661FFFDB810B}"/>
              </a:ext>
            </a:extLst>
          </p:cNvPr>
          <p:cNvSpPr txBox="1"/>
          <p:nvPr/>
        </p:nvSpPr>
        <p:spPr>
          <a:xfrm>
            <a:off x="3045368" y="2043663"/>
            <a:ext cx="6105194" cy="203105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kern="1200" dirty="0">
                <a:solidFill>
                  <a:srgbClr val="FFFFFF"/>
                </a:solidFill>
                <a:latin typeface="+mj-lt"/>
                <a:ea typeface="+mj-ea"/>
                <a:cs typeface="+mj-cs"/>
              </a:rPr>
              <a:t>Cloud SQL</a:t>
            </a:r>
          </a:p>
        </p:txBody>
      </p:sp>
    </p:spTree>
    <p:extLst>
      <p:ext uri="{BB962C8B-B14F-4D97-AF65-F5344CB8AC3E}">
        <p14:creationId xmlns:p14="http://schemas.microsoft.com/office/powerpoint/2010/main" val="2282550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au 4">
            <a:extLst>
              <a:ext uri="{FF2B5EF4-FFF2-40B4-BE49-F238E27FC236}">
                <a16:creationId xmlns:a16="http://schemas.microsoft.com/office/drawing/2014/main" id="{6C79DEC6-27E4-49FE-8822-A2DBE93FAF82}"/>
              </a:ext>
            </a:extLst>
          </p:cNvPr>
          <p:cNvGraphicFramePr>
            <a:graphicFrameLocks noGrp="1"/>
          </p:cNvGraphicFramePr>
          <p:nvPr>
            <p:extLst>
              <p:ext uri="{D42A27DB-BD31-4B8C-83A1-F6EECF244321}">
                <p14:modId xmlns:p14="http://schemas.microsoft.com/office/powerpoint/2010/main" val="848698972"/>
              </p:ext>
            </p:extLst>
          </p:nvPr>
        </p:nvGraphicFramePr>
        <p:xfrm>
          <a:off x="0" y="0"/>
          <a:ext cx="12901197" cy="6971163"/>
        </p:xfrm>
        <a:graphic>
          <a:graphicData uri="http://schemas.openxmlformats.org/drawingml/2006/table">
            <a:tbl>
              <a:tblPr firstRow="1" bandRow="1">
                <a:tableStyleId>{5C22544A-7EE6-4342-B048-85BDC9FD1C3A}</a:tableStyleId>
              </a:tblPr>
              <a:tblGrid>
                <a:gridCol w="1872343">
                  <a:extLst>
                    <a:ext uri="{9D8B030D-6E8A-4147-A177-3AD203B41FA5}">
                      <a16:colId xmlns:a16="http://schemas.microsoft.com/office/drawing/2014/main" val="1600844984"/>
                    </a:ext>
                  </a:extLst>
                </a:gridCol>
                <a:gridCol w="5159829">
                  <a:extLst>
                    <a:ext uri="{9D8B030D-6E8A-4147-A177-3AD203B41FA5}">
                      <a16:colId xmlns:a16="http://schemas.microsoft.com/office/drawing/2014/main" val="2002927538"/>
                    </a:ext>
                  </a:extLst>
                </a:gridCol>
                <a:gridCol w="745400">
                  <a:extLst>
                    <a:ext uri="{9D8B030D-6E8A-4147-A177-3AD203B41FA5}">
                      <a16:colId xmlns:a16="http://schemas.microsoft.com/office/drawing/2014/main" val="1797606048"/>
                    </a:ext>
                  </a:extLst>
                </a:gridCol>
                <a:gridCol w="5123625">
                  <a:extLst>
                    <a:ext uri="{9D8B030D-6E8A-4147-A177-3AD203B41FA5}">
                      <a16:colId xmlns:a16="http://schemas.microsoft.com/office/drawing/2014/main" val="1402446854"/>
                    </a:ext>
                  </a:extLst>
                </a:gridCol>
              </a:tblGrid>
              <a:tr h="284229">
                <a:tc>
                  <a:txBody>
                    <a:bodyPr/>
                    <a:lstStyle/>
                    <a:p>
                      <a:pPr algn="l" fontAlgn="ctr"/>
                      <a:endParaRPr lang="fr-FR" b="1" dirty="0">
                        <a:solidFill>
                          <a:schemeClr val="bg1"/>
                        </a:solidFill>
                        <a:effectLst/>
                        <a:latin typeface="Roboto"/>
                      </a:endParaRPr>
                    </a:p>
                  </a:txBody>
                  <a:tcPr marL="95250" marR="381000" marT="0" marB="0" anchor="ctr">
                    <a:noFill/>
                  </a:tcPr>
                </a:tc>
                <a:tc gridSpan="3">
                  <a:txBody>
                    <a:bodyPr/>
                    <a:lstStyle/>
                    <a:p>
                      <a:pPr algn="l" fontAlgn="ctr"/>
                      <a:r>
                        <a:rPr lang="fr-FR" b="1" dirty="0">
                          <a:solidFill>
                            <a:schemeClr val="bg1"/>
                          </a:solidFill>
                          <a:effectLst/>
                          <a:latin typeface="Roboto"/>
                        </a:rPr>
                        <a:t>Cloud SQL</a:t>
                      </a:r>
                    </a:p>
                  </a:txBody>
                  <a:tcPr marL="95250" marR="381000" marT="0" marB="0" anchor="ct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3063404381"/>
                  </a:ext>
                </a:extLst>
              </a:tr>
              <a:tr h="691799">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b="1" kern="1200" dirty="0">
                          <a:solidFill>
                            <a:schemeClr val="bg1"/>
                          </a:solidFill>
                          <a:effectLst/>
                          <a:latin typeface="Roboto"/>
                          <a:ea typeface="+mn-ea"/>
                          <a:cs typeface="+mn-cs"/>
                        </a:rPr>
                        <a:t>Database Settings</a:t>
                      </a:r>
                    </a:p>
                  </a:txBody>
                  <a:tcPr marL="95250" marR="381000" marT="0" marB="180000">
                    <a:solidFill>
                      <a:srgbClr val="4472C4"/>
                    </a:solidFill>
                  </a:tcPr>
                </a:tc>
                <a:tc gridSpan="2">
                  <a:txBody>
                    <a:bodyPr/>
                    <a:lstStyle/>
                    <a:p>
                      <a:pPr marL="0" indent="0" algn="l" fontAlgn="t">
                        <a:buFontTx/>
                        <a:buNone/>
                      </a:pPr>
                      <a:r>
                        <a:rPr lang="fr-FR" sz="1400" b="0" i="0" kern="1200" dirty="0">
                          <a:solidFill>
                            <a:schemeClr val="dk1"/>
                          </a:solidFill>
                          <a:effectLst/>
                          <a:latin typeface="+mn-lt"/>
                          <a:ea typeface="+mn-ea"/>
                          <a:cs typeface="+mn-cs"/>
                        </a:rPr>
                        <a:t>Full </a:t>
                      </a:r>
                      <a:r>
                        <a:rPr lang="fr-FR" sz="1400" b="0" i="0" kern="1200" dirty="0" err="1">
                          <a:solidFill>
                            <a:schemeClr val="dk1"/>
                          </a:solidFill>
                          <a:effectLst/>
                          <a:latin typeface="+mn-lt"/>
                          <a:ea typeface="+mn-ea"/>
                          <a:cs typeface="+mn-cs"/>
                        </a:rPr>
                        <a:t>managed</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Mysql</a:t>
                      </a:r>
                      <a:r>
                        <a:rPr lang="fr-FR" sz="1400" b="0" i="0" kern="1200" dirty="0">
                          <a:solidFill>
                            <a:schemeClr val="dk1"/>
                          </a:solidFill>
                          <a:effectLst/>
                          <a:latin typeface="+mn-lt"/>
                          <a:ea typeface="+mn-ea"/>
                          <a:cs typeface="+mn-cs"/>
                        </a:rPr>
                        <a:t> MySQL 5.6 or 5.7 (</a:t>
                      </a:r>
                      <a:r>
                        <a:rPr lang="fr-FR" sz="1400" b="0" i="0" kern="1200" dirty="0" err="1">
                          <a:solidFill>
                            <a:schemeClr val="dk1"/>
                          </a:solidFill>
                          <a:effectLst/>
                          <a:latin typeface="+mn-lt"/>
                          <a:ea typeface="+mn-ea"/>
                          <a:cs typeface="+mn-cs"/>
                        </a:rPr>
                        <a:t>Gen</a:t>
                      </a:r>
                      <a:r>
                        <a:rPr lang="fr-FR" sz="1400" b="0" i="0" kern="1200" dirty="0">
                          <a:solidFill>
                            <a:schemeClr val="dk1"/>
                          </a:solidFill>
                          <a:effectLst/>
                          <a:latin typeface="+mn-lt"/>
                          <a:ea typeface="+mn-ea"/>
                          <a:cs typeface="+mn-cs"/>
                        </a:rPr>
                        <a:t> 2)</a:t>
                      </a:r>
                    </a:p>
                    <a:p>
                      <a:pPr marL="0" marR="0" lvl="0" indent="0" algn="l" defTabSz="914400" rtl="0" eaLnBrk="1" fontAlgn="t" latinLnBrk="0" hangingPunct="1">
                        <a:lnSpc>
                          <a:spcPct val="100000"/>
                        </a:lnSpc>
                        <a:spcBef>
                          <a:spcPts val="0"/>
                        </a:spcBef>
                        <a:spcAft>
                          <a:spcPts val="0"/>
                        </a:spcAft>
                        <a:buClrTx/>
                        <a:buSzTx/>
                        <a:buFontTx/>
                        <a:buNone/>
                        <a:tabLst/>
                        <a:defRPr/>
                      </a:pPr>
                      <a:r>
                        <a:rPr lang="fr-FR" sz="1400" b="0" i="0" kern="1200" dirty="0">
                          <a:solidFill>
                            <a:schemeClr val="dk1"/>
                          </a:solidFill>
                          <a:effectLst/>
                          <a:latin typeface="+mn-lt"/>
                          <a:ea typeface="+mn-ea"/>
                          <a:cs typeface="+mn-cs"/>
                        </a:rPr>
                        <a:t>up to </a:t>
                      </a:r>
                      <a:r>
                        <a:rPr lang="en-US" sz="1400" b="0" i="0" kern="1200" dirty="0">
                          <a:solidFill>
                            <a:schemeClr val="dk1"/>
                          </a:solidFill>
                          <a:effectLst/>
                          <a:latin typeface="+mn-lt"/>
                          <a:ea typeface="+mn-ea"/>
                          <a:cs typeface="+mn-cs"/>
                        </a:rPr>
                        <a:t>416 GB of RAM and 10 TB data storage</a:t>
                      </a:r>
                    </a:p>
                  </a:txBody>
                  <a:tcPr marL="0" marR="720000" marT="0" marB="0"/>
                </a:tc>
                <a:tc hMerge="1">
                  <a:txBody>
                    <a:bodyPr/>
                    <a:lstStyle/>
                    <a:p>
                      <a:endParaRPr lang="fr-FR"/>
                    </a:p>
                  </a:txBody>
                  <a:tcPr/>
                </a:tc>
                <a:tc>
                  <a:txBody>
                    <a:bodyPr/>
                    <a:lstStyle/>
                    <a:p>
                      <a:pPr marL="285750" marR="0" lvl="0" indent="-285750" algn="l" defTabSz="914400" rtl="0" eaLnBrk="1" fontAlgn="t" latinLnBrk="0" hangingPunct="1">
                        <a:lnSpc>
                          <a:spcPct val="100000"/>
                        </a:lnSpc>
                        <a:spcBef>
                          <a:spcPts val="0"/>
                        </a:spcBef>
                        <a:spcAft>
                          <a:spcPts val="0"/>
                        </a:spcAft>
                        <a:buClrTx/>
                        <a:buSzTx/>
                        <a:buFontTx/>
                        <a:buChar char="-"/>
                        <a:tabLst/>
                        <a:defRPr/>
                      </a:pPr>
                      <a:r>
                        <a:rPr lang="fr-FR" sz="1400" b="0" i="0" kern="1200" dirty="0" err="1">
                          <a:solidFill>
                            <a:schemeClr val="dk1"/>
                          </a:solidFill>
                          <a:effectLst/>
                          <a:latin typeface="+mn-lt"/>
                          <a:ea typeface="+mn-ea"/>
                          <a:cs typeface="+mn-cs"/>
                        </a:rPr>
                        <a:t>Fully</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managed</a:t>
                      </a:r>
                      <a:r>
                        <a:rPr lang="fr-FR" sz="1400" b="0" i="0" kern="1200" dirty="0">
                          <a:solidFill>
                            <a:schemeClr val="dk1"/>
                          </a:solidFill>
                          <a:effectLst/>
                          <a:latin typeface="+mn-lt"/>
                          <a:ea typeface="+mn-ea"/>
                          <a:cs typeface="+mn-cs"/>
                        </a:rPr>
                        <a:t> PostgreSQL 9.6</a:t>
                      </a:r>
                    </a:p>
                    <a:p>
                      <a:pPr marL="285750" marR="0" lvl="0" indent="-285750" algn="l" defTabSz="914400" rtl="0" eaLnBrk="1" fontAlgn="t" latinLnBrk="0" hangingPunct="1">
                        <a:lnSpc>
                          <a:spcPct val="100000"/>
                        </a:lnSpc>
                        <a:spcBef>
                          <a:spcPts val="0"/>
                        </a:spcBef>
                        <a:spcAft>
                          <a:spcPts val="0"/>
                        </a:spcAft>
                        <a:buClrTx/>
                        <a:buSzTx/>
                        <a:buFontTx/>
                        <a:buChar char="-"/>
                        <a:tabLst/>
                        <a:defRPr/>
                      </a:pPr>
                      <a:r>
                        <a:rPr lang="en-US" sz="1400" b="0" i="0" kern="1200" dirty="0">
                          <a:solidFill>
                            <a:schemeClr val="dk1"/>
                          </a:solidFill>
                          <a:effectLst/>
                          <a:latin typeface="+mn-lt"/>
                          <a:ea typeface="+mn-ea"/>
                          <a:cs typeface="+mn-cs"/>
                        </a:rPr>
                        <a:t>10TB of storage capacity, 40,000 IOPS, and 416GB of RAM per instance</a:t>
                      </a:r>
                    </a:p>
                  </a:txBody>
                  <a:tcPr marL="0" marR="720000" marT="0" marB="0"/>
                </a:tc>
                <a:extLst>
                  <a:ext uri="{0D108BD9-81ED-4DB2-BD59-A6C34878D82A}">
                    <a16:rowId xmlns:a16="http://schemas.microsoft.com/office/drawing/2014/main" val="1147361306"/>
                  </a:ext>
                </a:extLst>
              </a:tr>
              <a:tr h="560672">
                <a:tc rowSpan="2">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b="1" kern="1200" dirty="0">
                          <a:solidFill>
                            <a:schemeClr val="bg1"/>
                          </a:solidFill>
                          <a:effectLst/>
                          <a:latin typeface="Roboto"/>
                          <a:ea typeface="+mn-ea"/>
                          <a:cs typeface="+mn-cs"/>
                        </a:rPr>
                        <a:t>Shared chars</a:t>
                      </a:r>
                    </a:p>
                  </a:txBody>
                  <a:tcPr marL="108000" marR="360000" marT="0" marB="180000">
                    <a:solidFill>
                      <a:srgbClr val="4472C4"/>
                    </a:solidFill>
                  </a:tcPr>
                </a:tc>
                <a:tc rowSpan="2">
                  <a:txBody>
                    <a:bodyPr/>
                    <a:lstStyle/>
                    <a:p>
                      <a:pPr marL="285750" marR="0" lvl="0" indent="-285750" algn="l" defTabSz="914400" rtl="0" eaLnBrk="1" fontAlgn="t" latinLnBrk="0" hangingPunct="1">
                        <a:lnSpc>
                          <a:spcPct val="100000"/>
                        </a:lnSpc>
                        <a:spcBef>
                          <a:spcPts val="0"/>
                        </a:spcBef>
                        <a:spcAft>
                          <a:spcPts val="0"/>
                        </a:spcAft>
                        <a:buClrTx/>
                        <a:buSzTx/>
                        <a:buFontTx/>
                        <a:buChar char="-"/>
                        <a:tabLst/>
                        <a:defRPr/>
                      </a:pPr>
                      <a:r>
                        <a:rPr lang="fr-FR" sz="1400" b="0" i="0" kern="1200" dirty="0">
                          <a:solidFill>
                            <a:schemeClr val="dk1"/>
                          </a:solidFill>
                          <a:effectLst/>
                          <a:latin typeface="+mn-lt"/>
                          <a:ea typeface="+mn-ea"/>
                          <a:cs typeface="+mn-cs"/>
                        </a:rPr>
                        <a:t>US, EU, or Asia + </a:t>
                      </a:r>
                      <a:r>
                        <a:rPr lang="en-US" sz="1400" b="0" i="0" kern="1200" dirty="0">
                          <a:solidFill>
                            <a:schemeClr val="dk1"/>
                          </a:solidFill>
                          <a:effectLst/>
                          <a:latin typeface="+mn-lt"/>
                          <a:ea typeface="+mn-ea"/>
                          <a:cs typeface="+mn-cs"/>
                        </a:rPr>
                        <a:t>Multi-Zone</a:t>
                      </a:r>
                    </a:p>
                    <a:p>
                      <a:pPr marL="285750" marR="0" lvl="0" indent="-285750" algn="l" defTabSz="914400" rtl="0" eaLnBrk="1" fontAlgn="t" latinLnBrk="0" hangingPunct="1">
                        <a:lnSpc>
                          <a:spcPct val="100000"/>
                        </a:lnSpc>
                        <a:spcBef>
                          <a:spcPts val="0"/>
                        </a:spcBef>
                        <a:spcAft>
                          <a:spcPts val="0"/>
                        </a:spcAft>
                        <a:buClrTx/>
                        <a:buSzTx/>
                        <a:buFontTx/>
                        <a:buChar char="-"/>
                        <a:tabLst/>
                        <a:defRPr/>
                      </a:pPr>
                      <a:r>
                        <a:rPr lang="en-US" sz="1400" b="1" i="0" kern="1200" dirty="0">
                          <a:solidFill>
                            <a:schemeClr val="dk1"/>
                          </a:solidFill>
                          <a:effectLst/>
                          <a:latin typeface="+mn-lt"/>
                          <a:ea typeface="+mn-ea"/>
                          <a:cs typeface="+mn-cs"/>
                        </a:rPr>
                        <a:t>Managed RDBMS service like RDS:</a:t>
                      </a:r>
                    </a:p>
                    <a:p>
                      <a:pPr marL="742950" marR="0" lvl="1" indent="-285750" algn="l" defTabSz="914400" rtl="0" eaLnBrk="1" fontAlgn="t" latinLnBrk="0" hangingPunct="1">
                        <a:lnSpc>
                          <a:spcPct val="100000"/>
                        </a:lnSpc>
                        <a:spcBef>
                          <a:spcPts val="0"/>
                        </a:spcBef>
                        <a:spcAft>
                          <a:spcPts val="0"/>
                        </a:spcAft>
                        <a:buClrTx/>
                        <a:buSzTx/>
                        <a:buFontTx/>
                        <a:buChar char="-"/>
                        <a:tabLst/>
                        <a:defRPr/>
                      </a:pPr>
                      <a:r>
                        <a:rPr lang="en-US" sz="1400" b="0" i="0" kern="1200" dirty="0">
                          <a:solidFill>
                            <a:schemeClr val="dk1"/>
                          </a:solidFill>
                          <a:effectLst/>
                          <a:latin typeface="+mn-lt"/>
                          <a:ea typeface="+mn-ea"/>
                          <a:cs typeface="+mn-cs"/>
                        </a:rPr>
                        <a:t>OS installation/management, Backups, Scaling – disk space.</a:t>
                      </a:r>
                    </a:p>
                    <a:p>
                      <a:pPr marL="285750" marR="0" lvl="0" indent="-285750" algn="l" defTabSz="914400" rtl="0" eaLnBrk="1" fontAlgn="t" latinLnBrk="0" hangingPunct="1">
                        <a:lnSpc>
                          <a:spcPct val="100000"/>
                        </a:lnSpc>
                        <a:spcBef>
                          <a:spcPts val="0"/>
                        </a:spcBef>
                        <a:spcAft>
                          <a:spcPts val="0"/>
                        </a:spcAft>
                        <a:buClrTx/>
                        <a:buSzTx/>
                        <a:buFontTx/>
                        <a:buChar char="-"/>
                        <a:tabLst/>
                        <a:defRPr/>
                      </a:pPr>
                      <a:r>
                        <a:rPr lang="en-US" sz="1400" b="1" i="0" kern="1200" dirty="0">
                          <a:solidFill>
                            <a:schemeClr val="dk1"/>
                          </a:solidFill>
                          <a:effectLst/>
                          <a:latin typeface="+mn-lt"/>
                          <a:ea typeface="+mn-ea"/>
                          <a:cs typeface="+mn-cs"/>
                        </a:rPr>
                        <a:t>Availability:</a:t>
                      </a:r>
                    </a:p>
                    <a:p>
                      <a:pPr marL="742950" marR="0" lvl="1" indent="-285750" algn="l" defTabSz="914400" rtl="0" eaLnBrk="1" fontAlgn="t" latinLnBrk="0" hangingPunct="1">
                        <a:lnSpc>
                          <a:spcPct val="100000"/>
                        </a:lnSpc>
                        <a:spcBef>
                          <a:spcPts val="0"/>
                        </a:spcBef>
                        <a:spcAft>
                          <a:spcPts val="0"/>
                        </a:spcAft>
                        <a:buClrTx/>
                        <a:buSzTx/>
                        <a:buFontTx/>
                        <a:buChar char="-"/>
                        <a:tabLst/>
                        <a:defRPr/>
                      </a:pPr>
                      <a:r>
                        <a:rPr lang="en-US" sz="1400" b="0" i="0" kern="1200" dirty="0">
                          <a:solidFill>
                            <a:schemeClr val="dk1"/>
                          </a:solidFill>
                          <a:effectLst/>
                          <a:latin typeface="+mn-lt"/>
                          <a:ea typeface="+mn-ea"/>
                          <a:cs typeface="+mn-cs"/>
                        </a:rPr>
                        <a:t>Failover</a:t>
                      </a:r>
                    </a:p>
                    <a:p>
                      <a:pPr marL="742950" marR="0" lvl="1" indent="-285750" algn="l" defTabSz="914400" rtl="0" eaLnBrk="1" fontAlgn="t" latinLnBrk="0" hangingPunct="1">
                        <a:lnSpc>
                          <a:spcPct val="100000"/>
                        </a:lnSpc>
                        <a:spcBef>
                          <a:spcPts val="0"/>
                        </a:spcBef>
                        <a:spcAft>
                          <a:spcPts val="0"/>
                        </a:spcAft>
                        <a:buClrTx/>
                        <a:buSzTx/>
                        <a:buFontTx/>
                        <a:buChar char="-"/>
                        <a:tabLst/>
                        <a:defRPr/>
                      </a:pPr>
                      <a:r>
                        <a:rPr lang="en-US" sz="1400" b="0" i="0" kern="1200" dirty="0">
                          <a:solidFill>
                            <a:schemeClr val="dk1"/>
                          </a:solidFill>
                          <a:effectLst/>
                          <a:latin typeface="+mn-lt"/>
                          <a:ea typeface="+mn-ea"/>
                          <a:cs typeface="+mn-cs"/>
                        </a:rPr>
                        <a:t>Read replicas</a:t>
                      </a:r>
                    </a:p>
                    <a:p>
                      <a:pPr marL="285750" marR="0" lvl="0" indent="-285750" algn="l" defTabSz="914400" rtl="0" eaLnBrk="1" fontAlgn="t" latinLnBrk="0" hangingPunct="1">
                        <a:lnSpc>
                          <a:spcPct val="100000"/>
                        </a:lnSpc>
                        <a:spcBef>
                          <a:spcPts val="0"/>
                        </a:spcBef>
                        <a:spcAft>
                          <a:spcPts val="0"/>
                        </a:spcAft>
                        <a:buClrTx/>
                        <a:buSzTx/>
                        <a:buFontTx/>
                        <a:buChar char="-"/>
                        <a:tabLst/>
                        <a:defRPr/>
                      </a:pPr>
                      <a:r>
                        <a:rPr lang="en-US" sz="1400" b="0" i="0" kern="1200" dirty="0">
                          <a:solidFill>
                            <a:schemeClr val="dk1"/>
                          </a:solidFill>
                          <a:effectLst/>
                          <a:latin typeface="+mn-lt"/>
                          <a:ea typeface="+mn-ea"/>
                          <a:cs typeface="+mn-cs"/>
                        </a:rPr>
                        <a:t>Monitoring</a:t>
                      </a:r>
                    </a:p>
                    <a:p>
                      <a:pPr marL="285750" marR="0" lvl="0" indent="-285750" algn="l" defTabSz="914400" rtl="0" eaLnBrk="1" fontAlgn="t" latinLnBrk="0" hangingPunct="1">
                        <a:lnSpc>
                          <a:spcPct val="100000"/>
                        </a:lnSpc>
                        <a:spcBef>
                          <a:spcPts val="0"/>
                        </a:spcBef>
                        <a:spcAft>
                          <a:spcPts val="0"/>
                        </a:spcAft>
                        <a:buClrTx/>
                        <a:buSzTx/>
                        <a:buFontTx/>
                        <a:buChar char="-"/>
                        <a:tabLst/>
                        <a:defRPr/>
                      </a:pPr>
                      <a:r>
                        <a:rPr lang="en-US" sz="1400" b="0" i="0" kern="1200" dirty="0">
                          <a:solidFill>
                            <a:schemeClr val="dk1"/>
                          </a:solidFill>
                          <a:effectLst/>
                          <a:latin typeface="+mn-lt"/>
                          <a:ea typeface="+mn-ea"/>
                          <a:cs typeface="+mn-cs"/>
                        </a:rPr>
                        <a:t>Authorize network connections/proxy/use SSL</a:t>
                      </a:r>
                    </a:p>
                    <a:p>
                      <a:pPr marL="285750" marR="0" lvl="0" indent="-285750" algn="l" defTabSz="914400" rtl="0" eaLnBrk="1" fontAlgn="t" latinLnBrk="0" hangingPunct="1">
                        <a:lnSpc>
                          <a:spcPct val="100000"/>
                        </a:lnSpc>
                        <a:spcBef>
                          <a:spcPts val="0"/>
                        </a:spcBef>
                        <a:spcAft>
                          <a:spcPts val="0"/>
                        </a:spcAft>
                        <a:buClrTx/>
                        <a:buSzTx/>
                        <a:buFontTx/>
                        <a:buChar char="-"/>
                        <a:tabLst/>
                        <a:defRPr/>
                      </a:pPr>
                      <a:r>
                        <a:rPr lang="en-US" sz="1400" b="1" i="0" kern="1200" dirty="0">
                          <a:solidFill>
                            <a:schemeClr val="dk1"/>
                          </a:solidFill>
                          <a:effectLst/>
                          <a:latin typeface="+mn-lt"/>
                          <a:ea typeface="+mn-ea"/>
                          <a:cs typeface="+mn-cs"/>
                        </a:rPr>
                        <a:t>Limitations:</a:t>
                      </a:r>
                    </a:p>
                    <a:p>
                      <a:pPr marL="742950" marR="0" lvl="1" indent="-285750" algn="l" defTabSz="914400" rtl="0" eaLnBrk="1" fontAlgn="t" latinLnBrk="0" hangingPunct="1">
                        <a:lnSpc>
                          <a:spcPct val="100000"/>
                        </a:lnSpc>
                        <a:spcBef>
                          <a:spcPts val="0"/>
                        </a:spcBef>
                        <a:spcAft>
                          <a:spcPts val="0"/>
                        </a:spcAft>
                        <a:buClrTx/>
                        <a:buSzTx/>
                        <a:buFontTx/>
                        <a:buChar char="-"/>
                        <a:tabLst/>
                        <a:defRPr/>
                      </a:pPr>
                      <a:r>
                        <a:rPr lang="en-US" sz="1400" b="0" i="0" kern="1200" dirty="0">
                          <a:solidFill>
                            <a:schemeClr val="dk1"/>
                          </a:solidFill>
                          <a:effectLst/>
                          <a:latin typeface="+mn-lt"/>
                          <a:ea typeface="+mn-ea"/>
                          <a:cs typeface="+mn-cs"/>
                        </a:rPr>
                        <a:t>Read replicas limited to the same region as the master :</a:t>
                      </a:r>
                    </a:p>
                    <a:p>
                      <a:pPr marL="742950" marR="0" lvl="1" indent="-285750" algn="l" defTabSz="914400" rtl="0" eaLnBrk="1" fontAlgn="t" latinLnBrk="0" hangingPunct="1">
                        <a:lnSpc>
                          <a:spcPct val="100000"/>
                        </a:lnSpc>
                        <a:spcBef>
                          <a:spcPts val="0"/>
                        </a:spcBef>
                        <a:spcAft>
                          <a:spcPts val="0"/>
                        </a:spcAft>
                        <a:buClrTx/>
                        <a:buSzTx/>
                        <a:buFontTx/>
                        <a:buChar char="-"/>
                        <a:tabLst/>
                        <a:defRPr/>
                      </a:pPr>
                      <a:r>
                        <a:rPr lang="en-US" sz="1400" b="0" i="0" kern="1200" dirty="0">
                          <a:solidFill>
                            <a:schemeClr val="dk1"/>
                          </a:solidFill>
                          <a:effectLst/>
                          <a:latin typeface="+mn-lt"/>
                          <a:ea typeface="+mn-ea"/>
                          <a:cs typeface="+mn-cs"/>
                        </a:rPr>
                        <a:t>Limited global availability.</a:t>
                      </a:r>
                    </a:p>
                    <a:p>
                      <a:pPr marL="742950" marR="0" lvl="1" indent="-285750" algn="l" defTabSz="914400" rtl="0" eaLnBrk="1" fontAlgn="t" latinLnBrk="0" hangingPunct="1">
                        <a:lnSpc>
                          <a:spcPct val="100000"/>
                        </a:lnSpc>
                        <a:spcBef>
                          <a:spcPts val="0"/>
                        </a:spcBef>
                        <a:spcAft>
                          <a:spcPts val="0"/>
                        </a:spcAft>
                        <a:buClrTx/>
                        <a:buSzTx/>
                        <a:buFontTx/>
                        <a:buChar char="-"/>
                        <a:tabLst/>
                        <a:defRPr/>
                      </a:pPr>
                      <a:r>
                        <a:rPr lang="en-US" sz="1400" b="0" i="0" kern="1200" dirty="0">
                          <a:solidFill>
                            <a:schemeClr val="dk1"/>
                          </a:solidFill>
                          <a:effectLst/>
                          <a:latin typeface="+mn-lt"/>
                          <a:ea typeface="+mn-ea"/>
                          <a:cs typeface="+mn-cs"/>
                        </a:rPr>
                        <a:t>Max disk size 10 TB</a:t>
                      </a:r>
                    </a:p>
                    <a:p>
                      <a:pPr marL="742950" marR="0" lvl="1" indent="-285750" algn="l" defTabSz="914400" rtl="0" eaLnBrk="1" fontAlgn="t" latinLnBrk="0" hangingPunct="1">
                        <a:lnSpc>
                          <a:spcPct val="100000"/>
                        </a:lnSpc>
                        <a:spcBef>
                          <a:spcPts val="0"/>
                        </a:spcBef>
                        <a:spcAft>
                          <a:spcPts val="0"/>
                        </a:spcAft>
                        <a:buClrTx/>
                        <a:buSzTx/>
                        <a:buFontTx/>
                        <a:buChar char="-"/>
                        <a:tabLst/>
                        <a:defRPr/>
                      </a:pPr>
                      <a:r>
                        <a:rPr lang="en-US" sz="1400" b="0" i="0" kern="1200" dirty="0">
                          <a:solidFill>
                            <a:schemeClr val="dk1"/>
                          </a:solidFill>
                          <a:effectLst/>
                          <a:latin typeface="+mn-lt"/>
                          <a:ea typeface="+mn-ea"/>
                          <a:cs typeface="+mn-cs"/>
                        </a:rPr>
                        <a:t>Can’t have SUPERUSER privileges + other few features.</a:t>
                      </a:r>
                    </a:p>
                  </a:txBody>
                  <a:tcPr marL="0" marR="180000" marT="0" marB="0"/>
                </a:tc>
                <a:tc gridSpan="2">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b="1" kern="1200" dirty="0">
                          <a:solidFill>
                            <a:schemeClr val="bg1"/>
                          </a:solidFill>
                          <a:effectLst/>
                          <a:latin typeface="Roboto"/>
                          <a:ea typeface="+mn-ea"/>
                          <a:cs typeface="+mn-cs"/>
                        </a:rPr>
                        <a:t>Security</a:t>
                      </a:r>
                    </a:p>
                  </a:txBody>
                  <a:tcPr marL="0" marR="180000" marT="0" marB="0">
                    <a:solidFill>
                      <a:srgbClr val="4472C4"/>
                    </a:solidFill>
                  </a:tcPr>
                </a:tc>
                <a:tc hMerge="1">
                  <a:txBody>
                    <a:bodyPr/>
                    <a:lstStyle/>
                    <a:p>
                      <a:pPr algn="l" fontAlgn="t"/>
                      <a:endParaRPr lang="en-US" sz="1400" b="0" i="0" kern="1200" dirty="0">
                        <a:solidFill>
                          <a:schemeClr val="dk1"/>
                        </a:solidFill>
                        <a:effectLst/>
                        <a:latin typeface="+mn-lt"/>
                        <a:ea typeface="+mn-ea"/>
                        <a:cs typeface="+mn-cs"/>
                      </a:endParaRPr>
                    </a:p>
                  </a:txBody>
                  <a:tcPr marL="95250" marR="381000" marT="247650" marB="247650"/>
                </a:tc>
                <a:extLst>
                  <a:ext uri="{0D108BD9-81ED-4DB2-BD59-A6C34878D82A}">
                    <a16:rowId xmlns:a16="http://schemas.microsoft.com/office/drawing/2014/main" val="2082338885"/>
                  </a:ext>
                </a:extLst>
              </a:tr>
              <a:tr h="1493520">
                <a:tc vMerge="1">
                  <a:txBody>
                    <a:bodyPr/>
                    <a:lstStyle/>
                    <a:p>
                      <a:endParaRPr lang="fr-FR"/>
                    </a:p>
                  </a:txBody>
                  <a:tcPr/>
                </a:tc>
                <a:tc vMerge="1">
                  <a:txBody>
                    <a:bodyPr/>
                    <a:lstStyle/>
                    <a:p>
                      <a:endParaRPr lang="fr-FR"/>
                    </a:p>
                  </a:txBody>
                  <a:tcPr/>
                </a:tc>
                <a:tc gridSpan="2">
                  <a:txBody>
                    <a:bodyPr/>
                    <a:lstStyle/>
                    <a:p>
                      <a:r>
                        <a:rPr lang="fr-FR" sz="1400" b="0" i="0" kern="1200" dirty="0">
                          <a:solidFill>
                            <a:schemeClr val="dk1"/>
                          </a:solidFill>
                          <a:effectLst/>
                          <a:latin typeface="+mn-lt"/>
                          <a:ea typeface="+mn-ea"/>
                          <a:cs typeface="+mn-cs"/>
                        </a:rPr>
                        <a:t>- Customer data </a:t>
                      </a:r>
                      <a:r>
                        <a:rPr lang="fr-FR" sz="1400" b="0" i="0" kern="1200" dirty="0" err="1">
                          <a:solidFill>
                            <a:schemeClr val="dk1"/>
                          </a:solidFill>
                          <a:effectLst/>
                          <a:latin typeface="+mn-lt"/>
                          <a:ea typeface="+mn-ea"/>
                          <a:cs typeface="+mn-cs"/>
                        </a:rPr>
                        <a:t>encrypted</a:t>
                      </a:r>
                      <a:r>
                        <a:rPr lang="fr-FR" sz="1400" b="0" i="0" kern="1200" dirty="0">
                          <a:solidFill>
                            <a:schemeClr val="dk1"/>
                          </a:solidFill>
                          <a:effectLst/>
                          <a:latin typeface="+mn-lt"/>
                          <a:ea typeface="+mn-ea"/>
                          <a:cs typeface="+mn-cs"/>
                        </a:rPr>
                        <a:t> on </a:t>
                      </a:r>
                      <a:r>
                        <a:rPr lang="fr-FR" sz="1400" b="0" i="0" kern="1200" dirty="0" err="1">
                          <a:solidFill>
                            <a:schemeClr val="dk1"/>
                          </a:solidFill>
                          <a:effectLst/>
                          <a:latin typeface="+mn-lt"/>
                          <a:ea typeface="+mn-ea"/>
                          <a:cs typeface="+mn-cs"/>
                        </a:rPr>
                        <a:t>Google’s</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internal</a:t>
                      </a:r>
                      <a:r>
                        <a:rPr lang="fr-FR" sz="1400" b="0" i="0" kern="1200" dirty="0">
                          <a:solidFill>
                            <a:schemeClr val="dk1"/>
                          </a:solidFill>
                          <a:effectLst/>
                          <a:latin typeface="+mn-lt"/>
                          <a:ea typeface="+mn-ea"/>
                          <a:cs typeface="+mn-cs"/>
                        </a:rPr>
                        <a:t> networks and in </a:t>
                      </a:r>
                      <a:r>
                        <a:rPr lang="fr-FR" sz="1400" b="0" i="0" kern="1200" dirty="0" err="1">
                          <a:solidFill>
                            <a:schemeClr val="dk1"/>
                          </a:solidFill>
                          <a:effectLst/>
                          <a:latin typeface="+mn-lt"/>
                          <a:ea typeface="+mn-ea"/>
                          <a:cs typeface="+mn-cs"/>
                        </a:rPr>
                        <a:t>database</a:t>
                      </a:r>
                      <a:r>
                        <a:rPr lang="fr-FR" sz="1400" b="0" i="0" kern="1200" dirty="0">
                          <a:solidFill>
                            <a:schemeClr val="dk1"/>
                          </a:solidFill>
                          <a:effectLst/>
                          <a:latin typeface="+mn-lt"/>
                          <a:ea typeface="+mn-ea"/>
                          <a:cs typeface="+mn-cs"/>
                        </a:rPr>
                        <a:t> tables, </a:t>
                      </a:r>
                      <a:r>
                        <a:rPr lang="fr-FR" sz="1400" b="0" i="0" kern="1200" dirty="0" err="1">
                          <a:solidFill>
                            <a:schemeClr val="dk1"/>
                          </a:solidFill>
                          <a:effectLst/>
                          <a:latin typeface="+mn-lt"/>
                          <a:ea typeface="+mn-ea"/>
                          <a:cs typeface="+mn-cs"/>
                        </a:rPr>
                        <a:t>temporary</a:t>
                      </a:r>
                      <a:r>
                        <a:rPr lang="fr-FR" sz="1400" b="0" i="0" kern="1200" dirty="0">
                          <a:solidFill>
                            <a:schemeClr val="dk1"/>
                          </a:solidFill>
                          <a:effectLst/>
                          <a:latin typeface="+mn-lt"/>
                          <a:ea typeface="+mn-ea"/>
                          <a:cs typeface="+mn-cs"/>
                        </a:rPr>
                        <a:t> - files, and backups.</a:t>
                      </a:r>
                    </a:p>
                    <a:p>
                      <a:r>
                        <a:rPr lang="fr-FR" sz="1400" b="0" i="0" kern="1200" dirty="0">
                          <a:solidFill>
                            <a:schemeClr val="dk1"/>
                          </a:solidFill>
                          <a:effectLst/>
                          <a:latin typeface="+mn-lt"/>
                          <a:ea typeface="+mn-ea"/>
                          <a:cs typeface="+mn-cs"/>
                        </a:rPr>
                        <a:t>- Support for </a:t>
                      </a:r>
                      <a:r>
                        <a:rPr lang="fr-FR" sz="1400" b="0" i="0" kern="1200" dirty="0" err="1">
                          <a:solidFill>
                            <a:schemeClr val="dk1"/>
                          </a:solidFill>
                          <a:effectLst/>
                          <a:latin typeface="+mn-lt"/>
                          <a:ea typeface="+mn-ea"/>
                          <a:cs typeface="+mn-cs"/>
                        </a:rPr>
                        <a:t>secure</a:t>
                      </a:r>
                      <a:r>
                        <a:rPr lang="fr-FR" sz="1400" b="0" i="0" kern="1200" dirty="0">
                          <a:solidFill>
                            <a:schemeClr val="dk1"/>
                          </a:solidFill>
                          <a:effectLst/>
                          <a:latin typeface="+mn-lt"/>
                          <a:ea typeface="+mn-ea"/>
                          <a:cs typeface="+mn-cs"/>
                        </a:rPr>
                        <a:t> external connections </a:t>
                      </a:r>
                      <a:r>
                        <a:rPr lang="fr-FR" sz="1400" b="0" i="0" kern="1200" dirty="0" err="1">
                          <a:solidFill>
                            <a:schemeClr val="dk1"/>
                          </a:solidFill>
                          <a:effectLst/>
                          <a:latin typeface="+mn-lt"/>
                          <a:ea typeface="+mn-ea"/>
                          <a:cs typeface="+mn-cs"/>
                        </a:rPr>
                        <a:t>with</a:t>
                      </a:r>
                      <a:r>
                        <a:rPr lang="fr-FR" sz="1400" b="0" i="0" kern="1200" dirty="0">
                          <a:solidFill>
                            <a:schemeClr val="dk1"/>
                          </a:solidFill>
                          <a:effectLst/>
                          <a:latin typeface="+mn-lt"/>
                          <a:ea typeface="+mn-ea"/>
                          <a:cs typeface="+mn-cs"/>
                        </a:rPr>
                        <a:t> the Cloud SQL Proxy or </a:t>
                      </a:r>
                      <a:r>
                        <a:rPr lang="fr-FR" sz="1400" b="0" i="0" kern="1200" dirty="0" err="1">
                          <a:solidFill>
                            <a:schemeClr val="dk1"/>
                          </a:solidFill>
                          <a:effectLst/>
                          <a:latin typeface="+mn-lt"/>
                          <a:ea typeface="+mn-ea"/>
                          <a:cs typeface="+mn-cs"/>
                        </a:rPr>
                        <a:t>with</a:t>
                      </a:r>
                      <a:r>
                        <a:rPr lang="fr-FR" sz="1400" b="0" i="0" kern="1200" dirty="0">
                          <a:solidFill>
                            <a:schemeClr val="dk1"/>
                          </a:solidFill>
                          <a:effectLst/>
                          <a:latin typeface="+mn-lt"/>
                          <a:ea typeface="+mn-ea"/>
                          <a:cs typeface="+mn-cs"/>
                        </a:rPr>
                        <a:t> the SSL/TLS </a:t>
                      </a:r>
                      <a:r>
                        <a:rPr lang="fr-FR" sz="1400" b="0" i="0" kern="1200" dirty="0" err="1">
                          <a:solidFill>
                            <a:schemeClr val="dk1"/>
                          </a:solidFill>
                          <a:effectLst/>
                          <a:latin typeface="+mn-lt"/>
                          <a:ea typeface="+mn-ea"/>
                          <a:cs typeface="+mn-cs"/>
                        </a:rPr>
                        <a:t>protocol</a:t>
                      </a:r>
                      <a:r>
                        <a:rPr lang="fr-FR" sz="1400" b="0" i="0" kern="1200" dirty="0">
                          <a:solidFill>
                            <a:schemeClr val="dk1"/>
                          </a:solidFill>
                          <a:effectLst/>
                          <a:latin typeface="+mn-lt"/>
                          <a:ea typeface="+mn-ea"/>
                          <a:cs typeface="+mn-cs"/>
                        </a:rPr>
                        <a:t>.</a:t>
                      </a:r>
                    </a:p>
                    <a:p>
                      <a:r>
                        <a:rPr lang="fr-FR" sz="1400" b="0" i="0" kern="1200" dirty="0">
                          <a:solidFill>
                            <a:schemeClr val="dk1"/>
                          </a:solidFill>
                          <a:effectLst/>
                          <a:latin typeface="+mn-lt"/>
                          <a:ea typeface="+mn-ea"/>
                          <a:cs typeface="+mn-cs"/>
                        </a:rPr>
                        <a:t>- Support for </a:t>
                      </a:r>
                      <a:r>
                        <a:rPr lang="fr-FR" sz="1400" b="0" i="0" kern="1200" dirty="0" err="1">
                          <a:solidFill>
                            <a:schemeClr val="dk1"/>
                          </a:solidFill>
                          <a:effectLst/>
                          <a:latin typeface="+mn-lt"/>
                          <a:ea typeface="+mn-ea"/>
                          <a:cs typeface="+mn-cs"/>
                        </a:rPr>
                        <a:t>private</a:t>
                      </a:r>
                      <a:r>
                        <a:rPr lang="fr-FR" sz="1400" b="0" i="0" kern="1200" dirty="0">
                          <a:solidFill>
                            <a:schemeClr val="dk1"/>
                          </a:solidFill>
                          <a:effectLst/>
                          <a:latin typeface="+mn-lt"/>
                          <a:ea typeface="+mn-ea"/>
                          <a:cs typeface="+mn-cs"/>
                        </a:rPr>
                        <a:t> IP (</a:t>
                      </a:r>
                      <a:r>
                        <a:rPr lang="fr-FR" sz="1400" b="0" i="0" kern="1200" dirty="0" err="1">
                          <a:solidFill>
                            <a:schemeClr val="dk1"/>
                          </a:solidFill>
                          <a:effectLst/>
                          <a:latin typeface="+mn-lt"/>
                          <a:ea typeface="+mn-ea"/>
                          <a:cs typeface="+mn-cs"/>
                        </a:rPr>
                        <a:t>private</a:t>
                      </a:r>
                      <a:r>
                        <a:rPr lang="fr-FR" sz="1400" b="0" i="0" kern="1200" dirty="0">
                          <a:solidFill>
                            <a:schemeClr val="dk1"/>
                          </a:solidFill>
                          <a:effectLst/>
                          <a:latin typeface="+mn-lt"/>
                          <a:ea typeface="+mn-ea"/>
                          <a:cs typeface="+mn-cs"/>
                        </a:rPr>
                        <a:t> services </a:t>
                      </a:r>
                      <a:r>
                        <a:rPr lang="fr-FR" sz="1400" b="0" i="0" kern="1200" dirty="0" err="1">
                          <a:solidFill>
                            <a:schemeClr val="dk1"/>
                          </a:solidFill>
                          <a:effectLst/>
                          <a:latin typeface="+mn-lt"/>
                          <a:ea typeface="+mn-ea"/>
                          <a:cs typeface="+mn-cs"/>
                        </a:rPr>
                        <a:t>access</a:t>
                      </a:r>
                      <a:r>
                        <a:rPr lang="fr-FR" sz="1400" b="0" i="0" kern="1200" dirty="0">
                          <a:solidFill>
                            <a:schemeClr val="dk1"/>
                          </a:solidFill>
                          <a:effectLst/>
                          <a:latin typeface="+mn-lt"/>
                          <a:ea typeface="+mn-ea"/>
                          <a:cs typeface="+mn-cs"/>
                        </a:rPr>
                        <a:t>).</a:t>
                      </a:r>
                    </a:p>
                    <a:p>
                      <a:r>
                        <a:rPr lang="fr-FR" sz="1400" b="0" i="0" kern="1200" dirty="0">
                          <a:solidFill>
                            <a:schemeClr val="dk1"/>
                          </a:solidFill>
                          <a:effectLst/>
                          <a:latin typeface="+mn-lt"/>
                          <a:ea typeface="+mn-ea"/>
                          <a:cs typeface="+mn-cs"/>
                        </a:rPr>
                        <a:t>- Data </a:t>
                      </a:r>
                      <a:r>
                        <a:rPr lang="fr-FR" sz="1400" b="0" i="0" kern="1200" dirty="0" err="1">
                          <a:solidFill>
                            <a:schemeClr val="dk1"/>
                          </a:solidFill>
                          <a:effectLst/>
                          <a:latin typeface="+mn-lt"/>
                          <a:ea typeface="+mn-ea"/>
                          <a:cs typeface="+mn-cs"/>
                        </a:rPr>
                        <a:t>replication</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between</a:t>
                      </a:r>
                      <a:r>
                        <a:rPr lang="fr-FR" sz="1400" b="0" i="0" kern="1200" dirty="0">
                          <a:solidFill>
                            <a:schemeClr val="dk1"/>
                          </a:solidFill>
                          <a:effectLst/>
                          <a:latin typeface="+mn-lt"/>
                          <a:ea typeface="+mn-ea"/>
                          <a:cs typeface="+mn-cs"/>
                        </a:rPr>
                        <a:t> multiple zones </a:t>
                      </a:r>
                      <a:r>
                        <a:rPr lang="fr-FR" sz="1400" b="0" i="0" kern="1200" dirty="0" err="1">
                          <a:solidFill>
                            <a:schemeClr val="dk1"/>
                          </a:solidFill>
                          <a:effectLst/>
                          <a:latin typeface="+mn-lt"/>
                          <a:ea typeface="+mn-ea"/>
                          <a:cs typeface="+mn-cs"/>
                        </a:rPr>
                        <a:t>with</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automatic</a:t>
                      </a:r>
                      <a:r>
                        <a:rPr lang="fr-FR" sz="1400" b="0" i="0" kern="1200" dirty="0">
                          <a:solidFill>
                            <a:schemeClr val="dk1"/>
                          </a:solidFill>
                          <a:effectLst/>
                          <a:latin typeface="+mn-lt"/>
                          <a:ea typeface="+mn-ea"/>
                          <a:cs typeface="+mn-cs"/>
                        </a:rPr>
                        <a:t> failover</a:t>
                      </a:r>
                    </a:p>
                  </a:txBody>
                  <a:tcPr marL="0" marR="180000" marT="0" marB="0"/>
                </a:tc>
                <a:tc hMerge="1">
                  <a:txBody>
                    <a:bodyPr/>
                    <a:lstStyle/>
                    <a:p>
                      <a:endParaRPr lang="fr-FR"/>
                    </a:p>
                  </a:txBody>
                  <a:tcPr/>
                </a:tc>
                <a:extLst>
                  <a:ext uri="{0D108BD9-81ED-4DB2-BD59-A6C34878D82A}">
                    <a16:rowId xmlns:a16="http://schemas.microsoft.com/office/drawing/2014/main" val="1924305050"/>
                  </a:ext>
                </a:extLst>
              </a:tr>
              <a:tr h="1989606">
                <a:tc>
                  <a:txBody>
                    <a:bodyPr/>
                    <a:lstStyle/>
                    <a:p>
                      <a:pPr marL="0" algn="l" defTabSz="914400" rtl="0" eaLnBrk="1" fontAlgn="ctr" latinLnBrk="0" hangingPunct="1"/>
                      <a:r>
                        <a:rPr lang="fr-FR" sz="1600" b="1" kern="1200" dirty="0">
                          <a:solidFill>
                            <a:schemeClr val="bg1"/>
                          </a:solidFill>
                          <a:effectLst/>
                          <a:latin typeface="Roboto"/>
                          <a:ea typeface="+mn-ea"/>
                          <a:cs typeface="+mn-cs"/>
                        </a:rPr>
                        <a:t>Import/Export</a:t>
                      </a:r>
                    </a:p>
                  </a:txBody>
                  <a:tcPr marL="95250" marR="381000" marT="247650" marB="247650">
                    <a:solidFill>
                      <a:schemeClr val="accent1"/>
                    </a:solidFill>
                  </a:tcPr>
                </a:tc>
                <a:tc gridSpan="3">
                  <a:txBody>
                    <a:bodyPr/>
                    <a:lstStyle/>
                    <a:p>
                      <a:pPr marL="0" algn="l" defTabSz="914400" rtl="0" eaLnBrk="1" fontAlgn="ctr" latinLnBrk="0" hangingPunct="1"/>
                      <a:r>
                        <a:rPr lang="fr-FR" sz="1400" b="1" i="0" kern="1200" dirty="0" err="1">
                          <a:solidFill>
                            <a:schemeClr val="dk1"/>
                          </a:solidFill>
                          <a:effectLst/>
                          <a:latin typeface="+mn-lt"/>
                          <a:ea typeface="+mn-ea"/>
                          <a:cs typeface="+mn-cs"/>
                        </a:rPr>
                        <a:t>Importing</a:t>
                      </a:r>
                      <a:r>
                        <a:rPr lang="fr-FR" sz="1400" b="1" i="0" kern="1200" dirty="0">
                          <a:solidFill>
                            <a:schemeClr val="dk1"/>
                          </a:solidFill>
                          <a:effectLst/>
                          <a:latin typeface="+mn-lt"/>
                          <a:ea typeface="+mn-ea"/>
                          <a:cs typeface="+mn-cs"/>
                        </a:rPr>
                        <a:t> in cloud SQL:</a:t>
                      </a:r>
                    </a:p>
                    <a:p>
                      <a:pPr marL="285750" indent="-285750" algn="l" defTabSz="914400" rtl="0" eaLnBrk="1" fontAlgn="ctr" latinLnBrk="0" hangingPunct="1">
                        <a:buFontTx/>
                        <a:buChar char="-"/>
                      </a:pPr>
                      <a:r>
                        <a:rPr lang="fr-FR" sz="1400" b="0" i="0" kern="1200" dirty="0">
                          <a:solidFill>
                            <a:schemeClr val="dk1"/>
                          </a:solidFill>
                          <a:effectLst/>
                          <a:latin typeface="+mn-lt"/>
                          <a:ea typeface="+mn-ea"/>
                          <a:cs typeface="+mn-cs"/>
                        </a:rPr>
                        <a:t>Cloud Storage </a:t>
                      </a:r>
                      <a:r>
                        <a:rPr lang="fr-FR" sz="1400" b="0" i="0" kern="1200" dirty="0" err="1">
                          <a:solidFill>
                            <a:schemeClr val="dk1"/>
                          </a:solidFill>
                          <a:effectLst/>
                          <a:latin typeface="+mn-lt"/>
                          <a:ea typeface="+mn-ea"/>
                          <a:cs typeface="+mn-cs"/>
                        </a:rPr>
                        <a:t>staging</a:t>
                      </a:r>
                      <a:endParaRPr lang="fr-FR" sz="1400" b="0" i="0" kern="1200" dirty="0">
                        <a:solidFill>
                          <a:schemeClr val="dk1"/>
                        </a:solidFill>
                        <a:effectLst/>
                        <a:latin typeface="+mn-lt"/>
                        <a:ea typeface="+mn-ea"/>
                        <a:cs typeface="+mn-cs"/>
                      </a:endParaRPr>
                    </a:p>
                    <a:p>
                      <a:pPr marL="285750" indent="-285750" algn="l" defTabSz="914400" rtl="0" eaLnBrk="1" fontAlgn="ctr" latinLnBrk="0" hangingPunct="1">
                        <a:buFontTx/>
                        <a:buChar char="-"/>
                      </a:pPr>
                      <a:r>
                        <a:rPr lang="fr-FR" sz="1400" b="0" i="0" kern="1200" dirty="0">
                          <a:solidFill>
                            <a:schemeClr val="dk1"/>
                          </a:solidFill>
                          <a:effectLst/>
                          <a:latin typeface="+mn-lt"/>
                          <a:ea typeface="+mn-ea"/>
                          <a:cs typeface="+mn-cs"/>
                        </a:rPr>
                        <a:t>SQL Dump/CSV</a:t>
                      </a:r>
                    </a:p>
                    <a:p>
                      <a:pPr marL="0" indent="0" algn="l" defTabSz="914400" rtl="0" eaLnBrk="1" fontAlgn="ctr" latinLnBrk="0" hangingPunct="1">
                        <a:buFontTx/>
                        <a:buNone/>
                      </a:pPr>
                      <a:r>
                        <a:rPr lang="fr-FR" sz="1400" b="1" i="0" kern="1200" dirty="0">
                          <a:solidFill>
                            <a:schemeClr val="dk1"/>
                          </a:solidFill>
                          <a:effectLst/>
                          <a:latin typeface="+mn-lt"/>
                          <a:ea typeface="+mn-ea"/>
                          <a:cs typeface="+mn-cs"/>
                        </a:rPr>
                        <a:t>Export/import process:</a:t>
                      </a:r>
                    </a:p>
                    <a:p>
                      <a:pPr marL="285750" indent="-285750" algn="l" defTabSz="914400" rtl="0" eaLnBrk="1" fontAlgn="ctr" latinLnBrk="0" hangingPunct="1">
                        <a:buFontTx/>
                        <a:buChar char="-"/>
                      </a:pPr>
                      <a:r>
                        <a:rPr lang="fr-FR" sz="1400" b="0" i="0" kern="1200" dirty="0">
                          <a:solidFill>
                            <a:schemeClr val="dk1"/>
                          </a:solidFill>
                          <a:effectLst/>
                          <a:latin typeface="+mn-lt"/>
                          <a:ea typeface="+mn-ea"/>
                          <a:cs typeface="+mn-cs"/>
                        </a:rPr>
                        <a:t>Export SQL dump/CSV file (</a:t>
                      </a:r>
                      <a:r>
                        <a:rPr lang="fr-FR" sz="1400" b="0" i="0" kern="1200" dirty="0" err="1">
                          <a:solidFill>
                            <a:schemeClr val="dk1"/>
                          </a:solidFill>
                          <a:effectLst/>
                          <a:latin typeface="+mn-lt"/>
                          <a:ea typeface="+mn-ea"/>
                          <a:cs typeface="+mn-cs"/>
                        </a:rPr>
                        <a:t>can’t</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contains</a:t>
                      </a:r>
                      <a:r>
                        <a:rPr lang="fr-FR" sz="1400" b="0" i="0" kern="1200" dirty="0">
                          <a:solidFill>
                            <a:schemeClr val="dk1"/>
                          </a:solidFill>
                          <a:effectLst/>
                          <a:latin typeface="+mn-lt"/>
                          <a:ea typeface="+mn-ea"/>
                          <a:cs typeface="+mn-cs"/>
                        </a:rPr>
                        <a:t> triggers, </a:t>
                      </a:r>
                      <a:r>
                        <a:rPr lang="fr-FR" sz="1400" b="0" i="0" kern="1200" dirty="0" err="1">
                          <a:solidFill>
                            <a:schemeClr val="dk1"/>
                          </a:solidFill>
                          <a:effectLst/>
                          <a:latin typeface="+mn-lt"/>
                          <a:ea typeface="+mn-ea"/>
                          <a:cs typeface="+mn-cs"/>
                        </a:rPr>
                        <a:t>views</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stored</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procedures</a:t>
                      </a:r>
                      <a:r>
                        <a:rPr lang="fr-FR" sz="1400" b="0" i="0" kern="1200" dirty="0">
                          <a:solidFill>
                            <a:schemeClr val="dk1"/>
                          </a:solidFill>
                          <a:effectLst/>
                          <a:latin typeface="+mn-lt"/>
                          <a:ea typeface="+mn-ea"/>
                          <a:cs typeface="+mn-cs"/>
                        </a:rPr>
                        <a:t>)</a:t>
                      </a:r>
                    </a:p>
                    <a:p>
                      <a:pPr marL="285750" indent="-285750" algn="l" defTabSz="914400" rtl="0" eaLnBrk="1" fontAlgn="ctr" latinLnBrk="0" hangingPunct="1">
                        <a:buFontTx/>
                        <a:buChar char="-"/>
                      </a:pPr>
                      <a:r>
                        <a:rPr lang="fr-FR" sz="1400" b="0" i="0" kern="1200" dirty="0" err="1">
                          <a:solidFill>
                            <a:schemeClr val="dk1"/>
                          </a:solidFill>
                          <a:effectLst/>
                          <a:latin typeface="+mn-lt"/>
                          <a:ea typeface="+mn-ea"/>
                          <a:cs typeface="+mn-cs"/>
                        </a:rPr>
                        <a:t>Get</a:t>
                      </a:r>
                      <a:r>
                        <a:rPr lang="fr-FR" sz="1400" b="0" i="0" kern="1200" dirty="0">
                          <a:solidFill>
                            <a:schemeClr val="dk1"/>
                          </a:solidFill>
                          <a:effectLst/>
                          <a:latin typeface="+mn-lt"/>
                          <a:ea typeface="+mn-ea"/>
                          <a:cs typeface="+mn-cs"/>
                        </a:rPr>
                        <a:t> dump/csv file </a:t>
                      </a:r>
                      <a:r>
                        <a:rPr lang="fr-FR" sz="1400" b="0" i="0" kern="1200" dirty="0" err="1">
                          <a:solidFill>
                            <a:schemeClr val="dk1"/>
                          </a:solidFill>
                          <a:effectLst/>
                          <a:latin typeface="+mn-lt"/>
                          <a:ea typeface="+mn-ea"/>
                          <a:cs typeface="+mn-cs"/>
                        </a:rPr>
                        <a:t>into</a:t>
                      </a:r>
                      <a:r>
                        <a:rPr lang="fr-FR" sz="1400" b="0" i="0" kern="1200" dirty="0">
                          <a:solidFill>
                            <a:schemeClr val="dk1"/>
                          </a:solidFill>
                          <a:effectLst/>
                          <a:latin typeface="+mn-lt"/>
                          <a:ea typeface="+mn-ea"/>
                          <a:cs typeface="+mn-cs"/>
                        </a:rPr>
                        <a:t> GCS and import </a:t>
                      </a:r>
                      <a:r>
                        <a:rPr lang="fr-FR" sz="1400" b="0" i="0" kern="1200" dirty="0" err="1">
                          <a:solidFill>
                            <a:schemeClr val="dk1"/>
                          </a:solidFill>
                          <a:effectLst/>
                          <a:latin typeface="+mn-lt"/>
                          <a:ea typeface="+mn-ea"/>
                          <a:cs typeface="+mn-cs"/>
                        </a:rPr>
                        <a:t>into</a:t>
                      </a:r>
                      <a:r>
                        <a:rPr lang="fr-FR" sz="1400" b="0" i="0" kern="1200" dirty="0">
                          <a:solidFill>
                            <a:schemeClr val="dk1"/>
                          </a:solidFill>
                          <a:effectLst/>
                          <a:latin typeface="+mn-lt"/>
                          <a:ea typeface="+mn-ea"/>
                          <a:cs typeface="+mn-cs"/>
                        </a:rPr>
                        <a:t> Cloud SQL instance.</a:t>
                      </a:r>
                    </a:p>
                    <a:p>
                      <a:pPr marL="0" indent="0" algn="l" defTabSz="914400" rtl="0" eaLnBrk="1" fontAlgn="ctr" latinLnBrk="0" hangingPunct="1">
                        <a:buFontTx/>
                        <a:buNone/>
                      </a:pPr>
                      <a:r>
                        <a:rPr lang="fr-FR" sz="1400" b="1" i="0" kern="1200" dirty="0">
                          <a:solidFill>
                            <a:schemeClr val="dk1"/>
                          </a:solidFill>
                          <a:effectLst/>
                          <a:latin typeface="+mn-lt"/>
                          <a:ea typeface="+mn-ea"/>
                          <a:cs typeface="+mn-cs"/>
                        </a:rPr>
                        <a:t>Best practices:</a:t>
                      </a:r>
                    </a:p>
                    <a:p>
                      <a:pPr marL="285750" indent="-285750" algn="l" defTabSz="914400" rtl="0" eaLnBrk="1" fontAlgn="ctr" latinLnBrk="0" hangingPunct="1">
                        <a:buFontTx/>
                        <a:buChar char="-"/>
                      </a:pPr>
                      <a:r>
                        <a:rPr lang="fr-FR" sz="1400" b="0" i="0" kern="1200" dirty="0" err="1">
                          <a:solidFill>
                            <a:schemeClr val="dk1"/>
                          </a:solidFill>
                          <a:effectLst/>
                          <a:latin typeface="+mn-lt"/>
                          <a:ea typeface="+mn-ea"/>
                          <a:cs typeface="+mn-cs"/>
                        </a:rPr>
                        <a:t>Compress</a:t>
                      </a:r>
                      <a:r>
                        <a:rPr lang="fr-FR" sz="1400" b="0" i="0" kern="1200" dirty="0">
                          <a:solidFill>
                            <a:schemeClr val="dk1"/>
                          </a:solidFill>
                          <a:effectLst/>
                          <a:latin typeface="+mn-lt"/>
                          <a:ea typeface="+mn-ea"/>
                          <a:cs typeface="+mn-cs"/>
                        </a:rPr>
                        <a:t> data to </a:t>
                      </a:r>
                      <a:r>
                        <a:rPr lang="fr-FR" sz="1400" b="0" i="0" kern="1200" dirty="0" err="1">
                          <a:solidFill>
                            <a:schemeClr val="dk1"/>
                          </a:solidFill>
                          <a:effectLst/>
                          <a:latin typeface="+mn-lt"/>
                          <a:ea typeface="+mn-ea"/>
                          <a:cs typeface="+mn-cs"/>
                        </a:rPr>
                        <a:t>reduce</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costs</a:t>
                      </a:r>
                      <a:r>
                        <a:rPr lang="fr-FR" sz="1400" b="0" i="0" kern="1200" dirty="0">
                          <a:solidFill>
                            <a:schemeClr val="dk1"/>
                          </a:solidFill>
                          <a:effectLst/>
                          <a:latin typeface="+mn-lt"/>
                          <a:ea typeface="+mn-ea"/>
                          <a:cs typeface="+mn-cs"/>
                        </a:rPr>
                        <a:t> as Cloud SQL can import .</a:t>
                      </a:r>
                      <a:r>
                        <a:rPr lang="fr-FR" sz="1400" b="0" i="0" kern="1200" dirty="0" err="1">
                          <a:solidFill>
                            <a:schemeClr val="dk1"/>
                          </a:solidFill>
                          <a:effectLst/>
                          <a:latin typeface="+mn-lt"/>
                          <a:ea typeface="+mn-ea"/>
                          <a:cs typeface="+mn-cs"/>
                        </a:rPr>
                        <a:t>gz</a:t>
                      </a:r>
                      <a:r>
                        <a:rPr lang="fr-FR" sz="1400" b="0" i="0" kern="1200" dirty="0">
                          <a:solidFill>
                            <a:schemeClr val="dk1"/>
                          </a:solidFill>
                          <a:effectLst/>
                          <a:latin typeface="+mn-lt"/>
                          <a:ea typeface="+mn-ea"/>
                          <a:cs typeface="+mn-cs"/>
                        </a:rPr>
                        <a:t> files.</a:t>
                      </a:r>
                    </a:p>
                    <a:p>
                      <a:pPr marL="285750" indent="-285750" algn="l" defTabSz="914400" rtl="0" eaLnBrk="1" fontAlgn="ctr" latinLnBrk="0" hangingPunct="1">
                        <a:buFontTx/>
                        <a:buChar char="-"/>
                      </a:pPr>
                      <a:r>
                        <a:rPr lang="fr-FR" sz="1400" b="0" i="0" kern="1200" dirty="0">
                          <a:solidFill>
                            <a:schemeClr val="dk1"/>
                          </a:solidFill>
                          <a:effectLst/>
                          <a:latin typeface="+mn-lt"/>
                          <a:ea typeface="+mn-ea"/>
                          <a:cs typeface="+mn-cs"/>
                        </a:rPr>
                        <a:t>Use </a:t>
                      </a:r>
                      <a:r>
                        <a:rPr lang="fr-FR" sz="1400" b="0" i="0" kern="1200" dirty="0" err="1">
                          <a:solidFill>
                            <a:schemeClr val="dk1"/>
                          </a:solidFill>
                          <a:effectLst/>
                          <a:latin typeface="+mn-lt"/>
                          <a:ea typeface="+mn-ea"/>
                          <a:cs typeface="+mn-cs"/>
                        </a:rPr>
                        <a:t>Innodb</a:t>
                      </a:r>
                      <a:r>
                        <a:rPr lang="fr-FR" sz="1400" b="0" i="0" kern="1200" dirty="0">
                          <a:solidFill>
                            <a:schemeClr val="dk1"/>
                          </a:solidFill>
                          <a:effectLst/>
                          <a:latin typeface="+mn-lt"/>
                          <a:ea typeface="+mn-ea"/>
                          <a:cs typeface="+mn-cs"/>
                        </a:rPr>
                        <a:t> for second </a:t>
                      </a:r>
                      <a:r>
                        <a:rPr lang="fr-FR" sz="1400" b="0" i="0" kern="1200" dirty="0" err="1">
                          <a:solidFill>
                            <a:schemeClr val="dk1"/>
                          </a:solidFill>
                          <a:effectLst/>
                          <a:latin typeface="+mn-lt"/>
                          <a:ea typeface="+mn-ea"/>
                          <a:cs typeface="+mn-cs"/>
                        </a:rPr>
                        <a:t>generation</a:t>
                      </a:r>
                      <a:r>
                        <a:rPr lang="fr-FR" sz="1400" b="0" i="0" kern="1200" dirty="0">
                          <a:solidFill>
                            <a:schemeClr val="dk1"/>
                          </a:solidFill>
                          <a:effectLst/>
                          <a:latin typeface="+mn-lt"/>
                          <a:ea typeface="+mn-ea"/>
                          <a:cs typeface="+mn-cs"/>
                        </a:rPr>
                        <a:t>.</a:t>
                      </a:r>
                    </a:p>
                  </a:txBody>
                  <a:tcPr marL="0" marR="180000" marT="0" marB="0">
                    <a:solidFill>
                      <a:srgbClr val="CFD5EA"/>
                    </a:solidFill>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3069002410"/>
                  </a:ext>
                </a:extLst>
              </a:tr>
              <a:tr h="1018489">
                <a:tc>
                  <a:txBody>
                    <a:bodyPr/>
                    <a:lstStyle/>
                    <a:p>
                      <a:pPr marL="0" algn="l" defTabSz="914400" rtl="0" eaLnBrk="1" fontAlgn="ctr" latinLnBrk="0" hangingPunct="1"/>
                      <a:r>
                        <a:rPr lang="fr-FR" sz="1600" b="1" kern="1200" dirty="0">
                          <a:solidFill>
                            <a:schemeClr val="bg1"/>
                          </a:solidFill>
                          <a:effectLst/>
                          <a:latin typeface="Roboto"/>
                          <a:ea typeface="+mn-ea"/>
                          <a:cs typeface="+mn-cs"/>
                        </a:rPr>
                        <a:t>SQL Best practices</a:t>
                      </a:r>
                    </a:p>
                  </a:txBody>
                  <a:tcPr marL="95250" marR="381000" marT="247650" marB="247650">
                    <a:solidFill>
                      <a:srgbClr val="4472C4"/>
                    </a:solidFill>
                  </a:tcPr>
                </a:tc>
                <a:tc gridSpan="3">
                  <a:txBody>
                    <a:bodyPr/>
                    <a:lstStyle/>
                    <a:p>
                      <a:pPr marL="285750" indent="-285750" algn="l" defTabSz="914400" rtl="0" eaLnBrk="1" fontAlgn="ctr" latinLnBrk="0" hangingPunct="1">
                        <a:buFontTx/>
                        <a:buChar char="-"/>
                      </a:pPr>
                      <a:r>
                        <a:rPr lang="fr-FR" sz="1400" b="0" i="0" kern="1200" dirty="0">
                          <a:solidFill>
                            <a:schemeClr val="dk1"/>
                          </a:solidFill>
                          <a:effectLst/>
                          <a:latin typeface="+mn-lt"/>
                          <a:ea typeface="+mn-ea"/>
                          <a:cs typeface="+mn-cs"/>
                        </a:rPr>
                        <a:t>Try to </a:t>
                      </a:r>
                      <a:r>
                        <a:rPr lang="fr-FR" sz="1400" b="0" i="0" kern="1200" dirty="0" err="1">
                          <a:solidFill>
                            <a:schemeClr val="dk1"/>
                          </a:solidFill>
                          <a:effectLst/>
                          <a:latin typeface="+mn-lt"/>
                          <a:ea typeface="+mn-ea"/>
                          <a:cs typeface="+mn-cs"/>
                        </a:rPr>
                        <a:t>keep</a:t>
                      </a:r>
                      <a:r>
                        <a:rPr lang="fr-FR" sz="1400" b="0" i="0" kern="1200" dirty="0">
                          <a:solidFill>
                            <a:schemeClr val="dk1"/>
                          </a:solidFill>
                          <a:effectLst/>
                          <a:latin typeface="+mn-lt"/>
                          <a:ea typeface="+mn-ea"/>
                          <a:cs typeface="+mn-cs"/>
                        </a:rPr>
                        <a:t> tables </a:t>
                      </a:r>
                      <a:r>
                        <a:rPr lang="fr-FR" sz="1400" b="0" i="0" kern="1200" dirty="0" err="1">
                          <a:solidFill>
                            <a:schemeClr val="dk1"/>
                          </a:solidFill>
                          <a:effectLst/>
                          <a:latin typeface="+mn-lt"/>
                          <a:ea typeface="+mn-ea"/>
                          <a:cs typeface="+mn-cs"/>
                        </a:rPr>
                        <a:t>small</a:t>
                      </a:r>
                      <a:r>
                        <a:rPr lang="fr-FR" sz="1400" b="0" i="0" kern="1200" dirty="0">
                          <a:solidFill>
                            <a:schemeClr val="dk1"/>
                          </a:solidFill>
                          <a:effectLst/>
                          <a:latin typeface="+mn-lt"/>
                          <a:ea typeface="+mn-ea"/>
                          <a:cs typeface="+mn-cs"/>
                        </a:rPr>
                        <a:t> and </a:t>
                      </a:r>
                      <a:r>
                        <a:rPr lang="fr-FR" sz="1400" b="0" i="0" kern="1200" dirty="0" err="1">
                          <a:solidFill>
                            <a:schemeClr val="dk1"/>
                          </a:solidFill>
                          <a:effectLst/>
                          <a:latin typeface="+mn-lt"/>
                          <a:ea typeface="+mn-ea"/>
                          <a:cs typeface="+mn-cs"/>
                        </a:rPr>
                        <a:t>normalized</a:t>
                      </a:r>
                      <a:r>
                        <a:rPr lang="fr-FR" sz="1400" b="0" i="0" kern="1200" dirty="0">
                          <a:solidFill>
                            <a:schemeClr val="dk1"/>
                          </a:solidFill>
                          <a:effectLst/>
                          <a:latin typeface="+mn-lt"/>
                          <a:ea typeface="+mn-ea"/>
                          <a:cs typeface="+mn-cs"/>
                        </a:rPr>
                        <a:t>.</a:t>
                      </a:r>
                    </a:p>
                    <a:p>
                      <a:pPr marL="285750" indent="-285750" algn="l" defTabSz="914400" rtl="0" eaLnBrk="1" fontAlgn="ctr" latinLnBrk="0" hangingPunct="1">
                        <a:buFontTx/>
                        <a:buChar char="-"/>
                      </a:pPr>
                      <a:r>
                        <a:rPr lang="fr-FR" sz="1400" b="0" i="0" kern="1200" dirty="0">
                          <a:solidFill>
                            <a:schemeClr val="dk1"/>
                          </a:solidFill>
                          <a:effectLst/>
                          <a:latin typeface="+mn-lt"/>
                          <a:ea typeface="+mn-ea"/>
                          <a:cs typeface="+mn-cs"/>
                        </a:rPr>
                        <a:t>Ban select *</a:t>
                      </a:r>
                    </a:p>
                    <a:p>
                      <a:pPr marL="285750" indent="-285750" algn="l" defTabSz="914400" rtl="0" eaLnBrk="1" fontAlgn="ctr" latinLnBrk="0" hangingPunct="1">
                        <a:buFontTx/>
                        <a:buChar char="-"/>
                      </a:pPr>
                      <a:r>
                        <a:rPr lang="fr-FR" sz="1400" b="0" i="0" kern="1200" dirty="0">
                          <a:solidFill>
                            <a:schemeClr val="dk1"/>
                          </a:solidFill>
                          <a:effectLst/>
                          <a:latin typeface="+mn-lt"/>
                          <a:ea typeface="+mn-ea"/>
                          <a:cs typeface="+mn-cs"/>
                        </a:rPr>
                        <a:t>Use </a:t>
                      </a:r>
                      <a:r>
                        <a:rPr lang="fr-FR" sz="1400" b="0" i="0" kern="1200" dirty="0" err="1">
                          <a:solidFill>
                            <a:schemeClr val="dk1"/>
                          </a:solidFill>
                          <a:effectLst/>
                          <a:latin typeface="+mn-lt"/>
                          <a:ea typeface="+mn-ea"/>
                          <a:cs typeface="+mn-cs"/>
                        </a:rPr>
                        <a:t>innerjoin</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instead</a:t>
                      </a:r>
                      <a:r>
                        <a:rPr lang="fr-FR" sz="1400" b="0" i="0" kern="1200" dirty="0">
                          <a:solidFill>
                            <a:schemeClr val="dk1"/>
                          </a:solidFill>
                          <a:effectLst/>
                          <a:latin typeface="+mn-lt"/>
                          <a:ea typeface="+mn-ea"/>
                          <a:cs typeface="+mn-cs"/>
                        </a:rPr>
                        <a:t> WHERE clause.</a:t>
                      </a:r>
                    </a:p>
                  </a:txBody>
                  <a:tcPr marL="0" marR="180000" marT="0" marB="0">
                    <a:solidFill>
                      <a:schemeClr val="bg2"/>
                    </a:solidFill>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777451098"/>
                  </a:ext>
                </a:extLst>
              </a:tr>
            </a:tbl>
          </a:graphicData>
        </a:graphic>
      </p:graphicFrame>
      <p:pic>
        <p:nvPicPr>
          <p:cNvPr id="1026" name="Picture 2" descr="base, data, database, logo, mysql icon">
            <a:extLst>
              <a:ext uri="{FF2B5EF4-FFF2-40B4-BE49-F238E27FC236}">
                <a16:creationId xmlns:a16="http://schemas.microsoft.com/office/drawing/2014/main" id="{ED54031C-A5DB-4FE0-873C-4890C8A747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4148" y="389049"/>
            <a:ext cx="508001" cy="5080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ser-images.githubusercontent.com/24623425/36042969-f87531d4-0d8a-11e8-9dee-e87ab8c6a9e3.png">
            <a:extLst>
              <a:ext uri="{FF2B5EF4-FFF2-40B4-BE49-F238E27FC236}">
                <a16:creationId xmlns:a16="http://schemas.microsoft.com/office/drawing/2014/main" id="{BA38AC07-1F24-48F5-B153-412B0277B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1124" y="373288"/>
            <a:ext cx="508001" cy="523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330239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1133</TotalTime>
  <Words>7578</Words>
  <Application>Microsoft Office PowerPoint</Application>
  <PresentationFormat>Grand écran</PresentationFormat>
  <Paragraphs>1136</Paragraphs>
  <Slides>60</Slides>
  <Notes>2</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60</vt:i4>
      </vt:variant>
    </vt:vector>
  </HeadingPairs>
  <TitlesOfParts>
    <vt:vector size="67" baseType="lpstr">
      <vt:lpstr>Arial</vt:lpstr>
      <vt:lpstr>Calibri</vt:lpstr>
      <vt:lpstr>Calibri Light</vt:lpstr>
      <vt:lpstr>Open Sans</vt:lpstr>
      <vt:lpstr>Roboto</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What Where When How</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Jonathan CATTELAIN</dc:creator>
  <cp:lastModifiedBy>Jonathan CATTELAIN</cp:lastModifiedBy>
  <cp:revision>185</cp:revision>
  <dcterms:created xsi:type="dcterms:W3CDTF">2019-03-24T13:18:30Z</dcterms:created>
  <dcterms:modified xsi:type="dcterms:W3CDTF">2019-03-27T11:51:59Z</dcterms:modified>
</cp:coreProperties>
</file>